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62" r:id="rId5"/>
    <p:sldId id="259" r:id="rId6"/>
    <p:sldId id="266" r:id="rId7"/>
    <p:sldId id="261" r:id="rId8"/>
    <p:sldId id="263" r:id="rId9"/>
    <p:sldId id="260" r:id="rId10"/>
    <p:sldId id="268" r:id="rId11"/>
    <p:sldId id="264" r:id="rId12"/>
    <p:sldId id="265" r:id="rId13"/>
    <p:sldId id="267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>
      <p:cViewPr varScale="1">
        <p:scale>
          <a:sx n="124" d="100"/>
          <a:sy n="124" d="100"/>
        </p:scale>
        <p:origin x="61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charset="0"/>
                </a:endParaRPr>
              </a:p>
            </p:txBody>
          </p:sp>
        </p:grpSp>
      </p:grpSp>
      <p:sp>
        <p:nvSpPr>
          <p:cNvPr id="1640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0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2E470-05B1-5048-B596-5313FD05C3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017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B86321-1858-8A4C-8C0E-32E5B2CB7E7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0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E162CE-F35D-4B46-99D0-329C6C8C052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46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2F3EA6-8B1C-7649-A6C6-5453E93F6E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95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BB96DD-50D9-F243-83DC-AD023721FF0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21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9ADFBC-99F7-0646-9090-4FF51FBF8D8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065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9D2276-7F1F-C64C-B2C9-D954F2B5CB8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68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62400A-09E5-3F4A-8FD1-B93FC6BF2BD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28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FD17D0-7616-3F45-B91B-82411EA6EEC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68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766AA4-AA73-9748-BFBA-48C4D2ED4DF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54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AFADE9-99F4-8845-9A21-4842F07E76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81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charset="0"/>
              </a:defRPr>
            </a:lvl1pPr>
          </a:lstStyle>
          <a:p>
            <a:fld id="{401175B8-F342-BA47-BBFF-D614999C36EC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53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gif"/><Relationship Id="rId5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Number 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4267200"/>
            <a:ext cx="6248400" cy="17526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/>
              <a:t>Visualizing Decimal and Binary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To show a number in binary, </a:t>
            </a:r>
            <a:br>
              <a:rPr lang="en-US" altLang="en-US" sz="3200"/>
            </a:br>
            <a:r>
              <a:rPr lang="en-US" altLang="en-US" sz="3200">
                <a:solidFill>
                  <a:schemeClr val="accent1"/>
                </a:solidFill>
              </a:rPr>
              <a:t>write a 1 if the card is showing, </a:t>
            </a:r>
            <a:br>
              <a:rPr lang="en-US" altLang="en-US" sz="3200">
                <a:solidFill>
                  <a:schemeClr val="accent1"/>
                </a:solidFill>
              </a:rPr>
            </a:br>
            <a:r>
              <a:rPr lang="en-US" altLang="en-US" sz="3200">
                <a:solidFill>
                  <a:schemeClr val="accent1"/>
                </a:solidFill>
              </a:rPr>
              <a:t>write a zero if the card is not showing.</a:t>
            </a:r>
          </a:p>
        </p:txBody>
      </p:sp>
      <p:pic>
        <p:nvPicPr>
          <p:cNvPr id="12291" name="Picture 4" descr="1d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133600"/>
            <a:ext cx="7969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5" descr="2d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133600"/>
            <a:ext cx="7969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6" descr="4do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33600"/>
            <a:ext cx="7969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7" descr="0do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133600"/>
            <a:ext cx="7969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8" descr="1d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276600"/>
            <a:ext cx="7969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9" descr="2d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276600"/>
            <a:ext cx="7969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10" descr="4do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76600"/>
            <a:ext cx="7969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Picture 11" descr="1d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419600"/>
            <a:ext cx="7969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9" name="Picture 12" descr="2d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419600"/>
            <a:ext cx="7969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0" name="Picture 13" descr="4do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419600"/>
            <a:ext cx="7969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1" name="Picture 14" descr="1d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562600"/>
            <a:ext cx="7969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2" name="Picture 15" descr="2d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5562600"/>
            <a:ext cx="7969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3" name="Picture 16" descr="4do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562600"/>
            <a:ext cx="7969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4" name="Picture 17" descr="0do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33600"/>
            <a:ext cx="7969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5" name="Picture 18" descr="0do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276600"/>
            <a:ext cx="7969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6" name="Picture 19" descr="0do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76600"/>
            <a:ext cx="7969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7" name="Picture 20" descr="0do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419600"/>
            <a:ext cx="7969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8" name="Picture 21" descr="0do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5562600"/>
            <a:ext cx="7969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9" name="Picture 22" descr="0do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562600"/>
            <a:ext cx="7969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10" name="Text Box 23"/>
          <p:cNvSpPr txBox="1">
            <a:spLocks noChangeArrowheads="1"/>
          </p:cNvSpPr>
          <p:nvPr/>
        </p:nvSpPr>
        <p:spPr bwMode="auto">
          <a:xfrm>
            <a:off x="3886200" y="2286000"/>
            <a:ext cx="4038600" cy="408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001 = 1</a:t>
            </a:r>
          </a:p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r>
              <a:rPr lang="en-US" altLang="en-US"/>
              <a:t>010 = 2</a:t>
            </a:r>
          </a:p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r>
              <a:rPr lang="en-US" altLang="en-US"/>
              <a:t>011 = 3</a:t>
            </a:r>
          </a:p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r>
              <a:rPr lang="en-US" altLang="en-US"/>
              <a:t>100 = 4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304800" y="3276600"/>
            <a:ext cx="6248400" cy="3429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57200" y="4343400"/>
            <a:ext cx="6248400" cy="2514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1d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1513" y="1035050"/>
            <a:ext cx="136207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6" name="Picture 4" descr="4d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066800"/>
            <a:ext cx="136207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 Box 8"/>
          <p:cNvSpPr txBox="1">
            <a:spLocks noChangeArrowheads="1"/>
          </p:cNvSpPr>
          <p:nvPr/>
        </p:nvSpPr>
        <p:spPr bwMode="auto">
          <a:xfrm>
            <a:off x="533400" y="3581400"/>
            <a:ext cx="815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bg2"/>
                </a:solidFill>
              </a:rPr>
              <a:t>What number is this?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3200400" y="3581400"/>
            <a:ext cx="449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4+1 =5</a:t>
            </a:r>
          </a:p>
        </p:txBody>
      </p:sp>
      <p:pic>
        <p:nvPicPr>
          <p:cNvPr id="49162" name="Picture 10" descr="0do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076325"/>
            <a:ext cx="136207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3" name="Picture 11" descr="0do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613" y="1076325"/>
            <a:ext cx="136207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4" name="Picture 12" descr="0do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50" y="1066800"/>
            <a:ext cx="136207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533400" y="3962400"/>
            <a:ext cx="815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bg2"/>
                </a:solidFill>
              </a:rPr>
              <a:t>How is 5 written in binary?</a:t>
            </a:r>
          </a:p>
        </p:txBody>
      </p:sp>
      <p:sp>
        <p:nvSpPr>
          <p:cNvPr id="13322" name="Text Box 14"/>
          <p:cNvSpPr txBox="1">
            <a:spLocks noChangeArrowheads="1"/>
          </p:cNvSpPr>
          <p:nvPr/>
        </p:nvSpPr>
        <p:spPr bwMode="auto">
          <a:xfrm>
            <a:off x="762000" y="2819400"/>
            <a:ext cx="7772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</a:rPr>
              <a:t>    </a:t>
            </a:r>
            <a:r>
              <a:rPr lang="en-US" altLang="en-US" sz="2800" b="1">
                <a:solidFill>
                  <a:schemeClr val="bg2"/>
                </a:solidFill>
              </a:rPr>
              <a:t>0		  0</a:t>
            </a:r>
            <a:r>
              <a:rPr lang="en-US" altLang="en-US" sz="2800" b="1">
                <a:solidFill>
                  <a:srgbClr val="FF0000"/>
                </a:solidFill>
              </a:rPr>
              <a:t>		1	      </a:t>
            </a:r>
            <a:r>
              <a:rPr lang="en-US" altLang="en-US" sz="2800" b="1">
                <a:solidFill>
                  <a:schemeClr val="bg2"/>
                </a:solidFill>
              </a:rPr>
              <a:t>0</a:t>
            </a:r>
            <a:r>
              <a:rPr lang="en-US" altLang="en-US" sz="2800" b="1">
                <a:solidFill>
                  <a:srgbClr val="FF0000"/>
                </a:solidFill>
              </a:rPr>
              <a:t>		   1</a:t>
            </a:r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3810000" y="3962400"/>
            <a:ext cx="4495800" cy="256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2"/>
                </a:solidFill>
              </a:rPr>
              <a:t>There is nothing in the 16’s place</a:t>
            </a:r>
            <a:br>
              <a:rPr lang="en-US" altLang="en-US">
                <a:solidFill>
                  <a:schemeClr val="bg2"/>
                </a:solidFill>
              </a:rPr>
            </a:br>
            <a:r>
              <a:rPr lang="en-US" altLang="en-US">
                <a:solidFill>
                  <a:schemeClr val="bg2"/>
                </a:solidFill>
              </a:rPr>
              <a:t>There is nothing in the 8’s place</a:t>
            </a:r>
            <a:br>
              <a:rPr lang="en-US" altLang="en-US">
                <a:solidFill>
                  <a:schemeClr val="bg2"/>
                </a:solidFill>
              </a:rPr>
            </a:br>
            <a:r>
              <a:rPr lang="en-US" altLang="en-US">
                <a:solidFill>
                  <a:srgbClr val="FF0000"/>
                </a:solidFill>
              </a:rPr>
              <a:t>There is 1 four</a:t>
            </a:r>
            <a:br>
              <a:rPr lang="en-US" altLang="en-US">
                <a:solidFill>
                  <a:srgbClr val="FF0000"/>
                </a:solidFill>
              </a:rPr>
            </a:br>
            <a:r>
              <a:rPr lang="en-US" altLang="en-US">
                <a:solidFill>
                  <a:schemeClr val="bg2"/>
                </a:solidFill>
              </a:rPr>
              <a:t>There is nothing in the 2’s place</a:t>
            </a:r>
            <a:br>
              <a:rPr lang="en-US" altLang="en-US">
                <a:solidFill>
                  <a:schemeClr val="bg2"/>
                </a:solidFill>
              </a:rPr>
            </a:br>
            <a:r>
              <a:rPr lang="en-US" altLang="en-US">
                <a:solidFill>
                  <a:srgbClr val="FF0000"/>
                </a:solidFill>
              </a:rPr>
              <a:t>There is 1 one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SO, the answer is 00101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Or, since extra zeros on the left don’t count 101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1" grpId="0"/>
      <p:bldP spid="49165" grpId="0"/>
      <p:bldP spid="4916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1d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066800"/>
            <a:ext cx="136207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 descr="2d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066800"/>
            <a:ext cx="136207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 descr="4do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066800"/>
            <a:ext cx="136207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 descr="8do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066800"/>
            <a:ext cx="136207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6" descr="16do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6800"/>
            <a:ext cx="136207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533400" y="3810000"/>
            <a:ext cx="815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bg2"/>
                </a:solidFill>
              </a:rPr>
              <a:t>Which cards are needed to make the number 12?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2362200" y="4343400"/>
            <a:ext cx="44958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8 + 4 = 12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 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762000" y="2895600"/>
            <a:ext cx="7772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</a:rPr>
              <a:t>    0		1		1		0		0</a:t>
            </a:r>
          </a:p>
        </p:txBody>
      </p:sp>
      <p:pic>
        <p:nvPicPr>
          <p:cNvPr id="50187" name="Picture 11" descr="0do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1066800"/>
            <a:ext cx="136207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8" name="Picture 12" descr="0do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066800"/>
            <a:ext cx="136207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9" name="Picture 13" descr="0do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066800"/>
            <a:ext cx="136207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685800" y="4953000"/>
            <a:ext cx="815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bg2"/>
                </a:solidFill>
              </a:rPr>
              <a:t>What is the binary  number for 12?</a:t>
            </a: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2514600" y="5486400"/>
            <a:ext cx="4495800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01100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Or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1100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0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0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0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4" grpId="0"/>
      <p:bldP spid="50185" grpId="0"/>
      <p:bldP spid="50186" grpId="0"/>
      <p:bldP spid="50190" grpId="0"/>
      <p:bldP spid="5019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1d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066800"/>
            <a:ext cx="136207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 descr="2d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066800"/>
            <a:ext cx="136207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 descr="4do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066800"/>
            <a:ext cx="136207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 descr="8do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066800"/>
            <a:ext cx="136207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6" descr="16do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6800"/>
            <a:ext cx="136207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533400" y="3810000"/>
            <a:ext cx="815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bg2"/>
                </a:solidFill>
              </a:rPr>
              <a:t>Which cards are needed to make the number 27?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2362200" y="4343400"/>
            <a:ext cx="44958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16 + 8 + 2 + 1 = 27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 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762000" y="2895600"/>
            <a:ext cx="7772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</a:rPr>
              <a:t>    1		1		0		1		1</a:t>
            </a:r>
          </a:p>
        </p:txBody>
      </p:sp>
      <p:pic>
        <p:nvPicPr>
          <p:cNvPr id="52234" name="Picture 10" descr="0do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066800"/>
            <a:ext cx="136207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685800" y="4953000"/>
            <a:ext cx="815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bg2"/>
                </a:solidFill>
              </a:rPr>
              <a:t>What is the binary  number for 27?</a:t>
            </a: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2514600" y="5486400"/>
            <a:ext cx="44958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11011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1" grpId="0"/>
      <p:bldP spid="52232" grpId="0"/>
      <p:bldP spid="52233" grpId="0"/>
      <p:bldP spid="52237" grpId="0"/>
      <p:bldP spid="522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 conclusion: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Decimal is our ordinary base 10 number system using the digits 0-9</a:t>
            </a:r>
          </a:p>
          <a:p>
            <a:pPr eaLnBrk="1" hangingPunct="1"/>
            <a:r>
              <a:rPr lang="en-US" altLang="en-US"/>
              <a:t>Binary is the base 2 number system using only the digits 0-1</a:t>
            </a:r>
          </a:p>
          <a:p>
            <a:pPr eaLnBrk="1" hangingPunct="1"/>
            <a:r>
              <a:rPr lang="en-US" altLang="en-US"/>
              <a:t>All number systems have place value that determines the value of the digit in each place.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how do we deal with decimals in double numbers?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382000" cy="3276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Think about it</a:t>
            </a:r>
            <a:r>
              <a:rPr lang="mr-IN" dirty="0" smtClean="0"/>
              <a:t>…</a:t>
            </a:r>
            <a:r>
              <a:rPr lang="en-US" dirty="0" smtClean="0"/>
              <a:t> what does the 5 represent in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800" dirty="0" smtClean="0"/>
              <a:t>34.56</a:t>
            </a:r>
          </a:p>
          <a:p>
            <a:pPr marL="0" indent="0" algn="ctr">
              <a:buNone/>
            </a:pPr>
            <a:r>
              <a:rPr lang="en-US" sz="4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8520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r>
              <a:rPr lang="en-US" baseline="30000" dirty="0" smtClean="0"/>
              <a:t>-1</a:t>
            </a:r>
            <a:r>
              <a:rPr lang="en-US" dirty="0" smtClean="0"/>
              <a:t>, 10</a:t>
            </a:r>
            <a:r>
              <a:rPr lang="en-US" baseline="30000" dirty="0" smtClean="0"/>
              <a:t>-2</a:t>
            </a:r>
            <a:r>
              <a:rPr lang="en-US" dirty="0" smtClean="0"/>
              <a:t>, 10</a:t>
            </a:r>
            <a:r>
              <a:rPr lang="en-US" baseline="30000" dirty="0" smtClean="0"/>
              <a:t>-3</a:t>
            </a:r>
            <a:r>
              <a:rPr lang="en-US" dirty="0" smtClean="0"/>
              <a:t>, etc.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124200"/>
          </a:xfrm>
        </p:spPr>
        <p:txBody>
          <a:bodyPr/>
          <a:lstStyle/>
          <a:p>
            <a:r>
              <a:rPr lang="en-US" dirty="0" smtClean="0"/>
              <a:t>0.5 = 5/10</a:t>
            </a:r>
          </a:p>
          <a:p>
            <a:r>
              <a:rPr lang="en-US" dirty="0" smtClean="0"/>
              <a:t>0.06 = 6/100</a:t>
            </a:r>
          </a:p>
          <a:p>
            <a:r>
              <a:rPr lang="en-US" dirty="0" smtClean="0"/>
              <a:t>0.001 = 1/1000</a:t>
            </a:r>
          </a:p>
          <a:p>
            <a:r>
              <a:rPr lang="en-US" dirty="0" smtClean="0"/>
              <a:t>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1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in binary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43400"/>
          </a:xfrm>
        </p:spPr>
        <p:txBody>
          <a:bodyPr/>
          <a:lstStyle/>
          <a:p>
            <a:r>
              <a:rPr lang="en-US" dirty="0" smtClean="0"/>
              <a:t>0.1 = ½</a:t>
            </a:r>
          </a:p>
          <a:p>
            <a:r>
              <a:rPr lang="en-US" dirty="0" smtClean="0"/>
              <a:t>0.01 = ¼</a:t>
            </a:r>
          </a:p>
          <a:p>
            <a:r>
              <a:rPr lang="en-US" dirty="0" smtClean="0"/>
              <a:t>0.001 = 1/8 </a:t>
            </a:r>
          </a:p>
          <a:p>
            <a:r>
              <a:rPr lang="en-US" dirty="0" smtClean="0"/>
              <a:t>Etc.</a:t>
            </a:r>
          </a:p>
          <a:p>
            <a:r>
              <a:rPr lang="en-US" dirty="0" smtClean="0"/>
              <a:t>How do you write ¾?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0.11</a:t>
            </a:r>
          </a:p>
          <a:p>
            <a:r>
              <a:rPr lang="en-US" dirty="0" smtClean="0"/>
              <a:t>How do you write 5/8?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0.101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64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why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nearly impossible to get a perfect fit for some decimal numbers.</a:t>
            </a:r>
          </a:p>
          <a:p>
            <a:endParaRPr lang="en-US" dirty="0"/>
          </a:p>
          <a:p>
            <a:r>
              <a:rPr lang="en-US" dirty="0" smtClean="0"/>
              <a:t>Come up with the best estimation for:</a:t>
            </a:r>
          </a:p>
          <a:p>
            <a:r>
              <a:rPr lang="en-US" dirty="0" smtClean="0"/>
              <a:t>1/10</a:t>
            </a:r>
          </a:p>
          <a:p>
            <a:r>
              <a:rPr lang="en-US" smtClean="0"/>
              <a:t>1/3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74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2209800"/>
          </a:xfrm>
        </p:spPr>
        <p:txBody>
          <a:bodyPr/>
          <a:lstStyle/>
          <a:p>
            <a:pPr eaLnBrk="1" hangingPunct="1"/>
            <a:r>
              <a:rPr lang="en-US" altLang="en-US"/>
              <a:t>We count in base 10 because people started by counting on their fingers</a:t>
            </a:r>
          </a:p>
        </p:txBody>
      </p:sp>
      <p:pic>
        <p:nvPicPr>
          <p:cNvPr id="4099" name="Picture 5" descr="j0297935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895600"/>
            <a:ext cx="1201738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6" descr="j0297935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733800" y="2895600"/>
            <a:ext cx="1228725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609600" y="5105400"/>
            <a:ext cx="76962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2"/>
                </a:solidFill>
              </a:rPr>
              <a:t>Base 10 is a number system that uses 10 digits: 0-9</a:t>
            </a:r>
          </a:p>
          <a:p>
            <a:pPr algn="ctr">
              <a:spcBef>
                <a:spcPct val="50000"/>
              </a:spcBef>
            </a:pPr>
            <a:r>
              <a:rPr lang="en-US" altLang="en-US" sz="2000" i="1">
                <a:solidFill>
                  <a:schemeClr val="bg2"/>
                </a:solidFill>
              </a:rPr>
              <a:t>All of our numbers are made with these 10 digits:</a:t>
            </a:r>
          </a:p>
          <a:p>
            <a:pPr algn="ctr">
              <a:spcBef>
                <a:spcPct val="50000"/>
              </a:spcBef>
            </a:pPr>
            <a:r>
              <a:rPr lang="en-US" altLang="en-US" sz="2000" i="1">
                <a:solidFill>
                  <a:schemeClr val="bg2"/>
                </a:solidFill>
              </a:rPr>
              <a:t>532,699   4,887,012    956   14     60,044,117,005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many fingers do you see?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267200"/>
            <a:ext cx="8229600" cy="16002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Did you have to count them all? (I hope not)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How did you know there were 21?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We count how many groups of 10, and then add the single fingers. 2 groups of 10 and 1 extra finger.</a:t>
            </a:r>
          </a:p>
        </p:txBody>
      </p:sp>
      <p:pic>
        <p:nvPicPr>
          <p:cNvPr id="5124" name="Picture 4" descr="j0297935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1201738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j0297935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676400"/>
            <a:ext cx="1201738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j0297935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905000" y="1600200"/>
            <a:ext cx="1228725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 descr="j0297935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953000" y="1676400"/>
            <a:ext cx="1228725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 descr="j0297943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600200"/>
            <a:ext cx="792163" cy="183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7" name="Oval 9"/>
          <p:cNvSpPr>
            <a:spLocks noChangeArrowheads="1"/>
          </p:cNvSpPr>
          <p:nvPr/>
        </p:nvSpPr>
        <p:spPr bwMode="auto">
          <a:xfrm>
            <a:off x="457200" y="1447800"/>
            <a:ext cx="2971800" cy="21336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43018" name="Oval 10"/>
          <p:cNvSpPr>
            <a:spLocks noChangeArrowheads="1"/>
          </p:cNvSpPr>
          <p:nvPr/>
        </p:nvSpPr>
        <p:spPr bwMode="auto">
          <a:xfrm>
            <a:off x="3505200" y="1524000"/>
            <a:ext cx="2971800" cy="21336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20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7" grpId="0" animBg="1"/>
      <p:bldP spid="430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Numbers are easy to read because of place value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2438400" y="2057400"/>
            <a:ext cx="3886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400" b="1">
                <a:solidFill>
                  <a:srgbClr val="FF0000"/>
                </a:solidFill>
              </a:rPr>
              <a:t> 2,514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685800" y="3192463"/>
            <a:ext cx="7315200" cy="366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800">
                <a:solidFill>
                  <a:schemeClr val="bg2"/>
                </a:solidFill>
              </a:rPr>
              <a:t>The ones place has the lowest value and is on the right.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800">
                <a:solidFill>
                  <a:schemeClr val="bg2"/>
                </a:solidFill>
              </a:rPr>
              <a:t>Each place has a value that is 10 times greater than the one to the right of it.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>
                <a:solidFill>
                  <a:schemeClr val="bg2"/>
                </a:solidFill>
              </a:rPr>
              <a:t>Ones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>
                <a:solidFill>
                  <a:schemeClr val="bg2"/>
                </a:solidFill>
              </a:rPr>
              <a:t>Tens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>
                <a:solidFill>
                  <a:schemeClr val="bg2"/>
                </a:solidFill>
              </a:rPr>
              <a:t>Hundreds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>
                <a:solidFill>
                  <a:schemeClr val="bg2"/>
                </a:solidFill>
              </a:rPr>
              <a:t>Thousands… etc.</a:t>
            </a:r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 flipV="1">
            <a:off x="1219200" y="2743200"/>
            <a:ext cx="388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7" name="Line 13"/>
          <p:cNvSpPr>
            <a:spLocks noChangeShapeType="1"/>
          </p:cNvSpPr>
          <p:nvPr/>
        </p:nvSpPr>
        <p:spPr bwMode="auto">
          <a:xfrm flipV="1">
            <a:off x="1143000" y="2667000"/>
            <a:ext cx="35052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7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7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7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7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47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7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47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47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6" grpId="0" animBg="1"/>
      <p:bldP spid="47116" grpId="1" animBg="1"/>
      <p:bldP spid="471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600200"/>
          </a:xfrm>
        </p:spPr>
        <p:txBody>
          <a:bodyPr/>
          <a:lstStyle/>
          <a:p>
            <a:pPr eaLnBrk="1" hangingPunct="1"/>
            <a:r>
              <a:rPr lang="en-US" altLang="en-US" sz="3600"/>
              <a:t>To find the value of a number, multiply each digit times its place value.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276600"/>
            <a:ext cx="8229600" cy="2590800"/>
          </a:xfrm>
        </p:spPr>
        <p:txBody>
          <a:bodyPr/>
          <a:lstStyle/>
          <a:p>
            <a:pPr eaLnBrk="1" hangingPunct="1"/>
            <a:r>
              <a:rPr lang="en-US" altLang="en-US"/>
              <a:t>3 hundreds</a:t>
            </a:r>
          </a:p>
          <a:p>
            <a:pPr eaLnBrk="1" hangingPunct="1"/>
            <a:r>
              <a:rPr lang="en-US" altLang="en-US"/>
              <a:t>4 tens</a:t>
            </a:r>
          </a:p>
          <a:p>
            <a:pPr eaLnBrk="1" hangingPunct="1"/>
            <a:r>
              <a:rPr lang="en-US" altLang="en-US"/>
              <a:t>7 ones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438400" y="2057400"/>
            <a:ext cx="3886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400" b="1">
                <a:solidFill>
                  <a:srgbClr val="FF0000"/>
                </a:solidFill>
              </a:rPr>
              <a:t>347</a:t>
            </a:r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 flipV="1">
            <a:off x="3048000" y="2667000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 flipV="1">
            <a:off x="3352800" y="2743200"/>
            <a:ext cx="990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 flipV="1">
            <a:off x="3733800" y="2743200"/>
            <a:ext cx="9144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 flipH="1">
            <a:off x="2057400" y="4114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 flipH="1">
            <a:off x="2286000" y="4800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  <p:bldP spid="44037" grpId="0" animBg="1"/>
      <p:bldP spid="44038" grpId="0" animBg="1"/>
      <p:bldP spid="44039" grpId="0" animBg="1"/>
      <p:bldP spid="44040" grpId="0" animBg="1"/>
      <p:bldP spid="440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To write the number </a:t>
            </a:r>
            <a:br>
              <a:rPr lang="en-US" altLang="en-US" sz="4000"/>
            </a:br>
            <a:r>
              <a:rPr lang="en-US" altLang="en-US" sz="4000"/>
              <a:t>Three thousand Five hundred…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800"/>
              <a:t>Put a 3 in the thousands place and a 5 in the hundreds place.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800"/>
              <a:t>Which is correct?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charset="2"/>
              <a:buAutoNum type="alphaLcParenR"/>
            </a:pPr>
            <a:r>
              <a:rPr lang="en-US" altLang="en-US" sz="2400"/>
              <a:t>35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charset="2"/>
              <a:buAutoNum type="alphaLcParenR"/>
            </a:pPr>
            <a:r>
              <a:rPr lang="en-US" altLang="en-US" sz="2400"/>
              <a:t>350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charset="2"/>
              <a:buAutoNum type="alphaLcParenR"/>
            </a:pPr>
            <a:r>
              <a:rPr lang="en-US" altLang="en-US" sz="2400"/>
              <a:t>0035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charset="2"/>
              <a:buAutoNum type="alphaLcParenR"/>
            </a:pPr>
            <a:r>
              <a:rPr lang="en-US" altLang="en-US" sz="2400"/>
              <a:t>3050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charset="2"/>
              <a:buAutoNum type="alphaLcParenR"/>
            </a:pPr>
            <a:r>
              <a:rPr lang="en-US" altLang="en-US" sz="2400"/>
              <a:t>3500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charset="2"/>
              <a:buAutoNum type="alphaLcParenR"/>
            </a:pPr>
            <a:r>
              <a:rPr lang="en-US" altLang="en-US" sz="2400"/>
              <a:t>35000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3352800" y="3657600"/>
            <a:ext cx="3276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  <a:latin typeface="Bradley Hand ITC" charset="0"/>
              </a:rPr>
              <a:t>e) But Why ??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3429000" y="4648200"/>
            <a:ext cx="3581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Because the PLACE where a number appears determines its value.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/>
      <p:bldP spid="5120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Binary is a number system with only 2 digits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38600"/>
            <a:ext cx="8229600" cy="1828800"/>
          </a:xfrm>
        </p:spPr>
        <p:txBody>
          <a:bodyPr/>
          <a:lstStyle/>
          <a:p>
            <a:pPr eaLnBrk="1" hangingPunct="1"/>
            <a:r>
              <a:rPr lang="en-US" altLang="en-US" sz="2800"/>
              <a:t>This works for things like:</a:t>
            </a:r>
          </a:p>
          <a:p>
            <a:pPr lvl="1" eaLnBrk="1" hangingPunct="1"/>
            <a:r>
              <a:rPr lang="en-US" altLang="en-US" sz="2400"/>
              <a:t>Light bulbs or switches that are either on or off</a:t>
            </a:r>
          </a:p>
          <a:p>
            <a:pPr lvl="1" eaLnBrk="1" hangingPunct="1"/>
            <a:r>
              <a:rPr lang="en-US" altLang="en-US" sz="2400"/>
              <a:t>Digital computers that store information using many on/off switches.</a:t>
            </a:r>
          </a:p>
          <a:p>
            <a:pPr eaLnBrk="1" hangingPunct="1"/>
            <a:endParaRPr lang="en-US" altLang="en-US" sz="2800"/>
          </a:p>
        </p:txBody>
      </p:sp>
      <p:pic>
        <p:nvPicPr>
          <p:cNvPr id="9220" name="Picture 4" descr="j0297943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371600"/>
            <a:ext cx="792163" cy="183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600200"/>
            <a:ext cx="112395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429000" y="3352800"/>
            <a:ext cx="3581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Zero   and   One</a:t>
            </a:r>
          </a:p>
        </p:txBody>
      </p:sp>
      <p:pic>
        <p:nvPicPr>
          <p:cNvPr id="4608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267200"/>
            <a:ext cx="457200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6088" name="Picture 8" descr="j0311176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413375"/>
            <a:ext cx="1597025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8534400" y="304800"/>
            <a:ext cx="381000" cy="614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1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0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0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1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1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0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1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1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1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0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0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1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0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1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0" y="381000"/>
            <a:ext cx="381000" cy="614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1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0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0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1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1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0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1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1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1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0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0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1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0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1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Binary Numbers are also easy to read because of place value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438400" y="2057400"/>
            <a:ext cx="3886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400" b="1">
                <a:solidFill>
                  <a:srgbClr val="FF0000"/>
                </a:solidFill>
              </a:rPr>
              <a:t>   1011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685800" y="3192463"/>
            <a:ext cx="7315200" cy="3694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800">
                <a:solidFill>
                  <a:schemeClr val="bg2"/>
                </a:solidFill>
              </a:rPr>
              <a:t>The ones place has the lowest value and is on the right.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800">
                <a:solidFill>
                  <a:schemeClr val="bg2"/>
                </a:solidFill>
              </a:rPr>
              <a:t>Each place has a value that is 2 times greater than the one to the right of it.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>
                <a:solidFill>
                  <a:schemeClr val="bg2"/>
                </a:solidFill>
              </a:rPr>
              <a:t>Ones ( 2</a:t>
            </a:r>
            <a:r>
              <a:rPr lang="en-US" altLang="en-US" baseline="30000">
                <a:solidFill>
                  <a:schemeClr val="bg2"/>
                </a:solidFill>
              </a:rPr>
              <a:t>0</a:t>
            </a:r>
            <a:r>
              <a:rPr lang="en-US" altLang="en-US">
                <a:solidFill>
                  <a:schemeClr val="bg2"/>
                </a:solidFill>
              </a:rPr>
              <a:t>)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>
                <a:solidFill>
                  <a:schemeClr val="bg2"/>
                </a:solidFill>
              </a:rPr>
              <a:t>Twos ( 2</a:t>
            </a:r>
            <a:r>
              <a:rPr lang="en-US" altLang="en-US" baseline="30000">
                <a:solidFill>
                  <a:schemeClr val="bg2"/>
                </a:solidFill>
              </a:rPr>
              <a:t>1</a:t>
            </a:r>
            <a:r>
              <a:rPr lang="en-US" altLang="en-US">
                <a:solidFill>
                  <a:schemeClr val="bg2"/>
                </a:solidFill>
              </a:rPr>
              <a:t>)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>
                <a:solidFill>
                  <a:schemeClr val="bg2"/>
                </a:solidFill>
              </a:rPr>
              <a:t>Fours ( 2</a:t>
            </a:r>
            <a:r>
              <a:rPr lang="en-US" altLang="en-US" baseline="30000">
                <a:solidFill>
                  <a:schemeClr val="bg2"/>
                </a:solidFill>
              </a:rPr>
              <a:t>2</a:t>
            </a:r>
            <a:r>
              <a:rPr lang="en-US" altLang="en-US">
                <a:solidFill>
                  <a:schemeClr val="bg2"/>
                </a:solidFill>
              </a:rPr>
              <a:t>)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>
                <a:solidFill>
                  <a:schemeClr val="bg2"/>
                </a:solidFill>
              </a:rPr>
              <a:t>Eights ( 2</a:t>
            </a:r>
            <a:r>
              <a:rPr lang="en-US" altLang="en-US" baseline="30000">
                <a:solidFill>
                  <a:schemeClr val="bg2"/>
                </a:solidFill>
              </a:rPr>
              <a:t>3</a:t>
            </a:r>
            <a:r>
              <a:rPr lang="en-US" altLang="en-US">
                <a:solidFill>
                  <a:schemeClr val="bg2"/>
                </a:solidFill>
              </a:rPr>
              <a:t>) … etc.</a:t>
            </a:r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 flipV="1">
            <a:off x="1219200" y="2743200"/>
            <a:ext cx="388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 flipV="1">
            <a:off x="1143000" y="2667000"/>
            <a:ext cx="35052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8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 animBg="1"/>
      <p:bldP spid="48133" grpId="1" animBg="1"/>
      <p:bldP spid="481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1d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066800"/>
            <a:ext cx="136207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6" descr="2d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066800"/>
            <a:ext cx="136207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7" descr="4do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066800"/>
            <a:ext cx="136207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8" descr="8do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066800"/>
            <a:ext cx="136207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9" descr="16do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6800"/>
            <a:ext cx="136207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Text Box 10"/>
          <p:cNvSpPr txBox="1">
            <a:spLocks noChangeArrowheads="1"/>
          </p:cNvSpPr>
          <p:nvPr/>
        </p:nvSpPr>
        <p:spPr bwMode="auto">
          <a:xfrm>
            <a:off x="609600" y="3657600"/>
            <a:ext cx="822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It’s easy to see that each place has twice the number of the one to it’s right.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609600" y="4572000"/>
            <a:ext cx="815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bg2"/>
                </a:solidFill>
              </a:rPr>
              <a:t>What will be the place value of the number to the left of 16?</a:t>
            </a: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2514600" y="5410200"/>
            <a:ext cx="44958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Hopefully you said 32.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It’s fairly easy to double numbers. </a:t>
            </a:r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7620000" y="29718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6172200" y="30480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2</a:t>
            </a: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4572000" y="29718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4</a:t>
            </a: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2819400" y="29718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8</a:t>
            </a:r>
          </a:p>
        </p:txBody>
      </p:sp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1066800" y="2971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5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7" grpId="0"/>
      <p:bldP spid="45068" grpId="0"/>
      <p:bldP spid="45069" grpId="0"/>
      <p:bldP spid="45070" grpId="0"/>
      <p:bldP spid="45071" grpId="0"/>
      <p:bldP spid="45073" grpId="0"/>
      <p:bldP spid="45074" grpId="0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539</TotalTime>
  <Words>642</Words>
  <Application>Microsoft Macintosh PowerPoint</Application>
  <PresentationFormat>On-screen Show (4:3)</PresentationFormat>
  <Paragraphs>147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Wingdings</vt:lpstr>
      <vt:lpstr>Calibri</vt:lpstr>
      <vt:lpstr>Arial Black</vt:lpstr>
      <vt:lpstr>Times New Roman</vt:lpstr>
      <vt:lpstr>Bradley Hand ITC</vt:lpstr>
      <vt:lpstr>Pixel</vt:lpstr>
      <vt:lpstr>Number systems</vt:lpstr>
      <vt:lpstr>We count in base 10 because people started by counting on their fingers</vt:lpstr>
      <vt:lpstr>How many fingers do you see?</vt:lpstr>
      <vt:lpstr>Numbers are easy to read because of place value</vt:lpstr>
      <vt:lpstr>To find the value of a number, multiply each digit times its place value.</vt:lpstr>
      <vt:lpstr>To write the number  Three thousand Five hundred…</vt:lpstr>
      <vt:lpstr>Binary is a number system with only 2 digits</vt:lpstr>
      <vt:lpstr>Binary Numbers are also easy to read because of place value</vt:lpstr>
      <vt:lpstr>PowerPoint Presentation</vt:lpstr>
      <vt:lpstr>To show a number in binary,  write a 1 if the card is showing,  write a zero if the card is not showing.</vt:lpstr>
      <vt:lpstr>PowerPoint Presentation</vt:lpstr>
      <vt:lpstr>PowerPoint Presentation</vt:lpstr>
      <vt:lpstr>PowerPoint Presentation</vt:lpstr>
      <vt:lpstr>In conclusion:</vt:lpstr>
      <vt:lpstr>But how do we deal with decimals in double numbers?</vt:lpstr>
      <vt:lpstr>10-1, 10-2, 10-3, etc.</vt:lpstr>
      <vt:lpstr>So in binary</vt:lpstr>
      <vt:lpstr>This is why…</vt:lpstr>
    </vt:vector>
  </TitlesOfParts>
  <Company>HCPSS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 systems</dc:title>
  <dc:creator>dianne meskauskas</dc:creator>
  <cp:lastModifiedBy>O'Grady-Cunniff, Dianne (CCPS)</cp:lastModifiedBy>
  <cp:revision>55</cp:revision>
  <dcterms:created xsi:type="dcterms:W3CDTF">2004-11-24T11:50:45Z</dcterms:created>
  <dcterms:modified xsi:type="dcterms:W3CDTF">2017-10-18T22:59:39Z</dcterms:modified>
</cp:coreProperties>
</file>