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9" r:id="rId3"/>
    <p:sldId id="260" r:id="rId4"/>
    <p:sldId id="261" r:id="rId5"/>
    <p:sldId id="262" r:id="rId6"/>
    <p:sldId id="263" r:id="rId7"/>
    <p:sldId id="278" r:id="rId8"/>
    <p:sldId id="264" r:id="rId9"/>
    <p:sldId id="265" r:id="rId10"/>
    <p:sldId id="266" r:id="rId11"/>
    <p:sldId id="267" r:id="rId12"/>
    <p:sldId id="268" r:id="rId13"/>
    <p:sldId id="276" r:id="rId14"/>
    <p:sldId id="277" r:id="rId15"/>
    <p:sldId id="270" r:id="rId16"/>
    <p:sldId id="269" r:id="rId17"/>
    <p:sldId id="271" r:id="rId18"/>
    <p:sldId id="272" r:id="rId19"/>
    <p:sldId id="273" r:id="rId20"/>
    <p:sldId id="27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1"/>
    <p:restoredTop sz="94691"/>
  </p:normalViewPr>
  <p:slideViewPr>
    <p:cSldViewPr snapToGrid="0" snapToObjects="1">
      <p:cViewPr varScale="1">
        <p:scale>
          <a:sx n="154" d="100"/>
          <a:sy n="154" d="100"/>
        </p:scale>
        <p:origin x="1080"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0AC7A5-D92C-D140-BA07-F2A0747FA9DF}" type="datetimeFigureOut">
              <a:rPr lang="en-US" smtClean="0"/>
              <a:t>5/24/18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6CB7EA-9C4D-454D-9B3A-05CCFA2C178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0AC7A5-D92C-D140-BA07-F2A0747FA9DF}" type="datetimeFigureOut">
              <a:rPr lang="en-US" smtClean="0"/>
              <a:t>5/24/18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6CB7EA-9C4D-454D-9B3A-05CCFA2C178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0AC7A5-D92C-D140-BA07-F2A0747FA9DF}" type="datetimeFigureOut">
              <a:rPr lang="en-US" smtClean="0"/>
              <a:t>5/24/18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6CB7EA-9C4D-454D-9B3A-05CCFA2C178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0AC7A5-D92C-D140-BA07-F2A0747FA9DF}" type="datetimeFigureOut">
              <a:rPr lang="en-US" smtClean="0"/>
              <a:t>5/24/18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6CB7EA-9C4D-454D-9B3A-05CCFA2C178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D0AC7A5-D92C-D140-BA07-F2A0747FA9DF}" type="datetimeFigureOut">
              <a:rPr lang="en-US" smtClean="0"/>
              <a:t>5/24/18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6CB7EA-9C4D-454D-9B3A-05CCFA2C178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0AC7A5-D92C-D140-BA07-F2A0747FA9DF}" type="datetimeFigureOut">
              <a:rPr lang="en-US" smtClean="0"/>
              <a:t>5/24/18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6CB7EA-9C4D-454D-9B3A-05CCFA2C178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0AC7A5-D92C-D140-BA07-F2A0747FA9DF}" type="datetimeFigureOut">
              <a:rPr lang="en-US" smtClean="0"/>
              <a:t>5/24/18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6CB7EA-9C4D-454D-9B3A-05CCFA2C178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0AC7A5-D92C-D140-BA07-F2A0747FA9DF}" type="datetimeFigureOut">
              <a:rPr lang="en-US" smtClean="0"/>
              <a:t>5/24/18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6CB7EA-9C4D-454D-9B3A-05CCFA2C178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0AC7A5-D92C-D140-BA07-F2A0747FA9DF}" type="datetimeFigureOut">
              <a:rPr lang="en-US" smtClean="0"/>
              <a:t>5/24/18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6CB7EA-9C4D-454D-9B3A-05CCFA2C178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D0AC7A5-D92C-D140-BA07-F2A0747FA9DF}" type="datetimeFigureOut">
              <a:rPr lang="en-US" smtClean="0"/>
              <a:t>5/24/18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6CB7EA-9C4D-454D-9B3A-05CCFA2C178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D0AC7A5-D92C-D140-BA07-F2A0747FA9DF}" type="datetimeFigureOut">
              <a:rPr lang="en-US" smtClean="0"/>
              <a:t>5/24/18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6CB7EA-9C4D-454D-9B3A-05CCFA2C178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0AC7A5-D92C-D140-BA07-F2A0747FA9DF}" type="datetimeFigureOut">
              <a:rPr lang="en-US" smtClean="0"/>
              <a:t>5/24/18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6CB7EA-9C4D-454D-9B3A-05CCFA2C178F}" type="slidenum">
              <a:rPr lang="en-US" smtClean="0"/>
              <a:t>‹#›</a:t>
            </a:fld>
            <a:endParaRPr lang="en-US"/>
          </a:p>
        </p:txBody>
      </p:sp>
    </p:spTree>
    <p:extLst>
      <p:ext uri="{BB962C8B-B14F-4D97-AF65-F5344CB8AC3E}">
        <p14:creationId xmlns:p14="http://schemas.microsoft.com/office/powerpoint/2010/main" val="4900575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3338"/>
            <a:ext cx="9312618" cy="6891337"/>
          </a:xfrm>
          <a:prstGeom prst="rect">
            <a:avLst/>
          </a:prstGeom>
        </p:spPr>
      </p:pic>
      <p:sp>
        <p:nvSpPr>
          <p:cNvPr id="2" name="Title 1"/>
          <p:cNvSpPr>
            <a:spLocks noGrp="1"/>
          </p:cNvSpPr>
          <p:nvPr>
            <p:ph type="ctrTitle"/>
          </p:nvPr>
        </p:nvSpPr>
        <p:spPr>
          <a:xfrm>
            <a:off x="685800" y="125770"/>
            <a:ext cx="7772400" cy="1744127"/>
          </a:xfrm>
        </p:spPr>
        <p:txBody>
          <a:bodyPr/>
          <a:lstStyle/>
          <a:p>
            <a:r>
              <a:rPr lang="en-US" dirty="0"/>
              <a:t>Protective Landing Device</a:t>
            </a:r>
          </a:p>
        </p:txBody>
      </p:sp>
      <p:sp>
        <p:nvSpPr>
          <p:cNvPr id="3" name="Subtitle 2"/>
          <p:cNvSpPr>
            <a:spLocks noGrp="1"/>
          </p:cNvSpPr>
          <p:nvPr>
            <p:ph type="subTitle" idx="1"/>
          </p:nvPr>
        </p:nvSpPr>
        <p:spPr>
          <a:xfrm>
            <a:off x="1143000" y="6028361"/>
            <a:ext cx="6858000" cy="829638"/>
          </a:xfrm>
        </p:spPr>
        <p:txBody>
          <a:bodyPr>
            <a:normAutofit/>
          </a:bodyPr>
          <a:lstStyle/>
          <a:p>
            <a:r>
              <a:rPr lang="en-US" sz="3200" dirty="0">
                <a:solidFill>
                  <a:schemeClr val="bg1"/>
                </a:solidFill>
              </a:rPr>
              <a:t>Forces involved </a:t>
            </a:r>
            <a:r>
              <a:rPr lang="en-US" sz="3200">
                <a:solidFill>
                  <a:schemeClr val="bg1"/>
                </a:solidFill>
              </a:rPr>
              <a:t>and experiments</a:t>
            </a:r>
          </a:p>
        </p:txBody>
      </p:sp>
    </p:spTree>
    <p:extLst>
      <p:ext uri="{BB962C8B-B14F-4D97-AF65-F5344CB8AC3E}">
        <p14:creationId xmlns:p14="http://schemas.microsoft.com/office/powerpoint/2010/main" val="1956848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this relate?</a:t>
            </a:r>
          </a:p>
        </p:txBody>
      </p:sp>
      <p:sp>
        <p:nvSpPr>
          <p:cNvPr id="3" name="Content Placeholder 2"/>
          <p:cNvSpPr>
            <a:spLocks noGrp="1"/>
          </p:cNvSpPr>
          <p:nvPr>
            <p:ph idx="1"/>
          </p:nvPr>
        </p:nvSpPr>
        <p:spPr>
          <a:xfrm>
            <a:off x="628650" y="1942799"/>
            <a:ext cx="7886700" cy="4234164"/>
          </a:xfrm>
        </p:spPr>
        <p:txBody>
          <a:bodyPr>
            <a:normAutofit lnSpcReduction="10000"/>
          </a:bodyPr>
          <a:lstStyle/>
          <a:p>
            <a:pPr marL="0" indent="0">
              <a:buNone/>
            </a:pPr>
            <a:r>
              <a:rPr lang="en-US" dirty="0"/>
              <a:t>					Scientists and </a:t>
            </a:r>
            <a:br>
              <a:rPr lang="en-US" dirty="0"/>
            </a:br>
            <a:r>
              <a:rPr lang="en-US" dirty="0"/>
              <a:t>					engineers have been </a:t>
            </a:r>
            <a:br>
              <a:rPr lang="en-US" dirty="0"/>
            </a:br>
            <a:r>
              <a:rPr lang="en-US" dirty="0"/>
              <a:t>					working for many </a:t>
            </a:r>
            <a:br>
              <a:rPr lang="en-US" dirty="0"/>
            </a:br>
            <a:r>
              <a:rPr lang="en-US" dirty="0"/>
              <a:t>					years to reduce the </a:t>
            </a:r>
            <a:br>
              <a:rPr lang="en-US" dirty="0"/>
            </a:br>
            <a:r>
              <a:rPr lang="en-US" dirty="0"/>
              <a:t>					effect of impacts, primarily in the automobile industry. </a:t>
            </a:r>
          </a:p>
          <a:p>
            <a:pPr marL="0" indent="0">
              <a:buNone/>
            </a:pPr>
            <a:r>
              <a:rPr lang="en-US" dirty="0"/>
              <a:t>Efforts to reduce the </a:t>
            </a:r>
            <a:r>
              <a:rPr lang="en-US" dirty="0">
                <a:solidFill>
                  <a:srgbClr val="FF0000"/>
                </a:solidFill>
              </a:rPr>
              <a:t>primary impact </a:t>
            </a:r>
            <a:r>
              <a:rPr lang="en-US" dirty="0"/>
              <a:t>(energy absorbing bumpers, crumple zones, modified chassis construction) and efforts to reduce the </a:t>
            </a:r>
            <a:r>
              <a:rPr lang="en-US" dirty="0">
                <a:solidFill>
                  <a:srgbClr val="FF0000"/>
                </a:solidFill>
              </a:rPr>
              <a:t>secondary impact</a:t>
            </a:r>
            <a:r>
              <a:rPr lang="en-US" dirty="0"/>
              <a:t> (airbags, padded dashboards, collapsing steering wheels, and seatbelts) are commonplace.</a:t>
            </a:r>
          </a:p>
        </p:txBody>
      </p:sp>
      <p:pic>
        <p:nvPicPr>
          <p:cNvPr id="4" name="Picture 3"/>
          <p:cNvPicPr>
            <a:picLocks noChangeAspect="1"/>
          </p:cNvPicPr>
          <p:nvPr/>
        </p:nvPicPr>
        <p:blipFill>
          <a:blip r:embed="rId2"/>
          <a:stretch>
            <a:fillRect/>
          </a:stretch>
        </p:blipFill>
        <p:spPr>
          <a:xfrm>
            <a:off x="1356189" y="1473891"/>
            <a:ext cx="3420652" cy="2096870"/>
          </a:xfrm>
          <a:prstGeom prst="rect">
            <a:avLst/>
          </a:prstGeom>
        </p:spPr>
      </p:pic>
    </p:spTree>
    <p:extLst>
      <p:ext uri="{BB962C8B-B14F-4D97-AF65-F5344CB8AC3E}">
        <p14:creationId xmlns:p14="http://schemas.microsoft.com/office/powerpoint/2010/main" val="2095604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Kinetic energy</a:t>
            </a:r>
          </a:p>
        </p:txBody>
      </p:sp>
      <p:sp>
        <p:nvSpPr>
          <p:cNvPr id="3" name="Content Placeholder 2"/>
          <p:cNvSpPr>
            <a:spLocks noGrp="1"/>
          </p:cNvSpPr>
          <p:nvPr>
            <p:ph idx="1"/>
          </p:nvPr>
        </p:nvSpPr>
        <p:spPr/>
        <p:txBody>
          <a:bodyPr/>
          <a:lstStyle/>
          <a:p>
            <a:r>
              <a:rPr lang="en-US" dirty="0">
                <a:solidFill>
                  <a:srgbClr val="FF0000"/>
                </a:solidFill>
              </a:rPr>
              <a:t>Kinetic energy </a:t>
            </a:r>
            <a:r>
              <a:rPr lang="en-US" dirty="0"/>
              <a:t>is the energy that a body possesses as a result of its motion. </a:t>
            </a:r>
          </a:p>
          <a:p>
            <a:r>
              <a:rPr lang="en-US" dirty="0">
                <a:solidFill>
                  <a:srgbClr val="FF0000"/>
                </a:solidFill>
              </a:rPr>
              <a:t>Potential energy </a:t>
            </a:r>
            <a:r>
              <a:rPr lang="en-US" dirty="0"/>
              <a:t>is the energy that exists in a body as a result of its position or condition rather than of its motion. </a:t>
            </a:r>
          </a:p>
          <a:p>
            <a:r>
              <a:rPr lang="en-US" dirty="0">
                <a:solidFill>
                  <a:srgbClr val="7030A0"/>
                </a:solidFill>
              </a:rPr>
              <a:t>In building the container, you should think about how the energy is converted from potential energy to kinetic energy, and the work done on the container and the work done on the eggs. </a:t>
            </a:r>
          </a:p>
        </p:txBody>
      </p:sp>
    </p:spTree>
    <p:extLst>
      <p:ext uri="{BB962C8B-B14F-4D97-AF65-F5344CB8AC3E}">
        <p14:creationId xmlns:p14="http://schemas.microsoft.com/office/powerpoint/2010/main" val="1979255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Activity Instructions: </a:t>
            </a:r>
          </a:p>
        </p:txBody>
      </p:sp>
      <p:sp>
        <p:nvSpPr>
          <p:cNvPr id="3" name="Content Placeholder 2"/>
          <p:cNvSpPr>
            <a:spLocks noGrp="1"/>
          </p:cNvSpPr>
          <p:nvPr>
            <p:ph idx="1"/>
          </p:nvPr>
        </p:nvSpPr>
        <p:spPr/>
        <p:txBody>
          <a:bodyPr/>
          <a:lstStyle/>
          <a:p>
            <a:pPr marL="514350" indent="-514350">
              <a:buFont typeface="+mj-lt"/>
              <a:buAutoNum type="arabicPeriod"/>
            </a:pPr>
            <a:r>
              <a:rPr lang="en-US" dirty="0"/>
              <a:t>FIRST </a:t>
            </a:r>
          </a:p>
          <a:p>
            <a:pPr marL="971550" lvl="1" indent="-514350">
              <a:buFont typeface="+mj-lt"/>
              <a:buAutoNum type="arabicPeriod"/>
            </a:pPr>
            <a:r>
              <a:rPr lang="en-US" dirty="0"/>
              <a:t>Do experiments to learn about the different forces involved.</a:t>
            </a:r>
          </a:p>
          <a:p>
            <a:pPr marL="971550" lvl="1" indent="-514350">
              <a:buFont typeface="+mj-lt"/>
              <a:buAutoNum type="arabicPeriod"/>
            </a:pPr>
            <a:r>
              <a:rPr lang="en-US" dirty="0"/>
              <a:t>Make a plan and choose materials</a:t>
            </a:r>
          </a:p>
          <a:p>
            <a:pPr marL="514350" indent="-514350">
              <a:buFont typeface="+mj-lt"/>
              <a:buAutoNum type="arabicPeriod"/>
            </a:pPr>
            <a:r>
              <a:rPr lang="en-US" dirty="0"/>
              <a:t>Design and construct an egg protective device in groups. Test with a “dummy”</a:t>
            </a:r>
          </a:p>
          <a:p>
            <a:pPr marL="514350" indent="-514350">
              <a:buFont typeface="+mj-lt"/>
              <a:buAutoNum type="arabicPeriod"/>
            </a:pPr>
            <a:r>
              <a:rPr lang="en-US" dirty="0"/>
              <a:t>Use only one raw egg and limited materials to choose from. </a:t>
            </a:r>
          </a:p>
          <a:p>
            <a:pPr marL="514350" indent="-514350">
              <a:buFont typeface="+mj-lt"/>
              <a:buAutoNum type="arabicPeriod"/>
            </a:pPr>
            <a:r>
              <a:rPr lang="en-US" dirty="0"/>
              <a:t>Test devices in the classroom first and then later at the drop site.</a:t>
            </a:r>
          </a:p>
        </p:txBody>
      </p:sp>
    </p:spTree>
    <p:extLst>
      <p:ext uri="{BB962C8B-B14F-4D97-AF65-F5344CB8AC3E}">
        <p14:creationId xmlns:p14="http://schemas.microsoft.com/office/powerpoint/2010/main" val="829395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Air resistance experiment</a:t>
            </a:r>
          </a:p>
        </p:txBody>
      </p:sp>
      <p:sp>
        <p:nvSpPr>
          <p:cNvPr id="3" name="Content Placeholder 2"/>
          <p:cNvSpPr>
            <a:spLocks noGrp="1"/>
          </p:cNvSpPr>
          <p:nvPr>
            <p:ph idx="1"/>
          </p:nvPr>
        </p:nvSpPr>
        <p:spPr>
          <a:xfrm>
            <a:off x="700569" y="3253570"/>
            <a:ext cx="7886700" cy="3188327"/>
          </a:xfrm>
        </p:spPr>
        <p:txBody>
          <a:bodyPr>
            <a:normAutofit fontScale="92500" lnSpcReduction="20000"/>
          </a:bodyPr>
          <a:lstStyle/>
          <a:p>
            <a:pPr marL="0" indent="0">
              <a:buNone/>
            </a:pPr>
            <a:r>
              <a:rPr lang="en-US" dirty="0"/>
              <a:t>Use a timer</a:t>
            </a:r>
          </a:p>
          <a:p>
            <a:pPr marL="514350" indent="-514350">
              <a:buFont typeface="+mj-lt"/>
              <a:buAutoNum type="arabicPeriod"/>
            </a:pPr>
            <a:r>
              <a:rPr lang="en-US" dirty="0"/>
              <a:t>How long does it take a marble to fall to the ground from the height of the table?</a:t>
            </a:r>
          </a:p>
          <a:p>
            <a:pPr marL="514350" indent="-514350">
              <a:buFont typeface="+mj-lt"/>
              <a:buAutoNum type="arabicPeriod"/>
            </a:pPr>
            <a:r>
              <a:rPr lang="en-US" dirty="0"/>
              <a:t>Attach the marble to an 8.5X11” sheet of paper. How can you configure the paper to slow the marble the most? How slow can you get the marble to drop?</a:t>
            </a:r>
          </a:p>
          <a:p>
            <a:pPr marL="514350" indent="-514350">
              <a:buFont typeface="+mj-lt"/>
              <a:buAutoNum type="arabicPeriod"/>
            </a:pPr>
            <a:r>
              <a:rPr lang="en-US" dirty="0"/>
              <a:t>Use a newspaper, how slow can you get the marble to drop?</a:t>
            </a:r>
          </a:p>
          <a:p>
            <a:pPr marL="514350" indent="-514350">
              <a:buFont typeface="+mj-lt"/>
              <a:buAutoNum type="arabicPeriod"/>
            </a:pPr>
            <a:r>
              <a:rPr lang="en-US" dirty="0"/>
              <a:t>How big of a difference is there using a larger area?</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7060" y="1341920"/>
            <a:ext cx="6242121" cy="1911650"/>
          </a:xfrm>
          <a:prstGeom prst="rect">
            <a:avLst/>
          </a:prstGeom>
        </p:spPr>
      </p:pic>
    </p:spTree>
    <p:extLst>
      <p:ext uri="{BB962C8B-B14F-4D97-AF65-F5344CB8AC3E}">
        <p14:creationId xmlns:p14="http://schemas.microsoft.com/office/powerpoint/2010/main" val="23185365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Angular</a:t>
            </a:r>
            <a:br>
              <a:rPr lang="en-US" dirty="0"/>
            </a:br>
            <a:r>
              <a:rPr lang="en-US" dirty="0"/>
              <a:t>Momentum</a:t>
            </a:r>
          </a:p>
        </p:txBody>
      </p:sp>
      <p:sp>
        <p:nvSpPr>
          <p:cNvPr id="3" name="Content Placeholder 2"/>
          <p:cNvSpPr>
            <a:spLocks noGrp="1"/>
          </p:cNvSpPr>
          <p:nvPr>
            <p:ph idx="1"/>
          </p:nvPr>
        </p:nvSpPr>
        <p:spPr>
          <a:xfrm>
            <a:off x="628650" y="3832653"/>
            <a:ext cx="7886700" cy="2344309"/>
          </a:xfrm>
        </p:spPr>
        <p:txBody>
          <a:bodyPr/>
          <a:lstStyle/>
          <a:p>
            <a:r>
              <a:rPr lang="en-US" dirty="0"/>
              <a:t>Design 3 or 4 propeller blades from paper so that, when connected they will fall spinning to the ground.</a:t>
            </a:r>
          </a:p>
          <a:p>
            <a:r>
              <a:rPr lang="en-US" dirty="0"/>
              <a:t>What modifications improve the spin?</a:t>
            </a:r>
          </a:p>
        </p:txBody>
      </p:sp>
      <p:pic>
        <p:nvPicPr>
          <p:cNvPr id="4" name="Picture 3"/>
          <p:cNvPicPr>
            <a:picLocks noChangeAspect="1"/>
          </p:cNvPicPr>
          <p:nvPr/>
        </p:nvPicPr>
        <p:blipFill>
          <a:blip r:embed="rId2"/>
          <a:stretch>
            <a:fillRect/>
          </a:stretch>
        </p:blipFill>
        <p:spPr>
          <a:xfrm>
            <a:off x="3891979" y="365126"/>
            <a:ext cx="4623371" cy="3467528"/>
          </a:xfrm>
          <a:prstGeom prst="rect">
            <a:avLst/>
          </a:prstGeom>
        </p:spPr>
      </p:pic>
    </p:spTree>
    <p:extLst>
      <p:ext uri="{BB962C8B-B14F-4D97-AF65-F5344CB8AC3E}">
        <p14:creationId xmlns:p14="http://schemas.microsoft.com/office/powerpoint/2010/main" val="209324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 Phase 1: </a:t>
            </a:r>
          </a:p>
        </p:txBody>
      </p:sp>
      <p:sp>
        <p:nvSpPr>
          <p:cNvPr id="3" name="Content Placeholder 2"/>
          <p:cNvSpPr>
            <a:spLocks noGrp="1"/>
          </p:cNvSpPr>
          <p:nvPr>
            <p:ph idx="1"/>
          </p:nvPr>
        </p:nvSpPr>
        <p:spPr/>
        <p:txBody>
          <a:bodyPr/>
          <a:lstStyle/>
          <a:p>
            <a:r>
              <a:rPr lang="en-US" dirty="0"/>
              <a:t>The Design </a:t>
            </a:r>
          </a:p>
          <a:p>
            <a:r>
              <a:rPr lang="en-US" dirty="0"/>
              <a:t>When you are designing this apparatus, there are a few things that you need to keep in mind. </a:t>
            </a:r>
          </a:p>
          <a:p>
            <a:r>
              <a:rPr lang="en-US" dirty="0"/>
              <a:t>This device must be protective. </a:t>
            </a:r>
          </a:p>
          <a:p>
            <a:r>
              <a:rPr lang="en-US" dirty="0"/>
              <a:t>The raw egg inside must not even crack at the first drop.</a:t>
            </a:r>
          </a:p>
        </p:txBody>
      </p:sp>
    </p:spTree>
    <p:extLst>
      <p:ext uri="{BB962C8B-B14F-4D97-AF65-F5344CB8AC3E}">
        <p14:creationId xmlns:p14="http://schemas.microsoft.com/office/powerpoint/2010/main" val="1808746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114353"/>
          </a:xfrm>
        </p:spPr>
        <p:txBody>
          <a:bodyPr>
            <a:normAutofit fontScale="90000"/>
          </a:bodyPr>
          <a:lstStyle/>
          <a:p>
            <a:r>
              <a:rPr lang="en-US" sz="4000" dirty="0"/>
              <a:t>Materials: You can choose 12 items/materials from the following list: </a:t>
            </a:r>
            <a:endParaRPr lang="en-US" dirty="0"/>
          </a:p>
        </p:txBody>
      </p:sp>
      <p:sp>
        <p:nvSpPr>
          <p:cNvPr id="3" name="Content Placeholder 2"/>
          <p:cNvSpPr>
            <a:spLocks noGrp="1"/>
          </p:cNvSpPr>
          <p:nvPr>
            <p:ph idx="1"/>
          </p:nvPr>
        </p:nvSpPr>
        <p:spPr>
          <a:xfrm>
            <a:off x="628650" y="1825625"/>
            <a:ext cx="3285804" cy="4351338"/>
          </a:xfrm>
        </p:spPr>
        <p:txBody>
          <a:bodyPr>
            <a:normAutofit lnSpcReduction="10000"/>
          </a:bodyPr>
          <a:lstStyle/>
          <a:p>
            <a:r>
              <a:rPr lang="en-US" dirty="0"/>
              <a:t>5 elastic bands, </a:t>
            </a:r>
          </a:p>
          <a:p>
            <a:r>
              <a:rPr lang="en-US" dirty="0"/>
              <a:t>8 popsicle sticks, </a:t>
            </a:r>
          </a:p>
          <a:p>
            <a:r>
              <a:rPr lang="en-US" dirty="0"/>
              <a:t>1 meter of tape, </a:t>
            </a:r>
          </a:p>
          <a:p>
            <a:r>
              <a:rPr lang="en-US" dirty="0"/>
              <a:t>2 sheets of paper, </a:t>
            </a:r>
          </a:p>
          <a:p>
            <a:r>
              <a:rPr lang="en-US" dirty="0"/>
              <a:t>1 plastic bag, </a:t>
            </a:r>
          </a:p>
          <a:p>
            <a:r>
              <a:rPr lang="en-US" dirty="0"/>
              <a:t>4 straws, </a:t>
            </a:r>
          </a:p>
          <a:p>
            <a:r>
              <a:rPr lang="en-US" dirty="0"/>
              <a:t>1 Styrofoam cup, </a:t>
            </a:r>
          </a:p>
          <a:p>
            <a:r>
              <a:rPr lang="en-US" dirty="0"/>
              <a:t>1 manila folder, </a:t>
            </a:r>
          </a:p>
          <a:p>
            <a:r>
              <a:rPr lang="en-US" dirty="0"/>
              <a:t>6 cotton balls, </a:t>
            </a:r>
          </a:p>
        </p:txBody>
      </p:sp>
      <p:sp>
        <p:nvSpPr>
          <p:cNvPr id="4" name="Content Placeholder 2"/>
          <p:cNvSpPr txBox="1">
            <a:spLocks/>
          </p:cNvSpPr>
          <p:nvPr/>
        </p:nvSpPr>
        <p:spPr>
          <a:xfrm>
            <a:off x="4767422" y="1690689"/>
            <a:ext cx="3747927" cy="44862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8 Q-tips, </a:t>
            </a:r>
          </a:p>
          <a:p>
            <a:r>
              <a:rPr lang="en-US" dirty="0"/>
              <a:t>10’ toilet paper, </a:t>
            </a:r>
          </a:p>
          <a:p>
            <a:r>
              <a:rPr lang="en-US" dirty="0"/>
              <a:t>30cm string, </a:t>
            </a:r>
          </a:p>
          <a:p>
            <a:r>
              <a:rPr lang="en-US" dirty="0"/>
              <a:t>10cm wires, </a:t>
            </a:r>
          </a:p>
          <a:p>
            <a:r>
              <a:rPr lang="en-US" dirty="0"/>
              <a:t>20 pieces spaghetti, </a:t>
            </a:r>
          </a:p>
          <a:p>
            <a:r>
              <a:rPr lang="en-US" dirty="0"/>
              <a:t>2 skinny balloons, </a:t>
            </a:r>
          </a:p>
          <a:p>
            <a:r>
              <a:rPr lang="en-US" dirty="0"/>
              <a:t>1 paper plate, </a:t>
            </a:r>
          </a:p>
          <a:p>
            <a:r>
              <a:rPr lang="en-US" dirty="0"/>
              <a:t>1 piece newspaper</a:t>
            </a:r>
          </a:p>
        </p:txBody>
      </p:sp>
      <p:sp>
        <p:nvSpPr>
          <p:cNvPr id="5" name="Rectangle 4"/>
          <p:cNvSpPr/>
          <p:nvPr/>
        </p:nvSpPr>
        <p:spPr>
          <a:xfrm>
            <a:off x="1505163" y="6338443"/>
            <a:ext cx="6899097" cy="369332"/>
          </a:xfrm>
          <a:prstGeom prst="rect">
            <a:avLst/>
          </a:prstGeom>
        </p:spPr>
        <p:txBody>
          <a:bodyPr wrap="square">
            <a:spAutoFit/>
          </a:bodyPr>
          <a:lstStyle/>
          <a:p>
            <a:r>
              <a:rPr lang="en-US"/>
              <a:t>These materials are provided: • glue, scissors, rulers, pencil</a:t>
            </a:r>
            <a:endParaRPr lang="en-US" dirty="0"/>
          </a:p>
        </p:txBody>
      </p:sp>
    </p:spTree>
    <p:extLst>
      <p:ext uri="{BB962C8B-B14F-4D97-AF65-F5344CB8AC3E}">
        <p14:creationId xmlns:p14="http://schemas.microsoft.com/office/powerpoint/2010/main" val="3370763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 Two: Testing </a:t>
            </a:r>
          </a:p>
        </p:txBody>
      </p:sp>
      <p:sp>
        <p:nvSpPr>
          <p:cNvPr id="3" name="Content Placeholder 2"/>
          <p:cNvSpPr>
            <a:spLocks noGrp="1"/>
          </p:cNvSpPr>
          <p:nvPr>
            <p:ph idx="1"/>
          </p:nvPr>
        </p:nvSpPr>
        <p:spPr/>
        <p:txBody>
          <a:bodyPr/>
          <a:lstStyle/>
          <a:p>
            <a:r>
              <a:rPr lang="en-US" dirty="0"/>
              <a:t>Request practice runs at the drop site to make sure that your apparatus will withstand these tests. </a:t>
            </a:r>
          </a:p>
          <a:p>
            <a:r>
              <a:rPr lang="en-US" dirty="0"/>
              <a:t>The project takes much trial and error and it is highly doubtful that you will succeed in your design on the first trial. </a:t>
            </a:r>
          </a:p>
          <a:p>
            <a:r>
              <a:rPr lang="en-US" dirty="0"/>
              <a:t>You will most likely have to modify your current design or start completely over and design a new apparatus.</a:t>
            </a:r>
          </a:p>
        </p:txBody>
      </p:sp>
    </p:spTree>
    <p:extLst>
      <p:ext uri="{BB962C8B-B14F-4D97-AF65-F5344CB8AC3E}">
        <p14:creationId xmlns:p14="http://schemas.microsoft.com/office/powerpoint/2010/main" val="12714030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 Three: Actual Drop </a:t>
            </a:r>
          </a:p>
        </p:txBody>
      </p:sp>
      <p:sp>
        <p:nvSpPr>
          <p:cNvPr id="3" name="Content Placeholder 2"/>
          <p:cNvSpPr>
            <a:spLocks noGrp="1"/>
          </p:cNvSpPr>
          <p:nvPr>
            <p:ph idx="1"/>
          </p:nvPr>
        </p:nvSpPr>
        <p:spPr/>
        <p:txBody>
          <a:bodyPr/>
          <a:lstStyle/>
          <a:p>
            <a:r>
              <a:rPr lang="en-US" dirty="0"/>
              <a:t>Raw eggs are provided at the drop site. The student should bring a small repair kit for their apparatus, i.e. tape, scissors, and left-over materials provided etc. Be fully prepared and bring all items to the drop site.</a:t>
            </a:r>
          </a:p>
        </p:txBody>
      </p:sp>
    </p:spTree>
    <p:extLst>
      <p:ext uri="{BB962C8B-B14F-4D97-AF65-F5344CB8AC3E}">
        <p14:creationId xmlns:p14="http://schemas.microsoft.com/office/powerpoint/2010/main" val="10089753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Hints: </a:t>
            </a:r>
          </a:p>
        </p:txBody>
      </p:sp>
      <p:sp>
        <p:nvSpPr>
          <p:cNvPr id="3" name="Content Placeholder 2"/>
          <p:cNvSpPr>
            <a:spLocks noGrp="1"/>
          </p:cNvSpPr>
          <p:nvPr>
            <p:ph idx="1"/>
          </p:nvPr>
        </p:nvSpPr>
        <p:spPr/>
        <p:txBody>
          <a:bodyPr/>
          <a:lstStyle/>
          <a:p>
            <a:r>
              <a:rPr lang="en-US" dirty="0"/>
              <a:t>• Use light and strong materials </a:t>
            </a:r>
          </a:p>
          <a:p>
            <a:r>
              <a:rPr lang="en-US" dirty="0"/>
              <a:t>• Use simplified apparatuses </a:t>
            </a:r>
          </a:p>
          <a:p>
            <a:r>
              <a:rPr lang="en-US" dirty="0"/>
              <a:t>• Bring a repair kit to the drop site </a:t>
            </a:r>
          </a:p>
          <a:p>
            <a:r>
              <a:rPr lang="en-US" dirty="0"/>
              <a:t>• Don't overcomplicate the design </a:t>
            </a:r>
          </a:p>
          <a:p>
            <a:r>
              <a:rPr lang="en-US" dirty="0"/>
              <a:t>• Don't use heavy materials if at all possible </a:t>
            </a:r>
          </a:p>
        </p:txBody>
      </p:sp>
    </p:spTree>
    <p:extLst>
      <p:ext uri="{BB962C8B-B14F-4D97-AF65-F5344CB8AC3E}">
        <p14:creationId xmlns:p14="http://schemas.microsoft.com/office/powerpoint/2010/main" val="1318402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Momentum </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a:t>Momentum is a measure of an object's tendency to move at constant speed along a straight path. </a:t>
            </a:r>
          </a:p>
          <a:p>
            <a:pPr marL="0" indent="0">
              <a:buNone/>
            </a:pPr>
            <a:r>
              <a:rPr lang="en-US" dirty="0"/>
              <a:t>Momentum depends on speed and mass. </a:t>
            </a:r>
          </a:p>
          <a:p>
            <a:pPr marL="0" indent="0">
              <a:buNone/>
            </a:pPr>
            <a:r>
              <a:rPr lang="en-US" dirty="0"/>
              <a:t>When an object is moving, it has  </a:t>
            </a:r>
            <a:br>
              <a:rPr lang="en-US" dirty="0"/>
            </a:br>
            <a:r>
              <a:rPr lang="en-US" dirty="0"/>
              <a:t> momentum. </a:t>
            </a:r>
            <a:br>
              <a:rPr lang="en-US" dirty="0"/>
            </a:br>
            <a:r>
              <a:rPr lang="en-US" dirty="0"/>
              <a:t>If an object is standing still, then its </a:t>
            </a:r>
            <a:br>
              <a:rPr lang="en-US" dirty="0"/>
            </a:br>
            <a:r>
              <a:rPr lang="en-US" dirty="0"/>
              <a:t>momentum is zero. </a:t>
            </a:r>
          </a:p>
          <a:p>
            <a:pPr marL="0" indent="0">
              <a:buNone/>
            </a:pPr>
            <a:r>
              <a:rPr lang="en-US" dirty="0"/>
              <a:t>To calculate the momentum of a </a:t>
            </a:r>
            <a:br>
              <a:rPr lang="en-US" dirty="0"/>
            </a:br>
            <a:r>
              <a:rPr lang="en-US" dirty="0"/>
              <a:t>moving object multiply the mass </a:t>
            </a:r>
            <a:br>
              <a:rPr lang="en-US" dirty="0"/>
            </a:br>
            <a:r>
              <a:rPr lang="en-US" dirty="0"/>
              <a:t>of the object times its velocity. </a:t>
            </a:r>
          </a:p>
          <a:p>
            <a:pPr marL="0" indent="0">
              <a:buNone/>
            </a:pPr>
            <a:r>
              <a:rPr lang="en-US" dirty="0"/>
              <a:t>Momentum is a vector, which means </a:t>
            </a:r>
            <a:br>
              <a:rPr lang="en-US" dirty="0"/>
            </a:br>
            <a:r>
              <a:rPr lang="en-US" dirty="0"/>
              <a:t>that momentum is a quantity that </a:t>
            </a:r>
            <a:br>
              <a:rPr lang="en-US" dirty="0"/>
            </a:br>
            <a:r>
              <a:rPr lang="en-US" dirty="0"/>
              <a:t>has a size and a direction.</a:t>
            </a:r>
          </a:p>
        </p:txBody>
      </p:sp>
      <p:pic>
        <p:nvPicPr>
          <p:cNvPr id="4" name="Picture 3"/>
          <p:cNvPicPr>
            <a:picLocks noChangeAspect="1"/>
          </p:cNvPicPr>
          <p:nvPr/>
        </p:nvPicPr>
        <p:blipFill>
          <a:blip r:embed="rId2"/>
          <a:stretch>
            <a:fillRect/>
          </a:stretch>
        </p:blipFill>
        <p:spPr>
          <a:xfrm>
            <a:off x="6123538" y="2945400"/>
            <a:ext cx="2746483" cy="2746483"/>
          </a:xfrm>
          <a:prstGeom prst="rect">
            <a:avLst/>
          </a:prstGeom>
        </p:spPr>
      </p:pic>
    </p:spTree>
    <p:extLst>
      <p:ext uri="{BB962C8B-B14F-4D97-AF65-F5344CB8AC3E}">
        <p14:creationId xmlns:p14="http://schemas.microsoft.com/office/powerpoint/2010/main" val="870258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518452"/>
          </a:xfrm>
        </p:spPr>
        <p:txBody>
          <a:bodyPr>
            <a:normAutofit fontScale="90000"/>
          </a:bodyPr>
          <a:lstStyle/>
          <a:p>
            <a:r>
              <a:rPr lang="en-US" dirty="0"/>
              <a:t>Criteria or constraint?</a:t>
            </a:r>
          </a:p>
        </p:txBody>
      </p:sp>
      <p:sp>
        <p:nvSpPr>
          <p:cNvPr id="3" name="Content Placeholder 2"/>
          <p:cNvSpPr>
            <a:spLocks noGrp="1"/>
          </p:cNvSpPr>
          <p:nvPr>
            <p:ph idx="1"/>
          </p:nvPr>
        </p:nvSpPr>
        <p:spPr>
          <a:xfrm>
            <a:off x="628650" y="1273996"/>
            <a:ext cx="7886700" cy="5301465"/>
          </a:xfrm>
        </p:spPr>
        <p:txBody>
          <a:bodyPr>
            <a:normAutofit fontScale="55000" lnSpcReduction="20000"/>
          </a:bodyPr>
          <a:lstStyle/>
          <a:p>
            <a:pPr marL="0" indent="0">
              <a:buNone/>
            </a:pPr>
            <a:r>
              <a:rPr lang="en-US" dirty="0"/>
              <a:t>➢ No parachutes are allowed </a:t>
            </a:r>
            <a:br>
              <a:rPr lang="en-US" dirty="0"/>
            </a:br>
            <a:endParaRPr lang="en-US" dirty="0"/>
          </a:p>
          <a:p>
            <a:pPr marL="0" indent="0">
              <a:buNone/>
            </a:pPr>
            <a:r>
              <a:rPr lang="en-US" dirty="0"/>
              <a:t>➢ An area approximately the size of a quarter of the egg must be visible at all times. </a:t>
            </a:r>
            <a:br>
              <a:rPr lang="en-US" dirty="0"/>
            </a:br>
            <a:endParaRPr lang="en-US" dirty="0"/>
          </a:p>
          <a:p>
            <a:pPr marL="0" indent="0">
              <a:buNone/>
            </a:pPr>
            <a:r>
              <a:rPr lang="en-US" dirty="0"/>
              <a:t>➢ Only the allowed materials may be used. Items can be negotiated and traded with other designers. </a:t>
            </a:r>
            <a:br>
              <a:rPr lang="en-US" dirty="0"/>
            </a:br>
            <a:endParaRPr lang="en-US" dirty="0"/>
          </a:p>
          <a:p>
            <a:pPr marL="0" indent="0">
              <a:buNone/>
            </a:pPr>
            <a:r>
              <a:rPr lang="en-US" dirty="0"/>
              <a:t>➢ Only raw, store bought chicken eggs may be used. </a:t>
            </a:r>
          </a:p>
          <a:p>
            <a:pPr marL="0" indent="0">
              <a:buNone/>
            </a:pPr>
            <a:r>
              <a:rPr lang="en-US" dirty="0"/>
              <a:t>➢ Your design must not include changing the egg in any way (no tape on the egg, no soaking the egg in vinegar). </a:t>
            </a:r>
            <a:br>
              <a:rPr lang="en-US" dirty="0"/>
            </a:br>
            <a:endParaRPr lang="en-US" dirty="0"/>
          </a:p>
          <a:p>
            <a:pPr marL="0" indent="0">
              <a:buNone/>
            </a:pPr>
            <a:r>
              <a:rPr lang="en-US" dirty="0"/>
              <a:t>➢ The egg container and all materials must remain intact. For example, no parts – inside or out - can fall or break off during flight or impact. </a:t>
            </a:r>
            <a:br>
              <a:rPr lang="en-US" dirty="0"/>
            </a:br>
            <a:endParaRPr lang="en-US" dirty="0"/>
          </a:p>
          <a:p>
            <a:pPr marL="0" indent="0">
              <a:buNone/>
            </a:pPr>
            <a:r>
              <a:rPr lang="en-US" dirty="0"/>
              <a:t>➢ Your egg project must fit on a regular size (8 ½ x 11) sheet of paper. (Note that the height of the container is not a factor – it can be “tall” and still fit on the paper) </a:t>
            </a:r>
            <a:br>
              <a:rPr lang="en-US" dirty="0"/>
            </a:br>
            <a:endParaRPr lang="en-US" dirty="0"/>
          </a:p>
          <a:p>
            <a:pPr marL="0" indent="0">
              <a:buNone/>
            </a:pPr>
            <a:r>
              <a:rPr lang="en-US" dirty="0"/>
              <a:t>➢ The container must be able to be opened once we return to the classroom so that we may check on the condition of the egg. The inside materials must be designed to allow raw egg to be easily inserted and removed. </a:t>
            </a:r>
          </a:p>
          <a:p>
            <a:pPr marL="0" indent="0">
              <a:buNone/>
            </a:pPr>
            <a:r>
              <a:rPr lang="en-US" dirty="0"/>
              <a:t>➢ Must withstand numerous drops</a:t>
            </a:r>
          </a:p>
          <a:p>
            <a:pPr marL="0" indent="0">
              <a:buNone/>
            </a:pPr>
            <a:r>
              <a:rPr lang="en-US" dirty="0"/>
              <a:t>➢ Work in teams</a:t>
            </a:r>
          </a:p>
        </p:txBody>
      </p:sp>
    </p:spTree>
    <p:extLst>
      <p:ext uri="{BB962C8B-B14F-4D97-AF65-F5344CB8AC3E}">
        <p14:creationId xmlns:p14="http://schemas.microsoft.com/office/powerpoint/2010/main" val="649102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Pressure </a:t>
            </a:r>
          </a:p>
        </p:txBody>
      </p:sp>
      <p:sp>
        <p:nvSpPr>
          <p:cNvPr id="3" name="Content Placeholder 2"/>
          <p:cNvSpPr>
            <a:spLocks noGrp="1"/>
          </p:cNvSpPr>
          <p:nvPr>
            <p:ph idx="1"/>
          </p:nvPr>
        </p:nvSpPr>
        <p:spPr/>
        <p:txBody>
          <a:bodyPr/>
          <a:lstStyle/>
          <a:p>
            <a:r>
              <a:rPr lang="en-US" dirty="0"/>
              <a:t>Pressure is the force per unit area applied to an object in a direction perpendicular to the surface. </a:t>
            </a:r>
          </a:p>
          <a:p>
            <a:r>
              <a:rPr lang="en-US" dirty="0"/>
              <a:t>Pressure is calculated by taking the total force and dividing it by the area over which the force acts. </a:t>
            </a:r>
          </a:p>
          <a:p>
            <a:r>
              <a:rPr lang="en-US" dirty="0"/>
              <a:t>Force and pressure are related but different concepts. </a:t>
            </a:r>
          </a:p>
          <a:p>
            <a:r>
              <a:rPr lang="en-US" dirty="0"/>
              <a:t>A very small pressure, if applied to a large area, can produce a large total force.</a:t>
            </a:r>
          </a:p>
        </p:txBody>
      </p:sp>
    </p:spTree>
    <p:extLst>
      <p:ext uri="{BB962C8B-B14F-4D97-AF65-F5344CB8AC3E}">
        <p14:creationId xmlns:p14="http://schemas.microsoft.com/office/powerpoint/2010/main" val="2070200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Air Resistance </a:t>
            </a:r>
          </a:p>
        </p:txBody>
      </p:sp>
      <p:sp>
        <p:nvSpPr>
          <p:cNvPr id="3" name="Content Placeholder 2"/>
          <p:cNvSpPr>
            <a:spLocks noGrp="1"/>
          </p:cNvSpPr>
          <p:nvPr>
            <p:ph idx="1"/>
          </p:nvPr>
        </p:nvSpPr>
        <p:spPr/>
        <p:txBody>
          <a:bodyPr>
            <a:normAutofit fontScale="92500"/>
          </a:bodyPr>
          <a:lstStyle/>
          <a:p>
            <a:r>
              <a:rPr lang="en-US" dirty="0"/>
              <a:t>A feather and coin will fall with equal</a:t>
            </a:r>
            <a:br>
              <a:rPr lang="en-US" dirty="0"/>
            </a:br>
            <a:r>
              <a:rPr lang="en-US" dirty="0"/>
              <a:t> accelerations in a vacuum, but </a:t>
            </a:r>
            <a:br>
              <a:rPr lang="en-US" dirty="0"/>
            </a:br>
            <a:r>
              <a:rPr lang="en-US" dirty="0"/>
              <a:t>unequally in the presence of air. </a:t>
            </a:r>
          </a:p>
          <a:p>
            <a:r>
              <a:rPr lang="en-US" dirty="0"/>
              <a:t>This is because the air molecules cause a frictional force that opposes the motion of the falling objects. </a:t>
            </a:r>
          </a:p>
          <a:p>
            <a:r>
              <a:rPr lang="en-US" dirty="0"/>
              <a:t>This air resistance depends on weight and surface area.</a:t>
            </a:r>
          </a:p>
          <a:p>
            <a:endParaRPr lang="en-US" dirty="0"/>
          </a:p>
          <a:p>
            <a:r>
              <a:rPr lang="en-US" dirty="0"/>
              <a:t>When the air resistance of the feather equals the weight of the feather, the net force is zero and no further acceleration occurs. Velocity stays constant.</a:t>
            </a:r>
          </a:p>
        </p:txBody>
      </p:sp>
      <p:pic>
        <p:nvPicPr>
          <p:cNvPr id="4" name="Picture 3"/>
          <p:cNvPicPr>
            <a:picLocks noChangeAspect="1"/>
          </p:cNvPicPr>
          <p:nvPr/>
        </p:nvPicPr>
        <p:blipFill>
          <a:blip r:embed="rId2"/>
          <a:stretch>
            <a:fillRect/>
          </a:stretch>
        </p:blipFill>
        <p:spPr>
          <a:xfrm>
            <a:off x="5961936" y="116512"/>
            <a:ext cx="3035300" cy="2679700"/>
          </a:xfrm>
          <a:prstGeom prst="rect">
            <a:avLst/>
          </a:prstGeom>
        </p:spPr>
      </p:pic>
    </p:spTree>
    <p:extLst>
      <p:ext uri="{BB962C8B-B14F-4D97-AF65-F5344CB8AC3E}">
        <p14:creationId xmlns:p14="http://schemas.microsoft.com/office/powerpoint/2010/main" val="326527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Angular Momentum </a:t>
            </a:r>
          </a:p>
        </p:txBody>
      </p:sp>
      <p:sp>
        <p:nvSpPr>
          <p:cNvPr id="3" name="Content Placeholder 2"/>
          <p:cNvSpPr>
            <a:spLocks noGrp="1"/>
          </p:cNvSpPr>
          <p:nvPr>
            <p:ph idx="1"/>
          </p:nvPr>
        </p:nvSpPr>
        <p:spPr/>
        <p:txBody>
          <a:bodyPr/>
          <a:lstStyle/>
          <a:p>
            <a:r>
              <a:rPr lang="en-US" dirty="0"/>
              <a:t>Angular momentum measures an object's tendency to continue to spin. </a:t>
            </a:r>
          </a:p>
          <a:p>
            <a:r>
              <a:rPr lang="en-US" dirty="0"/>
              <a:t>It can be obtained by multiplying the mass of an orbiting body by its velocity and the radius of its orbit. </a:t>
            </a:r>
          </a:p>
          <a:p>
            <a:endParaRPr lang="en-US" dirty="0"/>
          </a:p>
        </p:txBody>
      </p:sp>
    </p:spTree>
    <p:extLst>
      <p:ext uri="{BB962C8B-B14F-4D97-AF65-F5344CB8AC3E}">
        <p14:creationId xmlns:p14="http://schemas.microsoft.com/office/powerpoint/2010/main" val="1133058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Gravity </a:t>
            </a:r>
          </a:p>
        </p:txBody>
      </p:sp>
      <p:sp>
        <p:nvSpPr>
          <p:cNvPr id="3" name="Content Placeholder 2"/>
          <p:cNvSpPr>
            <a:spLocks noGrp="1"/>
          </p:cNvSpPr>
          <p:nvPr>
            <p:ph idx="1"/>
          </p:nvPr>
        </p:nvSpPr>
        <p:spPr/>
        <p:txBody>
          <a:bodyPr>
            <a:normAutofit/>
          </a:bodyPr>
          <a:lstStyle/>
          <a:p>
            <a:r>
              <a:rPr lang="en-US" dirty="0"/>
              <a:t>Gravity is a powerful force that has a fundamental impact on the way we live our lives. Even walking, which we take for granted, is not possible without gravity. </a:t>
            </a:r>
          </a:p>
          <a:p>
            <a:r>
              <a:rPr lang="en-US" dirty="0"/>
              <a:t>Gravity provides the necessary downward force on our bodies which creates friction between our feet and the ground, allowing us to walk (push our body weight forward with one leg and then the other). </a:t>
            </a:r>
          </a:p>
        </p:txBody>
      </p:sp>
    </p:spTree>
    <p:extLst>
      <p:ext uri="{BB962C8B-B14F-4D97-AF65-F5344CB8AC3E}">
        <p14:creationId xmlns:p14="http://schemas.microsoft.com/office/powerpoint/2010/main" val="1577535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31515" y="1825625"/>
            <a:ext cx="8209051" cy="4351338"/>
          </a:xfrm>
        </p:spPr>
        <p:txBody>
          <a:bodyPr/>
          <a:lstStyle/>
          <a:p>
            <a:pPr marL="0" indent="0">
              <a:buNone/>
            </a:pPr>
            <a:r>
              <a:rPr lang="en-US" dirty="0"/>
              <a:t>When other forces are combined with gravity, such as </a:t>
            </a:r>
          </a:p>
          <a:p>
            <a:r>
              <a:rPr lang="en-US" dirty="0">
                <a:solidFill>
                  <a:srgbClr val="FF0000"/>
                </a:solidFill>
              </a:rPr>
              <a:t>motion</a:t>
            </a:r>
            <a:r>
              <a:rPr lang="en-US" dirty="0"/>
              <a:t> (the movement of an object), </a:t>
            </a:r>
          </a:p>
          <a:p>
            <a:r>
              <a:rPr lang="en-US" dirty="0">
                <a:solidFill>
                  <a:srgbClr val="FF0000"/>
                </a:solidFill>
              </a:rPr>
              <a:t>inertia</a:t>
            </a:r>
            <a:r>
              <a:rPr lang="en-US" dirty="0"/>
              <a:t> (the tendency of an object to resist change with regard to movement based on its mass), or </a:t>
            </a:r>
          </a:p>
          <a:p>
            <a:r>
              <a:rPr lang="en-US" dirty="0">
                <a:solidFill>
                  <a:srgbClr val="FF0000"/>
                </a:solidFill>
              </a:rPr>
              <a:t>power</a:t>
            </a:r>
            <a:r>
              <a:rPr lang="en-US" dirty="0"/>
              <a:t> (the ability to exert energy over time), </a:t>
            </a:r>
          </a:p>
          <a:p>
            <a:r>
              <a:rPr lang="en-US" dirty="0"/>
              <a:t>it may be impossible to prevent an impact which will cause damage. </a:t>
            </a:r>
          </a:p>
          <a:p>
            <a:endParaRPr lang="en-US" dirty="0"/>
          </a:p>
        </p:txBody>
      </p:sp>
    </p:spTree>
    <p:extLst>
      <p:ext uri="{BB962C8B-B14F-4D97-AF65-F5344CB8AC3E}">
        <p14:creationId xmlns:p14="http://schemas.microsoft.com/office/powerpoint/2010/main" val="1994771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Concepts behind Saving the Egg </a:t>
            </a:r>
          </a:p>
        </p:txBody>
      </p:sp>
      <p:sp>
        <p:nvSpPr>
          <p:cNvPr id="3" name="Content Placeholder 2"/>
          <p:cNvSpPr>
            <a:spLocks noGrp="1"/>
          </p:cNvSpPr>
          <p:nvPr>
            <p:ph idx="1"/>
          </p:nvPr>
        </p:nvSpPr>
        <p:spPr/>
        <p:txBody>
          <a:bodyPr>
            <a:normAutofit fontScale="92500" lnSpcReduction="10000"/>
          </a:bodyPr>
          <a:lstStyle/>
          <a:p>
            <a:r>
              <a:rPr lang="en-US" dirty="0"/>
              <a:t>If you roll an egg along the ground downhill at considerable velocity towards a wall, you can reasonably expect the egg to break. </a:t>
            </a:r>
          </a:p>
          <a:p>
            <a:r>
              <a:rPr lang="en-US" dirty="0"/>
              <a:t>Your arm provided the force (power) to accelerate the egg to a certain velocity (motion). That motion is being increased due to the acceleration of the egg down the hill (gravity). The egg will not drastically vary its direction and avoid the wall (inertia tends to keep it moving in a straight line). The combination of power, gravity, motion and inertia will probably be sufficient to result in an impact between the egg and the wall that breaks the egg. This impact is called the </a:t>
            </a:r>
            <a:r>
              <a:rPr lang="en-US" dirty="0">
                <a:solidFill>
                  <a:srgbClr val="FF0000"/>
                </a:solidFill>
              </a:rPr>
              <a:t>primary impact.</a:t>
            </a:r>
          </a:p>
        </p:txBody>
      </p:sp>
    </p:spTree>
    <p:extLst>
      <p:ext uri="{BB962C8B-B14F-4D97-AF65-F5344CB8AC3E}">
        <p14:creationId xmlns:p14="http://schemas.microsoft.com/office/powerpoint/2010/main" val="799218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308225"/>
            <a:ext cx="7886700" cy="5868738"/>
          </a:xfrm>
        </p:spPr>
        <p:txBody>
          <a:bodyPr>
            <a:normAutofit lnSpcReduction="10000"/>
          </a:bodyPr>
          <a:lstStyle/>
          <a:p>
            <a:r>
              <a:rPr lang="en-US" dirty="0"/>
              <a:t>There is a further impact which </a:t>
            </a:r>
            <a:br>
              <a:rPr lang="en-US" dirty="0"/>
            </a:br>
            <a:r>
              <a:rPr lang="en-US" dirty="0"/>
              <a:t>takes place when the egg hits </a:t>
            </a:r>
            <a:br>
              <a:rPr lang="en-US" dirty="0"/>
            </a:br>
            <a:r>
              <a:rPr lang="en-US" dirty="0"/>
              <a:t>the wall; this is when the mass </a:t>
            </a:r>
            <a:br>
              <a:rPr lang="en-US" dirty="0"/>
            </a:br>
            <a:r>
              <a:rPr lang="en-US" dirty="0"/>
              <a:t>inside the egg impacts against </a:t>
            </a:r>
            <a:br>
              <a:rPr lang="en-US" dirty="0"/>
            </a:br>
            <a:r>
              <a:rPr lang="en-US" dirty="0"/>
              <a:t>the inside of the wall of the egg.</a:t>
            </a:r>
          </a:p>
          <a:p>
            <a:r>
              <a:rPr lang="en-US" dirty="0"/>
              <a:t> The egg white and egg yolk are </a:t>
            </a:r>
            <a:br>
              <a:rPr lang="en-US" dirty="0"/>
            </a:br>
            <a:r>
              <a:rPr lang="en-US" dirty="0"/>
              <a:t>usually in liquid form, and </a:t>
            </a:r>
            <a:br>
              <a:rPr lang="en-US" dirty="0"/>
            </a:br>
            <a:r>
              <a:rPr lang="en-US" dirty="0"/>
              <a:t>though liquid has considerable </a:t>
            </a:r>
            <a:br>
              <a:rPr lang="en-US" dirty="0"/>
            </a:br>
            <a:r>
              <a:rPr lang="en-US" dirty="0"/>
              <a:t>mass, the liquid inside the egg </a:t>
            </a:r>
            <a:br>
              <a:rPr lang="en-US" dirty="0"/>
            </a:br>
            <a:r>
              <a:rPr lang="en-US" dirty="0"/>
              <a:t>will rarely be the cause of the </a:t>
            </a:r>
            <a:br>
              <a:rPr lang="en-US" dirty="0"/>
            </a:br>
            <a:r>
              <a:rPr lang="en-US" dirty="0"/>
              <a:t>egg shell breaking. </a:t>
            </a:r>
          </a:p>
          <a:p>
            <a:r>
              <a:rPr lang="en-US" dirty="0"/>
              <a:t>The impact resulting from the insides of the egg striking the inside of the shell due to the motion or change in motion of the egg is called the </a:t>
            </a:r>
            <a:r>
              <a:rPr lang="en-US" dirty="0">
                <a:solidFill>
                  <a:srgbClr val="FF0000"/>
                </a:solidFill>
              </a:rPr>
              <a:t>secondary impact.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1428" y="236306"/>
            <a:ext cx="2863922" cy="3509153"/>
          </a:xfrm>
          <a:prstGeom prst="rect">
            <a:avLst/>
          </a:prstGeom>
        </p:spPr>
      </p:pic>
    </p:spTree>
    <p:extLst>
      <p:ext uri="{BB962C8B-B14F-4D97-AF65-F5344CB8AC3E}">
        <p14:creationId xmlns:p14="http://schemas.microsoft.com/office/powerpoint/2010/main" val="211093743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78</TotalTime>
  <Words>991</Words>
  <Application>Microsoft Macintosh PowerPoint</Application>
  <PresentationFormat>On-screen Show (4:3)</PresentationFormat>
  <Paragraphs>106</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Protective Landing Device</vt:lpstr>
      <vt:lpstr>1. Momentum </vt:lpstr>
      <vt:lpstr>2. Pressure </vt:lpstr>
      <vt:lpstr>3. Air Resistance </vt:lpstr>
      <vt:lpstr>4. Angular Momentum </vt:lpstr>
      <vt:lpstr>5. Gravity </vt:lpstr>
      <vt:lpstr>PowerPoint Presentation</vt:lpstr>
      <vt:lpstr>Concepts behind Saving the Egg </vt:lpstr>
      <vt:lpstr>PowerPoint Presentation</vt:lpstr>
      <vt:lpstr>How does this relate?</vt:lpstr>
      <vt:lpstr>Kinetic energy</vt:lpstr>
      <vt:lpstr>Lab Activity Instructions: </vt:lpstr>
      <vt:lpstr>Air resistance experiment</vt:lpstr>
      <vt:lpstr>Angular Momentum</vt:lpstr>
      <vt:lpstr>Procedure: Phase 1: </vt:lpstr>
      <vt:lpstr>Materials: You can choose 12 items/materials from the following list: </vt:lpstr>
      <vt:lpstr>Phase Two: Testing </vt:lpstr>
      <vt:lpstr>Phase Three: Actual Drop </vt:lpstr>
      <vt:lpstr>Hints: </vt:lpstr>
      <vt:lpstr>Criteria or constraint?</vt:lpstr>
    </vt:vector>
  </TitlesOfParts>
  <Company/>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Protective Landing Device</dc:title>
  <dc:creator>O'Grady-Cunniff, Dianne (CCPS)</dc:creator>
  <cp:lastModifiedBy>O'Grady-Cunniff, Dianne (CCPS)</cp:lastModifiedBy>
  <cp:revision>12</cp:revision>
  <cp:lastPrinted>2017-05-01T02:00:08Z</cp:lastPrinted>
  <dcterms:created xsi:type="dcterms:W3CDTF">2017-05-01T01:14:01Z</dcterms:created>
  <dcterms:modified xsi:type="dcterms:W3CDTF">2018-05-24T21:23:17Z</dcterms:modified>
</cp:coreProperties>
</file>