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0" r:id="rId4"/>
    <p:sldId id="338" r:id="rId5"/>
    <p:sldId id="341" r:id="rId6"/>
    <p:sldId id="342" r:id="rId7"/>
    <p:sldId id="343" r:id="rId8"/>
    <p:sldId id="344" r:id="rId9"/>
    <p:sldId id="385" r:id="rId10"/>
    <p:sldId id="363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68" r:id="rId22"/>
    <p:sldId id="370" r:id="rId23"/>
    <p:sldId id="369" r:id="rId24"/>
    <p:sldId id="367" r:id="rId25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B050"/>
    <a:srgbClr val="3366FF"/>
    <a:srgbClr val="663300"/>
    <a:srgbClr val="FF6600"/>
    <a:srgbClr val="CC00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85877" autoAdjust="0"/>
  </p:normalViewPr>
  <p:slideViewPr>
    <p:cSldViewPr snapToGrid="0">
      <p:cViewPr>
        <p:scale>
          <a:sx n="70" d="100"/>
          <a:sy n="70" d="100"/>
        </p:scale>
        <p:origin x="-155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942" y="191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52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91F0A3F7-B98A-4ABD-8DC8-11230990F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650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B9430F27-D44E-47AB-8939-122D79903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2242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76D3F4-05E1-404E-8449-8D1DA73E482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9942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3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Car buzzer circuit diagram or schematic. Many students will be able to design this simple example directly from the word problem; thus, they may not need to create the truth table. 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F7E9FD-C22B-4A27-941E-236E8CE7E8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0 – 0 – 0.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F387B-39F3-4272-9BEF-5120D055147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0 – 0 – 1.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FE9DBB-9B5E-401F-8ACA-BF1A349021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0 – 1 – 0.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781D75-7D60-4BF8-AD71-217268D018A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0 – 1 – 1.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ED8B75-5755-4EA4-A68A-BBA840F3414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1 – 0 – 0.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0604D-39D6-4C2B-A3E0-F1298E016FC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1 – 0 – 1.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D07EB-D5C2-4AEA-8398-8136EAFAB42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1 – 1 – 0.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DD7CF-307A-4EC8-ACBD-FC4BCED7A0D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Step-by-step analysis (functional test) of the car buzzer design. This is for input combination 1 – 1 – 1.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413125-D699-4AF8-AF2C-6F678912E97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shows how the gates are actually part of integrated circuits. This connection diagram were taken directly from the manufacturer’s datasheet for the three components.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562455-D4C5-4E1C-8CA6-D31483E0763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71013F-CF2B-4848-81F3-64CFA54CD40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Shown is the complete logic diagram for the car buzzer design with light emitting diodes (LED) for the output.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034C9C-A92C-4A51-BAE1-8374868EA44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Brief explanation of how a light emitting diode (LED) works.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DD6DAB-6DBD-44B1-821A-62976F0175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Explanation of one LED that is ON and another that is OFF.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8F64D-A69A-4130-90A0-75F64A824C8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defines combinational &amp; sequential logic.  Combinational Logic has one or more inputs and one or more outputs. The outputs are a function of the present value of the inputs.</a:t>
            </a:r>
          </a:p>
          <a:p>
            <a:r>
              <a:rPr lang="en-US" smtClean="0"/>
              <a:t>Sequential Logic can also have one or more inputs and one or more outputs. However, with sequential logic, the outputs are a function of both the present value of the inputs and also the previous output values. Thus, sequential logic requires memory to store previous output values.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0A0A1-FC6C-4F4C-B927-9BC59B18BB5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This slide identifies the three forms that can be used to represent a logic gate. The three forms are (</a:t>
            </a:r>
            <a:r>
              <a:rPr lang="en-US" dirty="0" err="1" smtClean="0"/>
              <a:t>i</a:t>
            </a:r>
            <a:r>
              <a:rPr lang="en-US" dirty="0" smtClean="0"/>
              <a:t>) the logic symbol, (ii) the logic expression, and (iii) the truth table.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D07A4E-1E51-40F1-A1C6-B5617FBEF6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basics of an AND gate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28C698-12FB-41FF-AF91-6D6FBDFE27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basics of an OR gate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BADB5D-45FF-4854-A156-C0953E2730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basics of an INVERTER gate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2FBF9-F200-45E4-9781-0B1208A265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 brief explanation of AOI logic and why it is being introduced at this point.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797236-501E-474A-AFEA-B588330DA4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Specifications for a simple combinational logic design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55A5B-D7F3-42F1-879A-BC1F27A6BBF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Car buzzer truth table -- Explain how the design specification is mapped to the truth table.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Combinational Logic  - An Overview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F07B6-C344-4D0E-9E48-12BFAD0509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EEE-2489-4844-A12F-19370E283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0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EB7C-094F-461A-A316-0E92B94D25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BD79-72B9-4EFD-B3F6-556D1B64A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7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642" y="533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683E-D483-410C-820F-84845B8BA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47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B4F2-5F91-4B31-AA04-320705D88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1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D6C-40B7-4E5F-B335-5327755DEE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4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EA17-B8A3-4439-AC79-AA2A14704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80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73A-927F-4272-BD15-C73BA79E68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4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D4F7-23ED-4212-A364-92D844EB5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4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DD28-A21F-47D1-ABA0-5B99AB7F5D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6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131FD-275F-40FE-87A9-50C8B2B07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8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FD0C-C797-4279-8C26-9D710501B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98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25D9B-EA91-4704-BCC6-E999F221B3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0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631A-DEBE-4C69-B6F4-DDDE25282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460A5-6EE4-4A7B-9991-07D14F95D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5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372E6-8AAB-47FB-B089-529DAD862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6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DC66-6582-406C-89E0-C86BB4E8D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00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8DD-FA85-43E2-A876-074EA28CC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F2A4-48E9-43A5-BEFC-58A3F4C7E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841B-9221-4A59-85F2-9CDD30121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73E9-A2B1-40AC-BEAA-9E5965361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50270-4AC5-4127-8965-A84FBAD21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2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D9D3-9A11-4148-AF65-9A8D4F035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8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FFA5-80B8-402D-B1C8-D35D14DB5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1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BECC9F6-B04B-4797-B267-2F5AFB4C7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751" r:id="rId2"/>
    <p:sldLayoutId id="2147485738" r:id="rId3"/>
    <p:sldLayoutId id="2147485752" r:id="rId4"/>
    <p:sldLayoutId id="2147485753" r:id="rId5"/>
    <p:sldLayoutId id="2147485754" r:id="rId6"/>
    <p:sldLayoutId id="2147485739" r:id="rId7"/>
    <p:sldLayoutId id="2147485740" r:id="rId8"/>
    <p:sldLayoutId id="2147485741" r:id="rId9"/>
    <p:sldLayoutId id="2147485755" r:id="rId10"/>
    <p:sldLayoutId id="21474857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857B4A8-BF9C-4B1E-8158-113DF15B6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6" r:id="rId1"/>
    <p:sldLayoutId id="2147485757" r:id="rId2"/>
    <p:sldLayoutId id="2147485743" r:id="rId3"/>
    <p:sldLayoutId id="2147485758" r:id="rId4"/>
    <p:sldLayoutId id="2147485759" r:id="rId5"/>
    <p:sldLayoutId id="2147485760" r:id="rId6"/>
    <p:sldLayoutId id="2147485744" r:id="rId7"/>
    <p:sldLayoutId id="2147485745" r:id="rId8"/>
    <p:sldLayoutId id="2147485746" r:id="rId9"/>
    <p:sldLayoutId id="2147485761" r:id="rId10"/>
    <p:sldLayoutId id="2147485747" r:id="rId11"/>
    <p:sldLayoutId id="2147485748" r:id="rId12"/>
    <p:sldLayoutId id="21474857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Combinational Logic Design</a:t>
            </a:r>
          </a:p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Overview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06" y="1876098"/>
            <a:ext cx="7727594" cy="37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Circuit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EE46F-E598-4D33-97F0-AACEEB4C58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38149" y="2450068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buckled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3745468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the IGNITION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4476690"/>
            <a:ext cx="1701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>
                <a:solidFill>
                  <a:srgbClr val="0000FF"/>
                </a:solidFill>
              </a:rPr>
              <a:t>OPEN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6406" y="31242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AND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69406" y="3821668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OR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(1 of 8)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FDDEE-26A5-4E20-81CA-B300D18705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98588"/>
            <a:ext cx="678180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6681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714625" y="2286000"/>
            <a:ext cx="4889500" cy="1158875"/>
            <a:chOff x="2714625" y="2286000"/>
            <a:chExt cx="4889500" cy="1158875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2725738" y="2286000"/>
              <a:ext cx="1143000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2720975" y="2881313"/>
              <a:ext cx="2286000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2714625" y="3443288"/>
              <a:ext cx="3473450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reeform 52"/>
            <p:cNvSpPr/>
            <p:nvPr/>
          </p:nvSpPr>
          <p:spPr bwMode="auto">
            <a:xfrm>
              <a:off x="4533900" y="2290763"/>
              <a:ext cx="461963" cy="420687"/>
            </a:xfrm>
            <a:custGeom>
              <a:avLst/>
              <a:gdLst>
                <a:gd name="connsiteX0" fmla="*/ 0 w 462496"/>
                <a:gd name="connsiteY0" fmla="*/ 0 h 420129"/>
                <a:gd name="connsiteX1" fmla="*/ 77672 w 462496"/>
                <a:gd name="connsiteY1" fmla="*/ 3530 h 420129"/>
                <a:gd name="connsiteX2" fmla="*/ 81202 w 462496"/>
                <a:gd name="connsiteY2" fmla="*/ 420129 h 420129"/>
                <a:gd name="connsiteX3" fmla="*/ 462496 w 462496"/>
                <a:gd name="connsiteY3" fmla="*/ 420129 h 42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496" h="420129">
                  <a:moveTo>
                    <a:pt x="0" y="0"/>
                  </a:moveTo>
                  <a:lnTo>
                    <a:pt x="77672" y="3530"/>
                  </a:lnTo>
                  <a:cubicBezTo>
                    <a:pt x="78849" y="142396"/>
                    <a:pt x="80025" y="281263"/>
                    <a:pt x="81202" y="420129"/>
                  </a:cubicBezTo>
                  <a:lnTo>
                    <a:pt x="462496" y="420129"/>
                  </a:lnTo>
                </a:path>
              </a:pathLst>
            </a:cu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5702300" y="2789238"/>
              <a:ext cx="468313" cy="504825"/>
            </a:xfrm>
            <a:custGeom>
              <a:avLst/>
              <a:gdLst>
                <a:gd name="connsiteX0" fmla="*/ 0 w 469556"/>
                <a:gd name="connsiteY0" fmla="*/ 0 h 504861"/>
                <a:gd name="connsiteX1" fmla="*/ 236543 w 469556"/>
                <a:gd name="connsiteY1" fmla="*/ 0 h 504861"/>
                <a:gd name="connsiteX2" fmla="*/ 240074 w 469556"/>
                <a:gd name="connsiteY2" fmla="*/ 504861 h 504861"/>
                <a:gd name="connsiteX3" fmla="*/ 469556 w 469556"/>
                <a:gd name="connsiteY3" fmla="*/ 504861 h 504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556" h="504861">
                  <a:moveTo>
                    <a:pt x="0" y="0"/>
                  </a:moveTo>
                  <a:lnTo>
                    <a:pt x="236543" y="0"/>
                  </a:lnTo>
                  <a:lnTo>
                    <a:pt x="240074" y="504861"/>
                  </a:lnTo>
                  <a:lnTo>
                    <a:pt x="469556" y="504861"/>
                  </a:lnTo>
                </a:path>
              </a:pathLst>
            </a:cu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6870700" y="2965450"/>
              <a:ext cx="733425" cy="409575"/>
            </a:xfrm>
            <a:custGeom>
              <a:avLst/>
              <a:gdLst>
                <a:gd name="connsiteX0" fmla="*/ 0 w 734344"/>
                <a:gd name="connsiteY0" fmla="*/ 406007 h 409538"/>
                <a:gd name="connsiteX1" fmla="*/ 734344 w 734344"/>
                <a:gd name="connsiteY1" fmla="*/ 409538 h 409538"/>
                <a:gd name="connsiteX2" fmla="*/ 734344 w 734344"/>
                <a:gd name="connsiteY2" fmla="*/ 0 h 4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4344" h="409538">
                  <a:moveTo>
                    <a:pt x="0" y="406007"/>
                  </a:moveTo>
                  <a:lnTo>
                    <a:pt x="734344" y="409538"/>
                  </a:lnTo>
                  <a:lnTo>
                    <a:pt x="734344" y="0"/>
                  </a:lnTo>
                </a:path>
              </a:pathLst>
            </a:cu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6683" name="Group 55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57" name="Straight Connector 56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84" name="Group 27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86" name="TextBox 29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26687" name="TextBox 30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06525"/>
            <a:ext cx="67849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2612B-5204-41B3-ACFD-15B53DEF406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7704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7711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712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(2 of 8)</a:t>
            </a:r>
            <a:endParaRPr lang="en-US" dirty="0" smtClean="0"/>
          </a:p>
        </p:txBody>
      </p:sp>
      <p:grpSp>
        <p:nvGrpSpPr>
          <p:cNvPr id="27713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15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27716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06525"/>
            <a:ext cx="678497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50977-3C81-44D3-8C30-01C4FE97CC8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8728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8735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36" name="Title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19201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(3 of 8)</a:t>
            </a:r>
            <a:endParaRPr lang="en-US" dirty="0" smtClean="0"/>
          </a:p>
        </p:txBody>
      </p:sp>
      <p:grpSp>
        <p:nvGrpSpPr>
          <p:cNvPr id="28737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39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28740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400175"/>
            <a:ext cx="67849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8B34D-148F-48A9-BFA4-E790653DB47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9752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9759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6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(4 of 8)</a:t>
            </a:r>
            <a:endParaRPr lang="en-US" dirty="0" smtClean="0"/>
          </a:p>
        </p:txBody>
      </p:sp>
      <p:grpSp>
        <p:nvGrpSpPr>
          <p:cNvPr id="29761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63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29764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400175"/>
            <a:ext cx="67849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4784E-C9CA-4B29-B83E-AD4685ECCFF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0776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0783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(5 of 8)</a:t>
            </a:r>
            <a:endParaRPr lang="en-US" dirty="0" smtClean="0"/>
          </a:p>
        </p:txBody>
      </p:sp>
      <p:grpSp>
        <p:nvGrpSpPr>
          <p:cNvPr id="30785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87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30788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412875"/>
            <a:ext cx="67849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8603E-9A08-40CB-8B87-4797E3CB4C2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800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1807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808" name="Title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19201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(6 of 8)</a:t>
            </a:r>
            <a:endParaRPr lang="en-US" dirty="0" smtClean="0"/>
          </a:p>
        </p:txBody>
      </p:sp>
      <p:grpSp>
        <p:nvGrpSpPr>
          <p:cNvPr id="31809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11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31812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00175"/>
            <a:ext cx="67849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14C3A-8F70-464F-8109-A4C3EFE1B08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2824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2831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29" name="Straight Connector 28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832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(7 of 8)</a:t>
            </a:r>
            <a:endParaRPr lang="en-US" dirty="0" smtClean="0"/>
          </a:p>
        </p:txBody>
      </p:sp>
      <p:grpSp>
        <p:nvGrpSpPr>
          <p:cNvPr id="32833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35" name="TextBox 32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32836" name="TextBox 34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06525"/>
            <a:ext cx="678497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A4AED-E02D-4011-B60F-5F640DBA833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717925"/>
          <a:ext cx="3657600" cy="29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548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33848" name="Group 37"/>
          <p:cNvGrpSpPr>
            <a:grpSpLocks/>
          </p:cNvGrpSpPr>
          <p:nvPr/>
        </p:nvGrpSpPr>
        <p:grpSpPr bwMode="auto">
          <a:xfrm>
            <a:off x="1460500" y="1968500"/>
            <a:ext cx="660400" cy="1524000"/>
            <a:chOff x="1460499" y="1968500"/>
            <a:chExt cx="659923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698499" y="2730500"/>
              <a:ext cx="1524000" cy="0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>
              <a:off x="1511262" y="22860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1511262" y="28702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1511262" y="3441700"/>
              <a:ext cx="609160" cy="1588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49" name="Group 27"/>
          <p:cNvGrpSpPr>
            <a:grpSpLocks/>
          </p:cNvGrpSpPr>
          <p:nvPr/>
        </p:nvGrpSpPr>
        <p:grpSpPr bwMode="auto">
          <a:xfrm>
            <a:off x="1789113" y="2492375"/>
            <a:ext cx="317500" cy="1524000"/>
            <a:chOff x="1789734" y="2492655"/>
            <a:chExt cx="317518" cy="1524000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6200000" flipV="1">
              <a:off x="1027734" y="3254655"/>
              <a:ext cx="1524000" cy="0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10800000">
              <a:off x="1832598" y="25371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10800000">
              <a:off x="1832598" y="312130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rot="10800000">
              <a:off x="1832598" y="3711855"/>
              <a:ext cx="274654" cy="1588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 bwMode="auto">
          <a:xfrm>
            <a:off x="2725738" y="2286000"/>
            <a:ext cx="1143000" cy="1588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2720975" y="2881313"/>
            <a:ext cx="228600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2714625" y="3443288"/>
            <a:ext cx="3473450" cy="1587"/>
          </a:xfrm>
          <a:prstGeom prst="line">
            <a:avLst/>
          </a:pr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>
            <a:off x="4533900" y="2290763"/>
            <a:ext cx="461963" cy="420687"/>
          </a:xfrm>
          <a:custGeom>
            <a:avLst/>
            <a:gdLst>
              <a:gd name="connsiteX0" fmla="*/ 0 w 462496"/>
              <a:gd name="connsiteY0" fmla="*/ 0 h 420129"/>
              <a:gd name="connsiteX1" fmla="*/ 77672 w 462496"/>
              <a:gd name="connsiteY1" fmla="*/ 3530 h 420129"/>
              <a:gd name="connsiteX2" fmla="*/ 81202 w 462496"/>
              <a:gd name="connsiteY2" fmla="*/ 420129 h 420129"/>
              <a:gd name="connsiteX3" fmla="*/ 462496 w 462496"/>
              <a:gd name="connsiteY3" fmla="*/ 420129 h 42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96" h="420129">
                <a:moveTo>
                  <a:pt x="0" y="0"/>
                </a:moveTo>
                <a:lnTo>
                  <a:pt x="77672" y="3530"/>
                </a:lnTo>
                <a:cubicBezTo>
                  <a:pt x="78849" y="142396"/>
                  <a:pt x="80025" y="281263"/>
                  <a:pt x="81202" y="420129"/>
                </a:cubicBezTo>
                <a:lnTo>
                  <a:pt x="462496" y="420129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Freeform 53"/>
          <p:cNvSpPr/>
          <p:nvPr/>
        </p:nvSpPr>
        <p:spPr bwMode="auto">
          <a:xfrm>
            <a:off x="5702300" y="2789238"/>
            <a:ext cx="468313" cy="504825"/>
          </a:xfrm>
          <a:custGeom>
            <a:avLst/>
            <a:gdLst>
              <a:gd name="connsiteX0" fmla="*/ 0 w 469556"/>
              <a:gd name="connsiteY0" fmla="*/ 0 h 504861"/>
              <a:gd name="connsiteX1" fmla="*/ 236543 w 469556"/>
              <a:gd name="connsiteY1" fmla="*/ 0 h 504861"/>
              <a:gd name="connsiteX2" fmla="*/ 240074 w 469556"/>
              <a:gd name="connsiteY2" fmla="*/ 504861 h 504861"/>
              <a:gd name="connsiteX3" fmla="*/ 469556 w 469556"/>
              <a:gd name="connsiteY3" fmla="*/ 504861 h 5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556" h="504861">
                <a:moveTo>
                  <a:pt x="0" y="0"/>
                </a:moveTo>
                <a:lnTo>
                  <a:pt x="236543" y="0"/>
                </a:lnTo>
                <a:lnTo>
                  <a:pt x="240074" y="504861"/>
                </a:lnTo>
                <a:lnTo>
                  <a:pt x="469556" y="504861"/>
                </a:lnTo>
              </a:path>
            </a:pathLst>
          </a:custGeom>
          <a:ln w="101600">
            <a:solidFill>
              <a:srgbClr val="00B05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Freeform 54"/>
          <p:cNvSpPr/>
          <p:nvPr/>
        </p:nvSpPr>
        <p:spPr bwMode="auto">
          <a:xfrm>
            <a:off x="6870700" y="2965450"/>
            <a:ext cx="733425" cy="409575"/>
          </a:xfrm>
          <a:custGeom>
            <a:avLst/>
            <a:gdLst>
              <a:gd name="connsiteX0" fmla="*/ 0 w 734344"/>
              <a:gd name="connsiteY0" fmla="*/ 406007 h 409538"/>
              <a:gd name="connsiteX1" fmla="*/ 734344 w 734344"/>
              <a:gd name="connsiteY1" fmla="*/ 409538 h 409538"/>
              <a:gd name="connsiteX2" fmla="*/ 734344 w 734344"/>
              <a:gd name="connsiteY2" fmla="*/ 0 h 4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344" h="409538">
                <a:moveTo>
                  <a:pt x="0" y="406007"/>
                </a:moveTo>
                <a:lnTo>
                  <a:pt x="734344" y="409538"/>
                </a:lnTo>
                <a:lnTo>
                  <a:pt x="734344" y="0"/>
                </a:lnTo>
              </a:path>
            </a:pathLst>
          </a:custGeom>
          <a:ln w="101600">
            <a:solidFill>
              <a:srgbClr val="FF0000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56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Example: Functional Test </a:t>
            </a:r>
            <a:br>
              <a:rPr lang="en-US" dirty="0" smtClean="0"/>
            </a:br>
            <a:r>
              <a:rPr lang="en-US" sz="2000" dirty="0" smtClean="0"/>
              <a:t>(8 of 8)</a:t>
            </a:r>
            <a:endParaRPr lang="en-US" dirty="0" smtClean="0"/>
          </a:p>
        </p:txBody>
      </p:sp>
      <p:grpSp>
        <p:nvGrpSpPr>
          <p:cNvPr id="33857" name="Group 26"/>
          <p:cNvGrpSpPr>
            <a:grpSpLocks/>
          </p:cNvGrpSpPr>
          <p:nvPr/>
        </p:nvGrpSpPr>
        <p:grpSpPr bwMode="auto">
          <a:xfrm>
            <a:off x="265113" y="6019800"/>
            <a:ext cx="1411287" cy="598488"/>
            <a:chOff x="7010400" y="2590800"/>
            <a:chExt cx="1411288" cy="597932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7010400" y="3003167"/>
              <a:ext cx="365125" cy="1587"/>
            </a:xfrm>
            <a:prstGeom prst="line">
              <a:avLst/>
            </a:prstGeom>
            <a:ln w="101600">
              <a:solidFill>
                <a:srgbClr val="00B05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59" name="TextBox 28"/>
            <p:cNvSpPr txBox="1">
              <a:spLocks noChangeArrowheads="1"/>
            </p:cNvSpPr>
            <p:nvPr/>
          </p:nvSpPr>
          <p:spPr bwMode="auto">
            <a:xfrm>
              <a:off x="7391194" y="2819400"/>
              <a:ext cx="1022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‘0’</a:t>
              </a:r>
            </a:p>
          </p:txBody>
        </p:sp>
        <p:sp>
          <p:nvSpPr>
            <p:cNvPr id="33860" name="TextBox 29"/>
            <p:cNvSpPr txBox="1">
              <a:spLocks noChangeArrowheads="1"/>
            </p:cNvSpPr>
            <p:nvPr/>
          </p:nvSpPr>
          <p:spPr bwMode="auto">
            <a:xfrm>
              <a:off x="7391194" y="2590800"/>
              <a:ext cx="1030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‘1’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7010400" y="2765263"/>
              <a:ext cx="365125" cy="1587"/>
            </a:xfrm>
            <a:prstGeom prst="line">
              <a:avLst/>
            </a:prstGeom>
            <a:ln w="101600">
              <a:solidFill>
                <a:srgbClr val="FF0000">
                  <a:alpha val="50196"/>
                </a:srgb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 dirty="0" smtClean="0"/>
              <a:t>Example: IC Component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5FD43-F4E6-4E68-827F-E6BF9FE56ED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75050"/>
            <a:ext cx="70104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600200"/>
            <a:ext cx="25606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600200"/>
            <a:ext cx="256063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1600200"/>
            <a:ext cx="2560637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19100" y="2628900"/>
            <a:ext cx="3238500" cy="1638300"/>
            <a:chOff x="419275" y="2628900"/>
            <a:chExt cx="3238325" cy="1638299"/>
          </a:xfrm>
        </p:grpSpPr>
        <p:sp>
          <p:nvSpPr>
            <p:cNvPr id="12" name="Oval 11"/>
            <p:cNvSpPr/>
            <p:nvPr/>
          </p:nvSpPr>
          <p:spPr>
            <a:xfrm>
              <a:off x="419275" y="2628900"/>
              <a:ext cx="822281" cy="1096962"/>
            </a:xfrm>
            <a:prstGeom prst="ellipse">
              <a:avLst/>
            </a:prstGeom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" name="Straight Arrow Connector 15"/>
            <p:cNvCxnSpPr>
              <a:stCxn id="12" idx="5"/>
            </p:cNvCxnSpPr>
            <p:nvPr/>
          </p:nvCxnSpPr>
          <p:spPr>
            <a:xfrm rot="16200000" flipH="1">
              <a:off x="2039213" y="2648812"/>
              <a:ext cx="701675" cy="25351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124200" y="2628900"/>
            <a:ext cx="1752600" cy="2171700"/>
            <a:chOff x="3124200" y="2628900"/>
            <a:chExt cx="1752600" cy="2171699"/>
          </a:xfrm>
        </p:grpSpPr>
        <p:sp>
          <p:nvSpPr>
            <p:cNvPr id="13" name="Oval 12"/>
            <p:cNvSpPr/>
            <p:nvPr/>
          </p:nvSpPr>
          <p:spPr>
            <a:xfrm>
              <a:off x="3124200" y="2628900"/>
              <a:ext cx="1279525" cy="1096962"/>
            </a:xfrm>
            <a:prstGeom prst="ellipse">
              <a:avLst/>
            </a:prstGeom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8" name="Straight Arrow Connector 17"/>
            <p:cNvCxnSpPr>
              <a:stCxn id="13" idx="5"/>
            </p:cNvCxnSpPr>
            <p:nvPr/>
          </p:nvCxnSpPr>
          <p:spPr>
            <a:xfrm rot="16200000" flipH="1">
              <a:off x="3929062" y="3852862"/>
              <a:ext cx="1235074" cy="66040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975350" y="2628900"/>
            <a:ext cx="1279525" cy="2628900"/>
            <a:chOff x="5975499" y="2628900"/>
            <a:chExt cx="1280160" cy="2628901"/>
          </a:xfrm>
        </p:grpSpPr>
        <p:sp>
          <p:nvSpPr>
            <p:cNvPr id="14" name="Oval 13"/>
            <p:cNvSpPr/>
            <p:nvPr/>
          </p:nvSpPr>
          <p:spPr>
            <a:xfrm>
              <a:off x="5975499" y="2628900"/>
              <a:ext cx="1280160" cy="1096963"/>
            </a:xfrm>
            <a:prstGeom prst="ellipse">
              <a:avLst/>
            </a:prstGeom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20" name="Straight Arrow Connector 19"/>
            <p:cNvCxnSpPr>
              <a:stCxn id="14" idx="4"/>
            </p:cNvCxnSpPr>
            <p:nvPr/>
          </p:nvCxnSpPr>
          <p:spPr>
            <a:xfrm rot="5400000">
              <a:off x="5704282" y="4346504"/>
              <a:ext cx="1531938" cy="290657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395663" y="4273550"/>
            <a:ext cx="1012825" cy="282575"/>
            <a:chOff x="3395332" y="4273735"/>
            <a:chExt cx="1013635" cy="282866"/>
          </a:xfrm>
        </p:grpSpPr>
        <p:sp>
          <p:nvSpPr>
            <p:cNvPr id="34836" name="TextBox 23"/>
            <p:cNvSpPr txBox="1">
              <a:spLocks noChangeArrowheads="1"/>
            </p:cNvSpPr>
            <p:nvPr/>
          </p:nvSpPr>
          <p:spPr bwMode="auto">
            <a:xfrm>
              <a:off x="3395332" y="4279602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34837" name="TextBox 24"/>
            <p:cNvSpPr txBox="1">
              <a:spLocks noChangeArrowheads="1"/>
            </p:cNvSpPr>
            <p:nvPr/>
          </p:nvSpPr>
          <p:spPr bwMode="auto">
            <a:xfrm>
              <a:off x="4139341" y="427373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30725" y="4692650"/>
            <a:ext cx="1127125" cy="460375"/>
            <a:chOff x="4530974" y="4692501"/>
            <a:chExt cx="1127586" cy="461298"/>
          </a:xfrm>
        </p:grpSpPr>
        <p:sp>
          <p:nvSpPr>
            <p:cNvPr id="34833" name="TextBox 25"/>
            <p:cNvSpPr txBox="1">
              <a:spLocks noChangeArrowheads="1"/>
            </p:cNvSpPr>
            <p:nvPr/>
          </p:nvSpPr>
          <p:spPr bwMode="auto">
            <a:xfrm>
              <a:off x="5388934" y="47687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3</a:t>
              </a:r>
            </a:p>
          </p:txBody>
        </p:sp>
        <p:sp>
          <p:nvSpPr>
            <p:cNvPr id="34834" name="TextBox 27"/>
            <p:cNvSpPr txBox="1">
              <a:spLocks noChangeArrowheads="1"/>
            </p:cNvSpPr>
            <p:nvPr/>
          </p:nvSpPr>
          <p:spPr bwMode="auto">
            <a:xfrm>
              <a:off x="4530974" y="487680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34835" name="TextBox 28"/>
            <p:cNvSpPr txBox="1">
              <a:spLocks noChangeArrowheads="1"/>
            </p:cNvSpPr>
            <p:nvPr/>
          </p:nvSpPr>
          <p:spPr bwMode="auto">
            <a:xfrm>
              <a:off x="4530974" y="46925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762625" y="5286375"/>
            <a:ext cx="1127125" cy="460375"/>
            <a:chOff x="5762313" y="5285601"/>
            <a:chExt cx="1127586" cy="461298"/>
          </a:xfrm>
        </p:grpSpPr>
        <p:sp>
          <p:nvSpPr>
            <p:cNvPr id="34830" name="TextBox 29"/>
            <p:cNvSpPr txBox="1">
              <a:spLocks noChangeArrowheads="1"/>
            </p:cNvSpPr>
            <p:nvPr/>
          </p:nvSpPr>
          <p:spPr bwMode="auto">
            <a:xfrm>
              <a:off x="6620273" y="53618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3</a:t>
              </a:r>
            </a:p>
          </p:txBody>
        </p:sp>
        <p:sp>
          <p:nvSpPr>
            <p:cNvPr id="34831" name="TextBox 30"/>
            <p:cNvSpPr txBox="1">
              <a:spLocks noChangeArrowheads="1"/>
            </p:cNvSpPr>
            <p:nvPr/>
          </p:nvSpPr>
          <p:spPr bwMode="auto">
            <a:xfrm>
              <a:off x="5762313" y="546990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34832" name="TextBox 31"/>
            <p:cNvSpPr txBox="1">
              <a:spLocks noChangeArrowheads="1"/>
            </p:cNvSpPr>
            <p:nvPr/>
          </p:nvSpPr>
          <p:spPr bwMode="auto">
            <a:xfrm>
              <a:off x="5762313" y="52856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Combinational Logic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2C2EF-C234-4713-AFB9-5F50C69E55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 dirty="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/>
              <a:t>the logic symbol, logic expression, and truth table for </a:t>
            </a:r>
            <a:r>
              <a:rPr lang="en-US" sz="2800" dirty="0" smtClean="0"/>
              <a:t>the: </a:t>
            </a:r>
          </a:p>
          <a:p>
            <a:pPr marL="914400" lvl="1" indent="-457200" eaLnBrk="1" hangingPunct="1">
              <a:spcAft>
                <a:spcPts val="1200"/>
              </a:spcAft>
              <a:buFont typeface="Calibri" pitchFamily="34" charset="0"/>
              <a:buChar char="-"/>
            </a:pPr>
            <a:r>
              <a:rPr lang="en-US" sz="2800" dirty="0" smtClean="0"/>
              <a:t>AND gate </a:t>
            </a:r>
          </a:p>
          <a:p>
            <a:pPr marL="914400" lvl="1" indent="-457200" eaLnBrk="1" hangingPunct="1">
              <a:spcAft>
                <a:spcPts val="1200"/>
              </a:spcAft>
              <a:buFont typeface="Calibri" pitchFamily="34" charset="0"/>
              <a:buChar char="-"/>
            </a:pPr>
            <a:r>
              <a:rPr lang="en-US" sz="2800" dirty="0" smtClean="0"/>
              <a:t>OR gate</a:t>
            </a:r>
          </a:p>
          <a:p>
            <a:pPr marL="914400" lvl="1" indent="-457200" eaLnBrk="1" hangingPunct="1">
              <a:spcAft>
                <a:spcPts val="1200"/>
              </a:spcAft>
              <a:buFont typeface="Calibri" pitchFamily="34" charset="0"/>
              <a:buChar char="-"/>
            </a:pPr>
            <a:r>
              <a:rPr lang="en-US" sz="2800" dirty="0" smtClean="0"/>
              <a:t>INVERTER gate</a:t>
            </a:r>
            <a:endParaRPr lang="en-US" sz="2800" dirty="0"/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z="2800" dirty="0" smtClean="0"/>
              <a:t>Introduce </a:t>
            </a:r>
            <a:r>
              <a:rPr lang="en-US" sz="2800" dirty="0"/>
              <a:t>the design for a simple combinational logic circuit.</a:t>
            </a:r>
            <a:endParaRPr lang="en-US" sz="2800" i="1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Example Using LEDs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FA50C-9EBE-44D1-B14A-CEA302BDDF2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5844" name="TextBox 38"/>
          <p:cNvSpPr txBox="1">
            <a:spLocks noChangeArrowheads="1"/>
          </p:cNvSpPr>
          <p:nvPr/>
        </p:nvSpPr>
        <p:spPr bwMode="auto">
          <a:xfrm>
            <a:off x="2057400" y="13716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LED – Light Emitting Diode</a:t>
            </a:r>
          </a:p>
        </p:txBody>
      </p:sp>
      <p:pic>
        <p:nvPicPr>
          <p:cNvPr id="3584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2371725"/>
            <a:ext cx="8618537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572000"/>
            <a:ext cx="1066800" cy="381000"/>
          </a:xfrm>
          <a:prstGeom prst="rect">
            <a:avLst/>
          </a:prstGeom>
          <a:solidFill>
            <a:schemeClr val="bg1"/>
          </a:solidFill>
          <a:ln w="12700">
            <a:noFill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– Light Emitting Diode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547A5-DD7F-4CF3-BF09-C76D2F40BB2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6868" name="Content Placeholder 10"/>
          <p:cNvSpPr txBox="1">
            <a:spLocks/>
          </p:cNvSpPr>
          <p:nvPr/>
        </p:nvSpPr>
        <p:spPr bwMode="auto">
          <a:xfrm>
            <a:off x="228600" y="13716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 b="1" dirty="0"/>
              <a:t>To Turn an LED ON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 dirty="0"/>
              <a:t>The ANODE must be at a higher voltage potential (</a:t>
            </a:r>
            <a:r>
              <a:rPr lang="en-US" sz="2400" dirty="0">
                <a:sym typeface="Symbol" pitchFamily="18" charset="2"/>
              </a:rPr>
              <a:t></a:t>
            </a:r>
            <a:r>
              <a:rPr lang="en-US" sz="2400" dirty="0"/>
              <a:t>1.5v) than the CATHODE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  <a:buFontTx/>
              <a:buChar char="•"/>
            </a:pPr>
            <a:endParaRPr lang="en-US" sz="800" dirty="0"/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 dirty="0"/>
              <a:t>The amount of current flowing through the LED will determine how bright it is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  <a:buFontTx/>
              <a:buChar char="•"/>
            </a:pPr>
            <a:endParaRPr lang="en-US" sz="800" dirty="0"/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 dirty="0"/>
              <a:t>The amount of current is controlled by a series resistor. (not shown)</a:t>
            </a:r>
          </a:p>
        </p:txBody>
      </p:sp>
      <p:grpSp>
        <p:nvGrpSpPr>
          <p:cNvPr id="36869" name="Group 12"/>
          <p:cNvGrpSpPr>
            <a:grpSpLocks/>
          </p:cNvGrpSpPr>
          <p:nvPr/>
        </p:nvGrpSpPr>
        <p:grpSpPr bwMode="auto">
          <a:xfrm>
            <a:off x="4724400" y="2747963"/>
            <a:ext cx="4235450" cy="2052637"/>
            <a:chOff x="498191" y="2438400"/>
            <a:chExt cx="4235915" cy="2051716"/>
          </a:xfrm>
        </p:grpSpPr>
        <p:pic>
          <p:nvPicPr>
            <p:cNvPr id="368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438400"/>
              <a:ext cx="1638300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1" name="TextBox 3"/>
            <p:cNvSpPr txBox="1">
              <a:spLocks noChangeArrowheads="1"/>
            </p:cNvSpPr>
            <p:nvPr/>
          </p:nvSpPr>
          <p:spPr bwMode="auto">
            <a:xfrm>
              <a:off x="498191" y="3500735"/>
              <a:ext cx="1559209" cy="46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CATHODE</a:t>
              </a:r>
              <a:r>
                <a:rPr lang="en-US"/>
                <a:t> (</a:t>
              </a:r>
              <a:r>
                <a:rPr lang="en-US" sz="2400"/>
                <a:t>‒</a:t>
              </a:r>
              <a:r>
                <a:rPr lang="en-US"/>
                <a:t>)</a:t>
              </a:r>
            </a:p>
          </p:txBody>
        </p:sp>
        <p:sp>
          <p:nvSpPr>
            <p:cNvPr id="36872" name="TextBox 4"/>
            <p:cNvSpPr txBox="1">
              <a:spLocks noChangeArrowheads="1"/>
            </p:cNvSpPr>
            <p:nvPr/>
          </p:nvSpPr>
          <p:spPr bwMode="auto">
            <a:xfrm>
              <a:off x="3109626" y="3500735"/>
              <a:ext cx="1309974" cy="46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(</a:t>
              </a:r>
              <a:r>
                <a:rPr lang="en-US" sz="2400"/>
                <a:t>+</a:t>
              </a:r>
              <a:r>
                <a:rPr lang="en-US"/>
                <a:t>) </a:t>
              </a:r>
              <a:r>
                <a:rPr lang="en-US" sz="1600"/>
                <a:t>ANODE</a:t>
              </a:r>
              <a:endParaRPr lang="en-US" sz="2000"/>
            </a:p>
          </p:txBody>
        </p:sp>
        <p:sp>
          <p:nvSpPr>
            <p:cNvPr id="36873" name="TextBox 5"/>
            <p:cNvSpPr txBox="1">
              <a:spLocks noChangeArrowheads="1"/>
            </p:cNvSpPr>
            <p:nvPr/>
          </p:nvSpPr>
          <p:spPr bwMode="auto">
            <a:xfrm>
              <a:off x="2286000" y="3966964"/>
              <a:ext cx="2448106" cy="52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←</a:t>
              </a:r>
              <a:r>
                <a:rPr lang="en-US" sz="2000"/>
                <a:t>  </a:t>
              </a:r>
              <a:r>
                <a:rPr lang="en-US" sz="2400"/>
                <a:t>Current Flow</a:t>
              </a:r>
              <a:endParaRPr lang="en-US" sz="200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083391" y="2819400"/>
            <a:ext cx="1066800" cy="381000"/>
          </a:xfrm>
          <a:prstGeom prst="rect">
            <a:avLst/>
          </a:prstGeom>
          <a:solidFill>
            <a:schemeClr val="bg1"/>
          </a:solidFill>
          <a:ln w="12700">
            <a:noFill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90023-A687-41DE-8BC9-370556F402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37892" name="Group 17"/>
          <p:cNvGrpSpPr>
            <a:grpSpLocks/>
          </p:cNvGrpSpPr>
          <p:nvPr/>
        </p:nvGrpSpPr>
        <p:grpSpPr bwMode="auto">
          <a:xfrm>
            <a:off x="715962" y="1277938"/>
            <a:ext cx="4846638" cy="2227262"/>
            <a:chOff x="457200" y="1278170"/>
            <a:chExt cx="4846320" cy="2227030"/>
          </a:xfrm>
        </p:grpSpPr>
        <p:pic>
          <p:nvPicPr>
            <p:cNvPr id="3790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278170"/>
              <a:ext cx="4846320" cy="2227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1" name="TextBox 5"/>
            <p:cNvSpPr txBox="1">
              <a:spLocks noChangeArrowheads="1"/>
            </p:cNvSpPr>
            <p:nvPr/>
          </p:nvSpPr>
          <p:spPr bwMode="auto">
            <a:xfrm>
              <a:off x="1385248" y="1871259"/>
              <a:ext cx="94769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/>
                <a:t>Logic 1</a:t>
              </a:r>
            </a:p>
            <a:p>
              <a:pPr algn="ctr" eaLnBrk="1" hangingPunct="1"/>
              <a:endParaRPr lang="en-US" sz="1600" dirty="0"/>
            </a:p>
            <a:p>
              <a:pPr algn="ctr" eaLnBrk="1" hangingPunct="1"/>
              <a:r>
                <a:rPr lang="en-US" sz="1600" dirty="0">
                  <a:sym typeface="Symbol" pitchFamily="18" charset="2"/>
                </a:rPr>
                <a:t> </a:t>
              </a:r>
              <a:r>
                <a:rPr lang="en-US" sz="1600" dirty="0"/>
                <a:t>5 volts</a:t>
              </a:r>
            </a:p>
          </p:txBody>
        </p:sp>
        <p:sp>
          <p:nvSpPr>
            <p:cNvPr id="15" name="TextBox 3"/>
            <p:cNvSpPr txBox="1">
              <a:spLocks noChangeArrowheads="1"/>
            </p:cNvSpPr>
            <p:nvPr/>
          </p:nvSpPr>
          <p:spPr bwMode="auto">
            <a:xfrm>
              <a:off x="4038365" y="1948025"/>
              <a:ext cx="842908" cy="253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CATHODE</a:t>
              </a:r>
              <a:endParaRPr lang="en-US" sz="1100" dirty="0"/>
            </a:p>
          </p:txBody>
        </p:sp>
        <p:sp>
          <p:nvSpPr>
            <p:cNvPr id="37903" name="TextBox 4"/>
            <p:cNvSpPr txBox="1">
              <a:spLocks noChangeArrowheads="1"/>
            </p:cNvSpPr>
            <p:nvPr/>
          </p:nvSpPr>
          <p:spPr bwMode="auto">
            <a:xfrm>
              <a:off x="3042699" y="1951951"/>
              <a:ext cx="639919" cy="2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/>
                <a:t>ANODE</a:t>
              </a:r>
              <a:endParaRPr lang="en-US" sz="1100"/>
            </a:p>
          </p:txBody>
        </p:sp>
      </p:grp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657969" y="4622800"/>
            <a:ext cx="8429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/>
              <a:t>CATHODE</a:t>
            </a:r>
            <a:endParaRPr lang="en-US" sz="1100" dirty="0"/>
          </a:p>
        </p:txBody>
      </p:sp>
      <p:sp>
        <p:nvSpPr>
          <p:cNvPr id="37894" name="TextBox 4"/>
          <p:cNvSpPr txBox="1">
            <a:spLocks noChangeArrowheads="1"/>
          </p:cNvSpPr>
          <p:nvPr/>
        </p:nvSpPr>
        <p:spPr bwMode="auto">
          <a:xfrm>
            <a:off x="2662606" y="4625975"/>
            <a:ext cx="639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/>
              <a:t>ANODE</a:t>
            </a:r>
            <a:endParaRPr lang="en-US" sz="1100"/>
          </a:p>
        </p:txBody>
      </p:sp>
      <p:sp>
        <p:nvSpPr>
          <p:cNvPr id="37895" name="TextBox 21"/>
          <p:cNvSpPr txBox="1">
            <a:spLocks noChangeArrowheads="1"/>
          </p:cNvSpPr>
          <p:nvPr/>
        </p:nvSpPr>
        <p:spPr bwMode="auto">
          <a:xfrm>
            <a:off x="1071931" y="4551363"/>
            <a:ext cx="947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Logic 0</a:t>
            </a:r>
          </a:p>
          <a:p>
            <a:pPr algn="ctr" eaLnBrk="1" hangingPunct="1"/>
            <a:endParaRPr lang="en-US" sz="1600"/>
          </a:p>
          <a:p>
            <a:pPr algn="ctr" eaLnBrk="1" hangingPunct="1"/>
            <a:r>
              <a:rPr lang="en-US" sz="1600">
                <a:sym typeface="Symbol" pitchFamily="18" charset="2"/>
              </a:rPr>
              <a:t> 0</a:t>
            </a:r>
            <a:r>
              <a:rPr lang="en-US" sz="1600"/>
              <a:t> volts</a:t>
            </a:r>
          </a:p>
        </p:txBody>
      </p:sp>
      <p:sp>
        <p:nvSpPr>
          <p:cNvPr id="37896" name="TextBox 11"/>
          <p:cNvSpPr txBox="1">
            <a:spLocks noChangeArrowheads="1"/>
          </p:cNvSpPr>
          <p:nvPr/>
        </p:nvSpPr>
        <p:spPr bwMode="auto">
          <a:xfrm>
            <a:off x="5867400" y="1572240"/>
            <a:ext cx="30044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The 180</a:t>
            </a:r>
            <a:r>
              <a:rPr lang="en-US" dirty="0">
                <a:sym typeface="Symbol" pitchFamily="18" charset="2"/>
              </a:rPr>
              <a:t> resistor controls the current that flows through the LED. This in turn controls its brightness.</a:t>
            </a:r>
            <a:endParaRPr lang="en-US" dirty="0"/>
          </a:p>
        </p:txBody>
      </p:sp>
      <p:pic>
        <p:nvPicPr>
          <p:cNvPr id="3789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93" y="3962400"/>
            <a:ext cx="48466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TextBox 17"/>
          <p:cNvSpPr txBox="1">
            <a:spLocks noChangeArrowheads="1"/>
          </p:cNvSpPr>
          <p:nvPr/>
        </p:nvSpPr>
        <p:spPr bwMode="auto">
          <a:xfrm>
            <a:off x="381000" y="6135469"/>
            <a:ext cx="815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The ANODE is NOT at a higher voltage potential than the CATHODE;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LED is </a:t>
            </a:r>
            <a:r>
              <a:rPr lang="en-US" b="1" dirty="0"/>
              <a:t>OFF</a:t>
            </a:r>
            <a:r>
              <a:rPr lang="en-US" dirty="0"/>
              <a:t>.</a:t>
            </a:r>
          </a:p>
        </p:txBody>
      </p:sp>
      <p:sp>
        <p:nvSpPr>
          <p:cNvPr id="37899" name="TextBox 11"/>
          <p:cNvSpPr txBox="1">
            <a:spLocks noChangeArrowheads="1"/>
          </p:cNvSpPr>
          <p:nvPr/>
        </p:nvSpPr>
        <p:spPr bwMode="auto">
          <a:xfrm>
            <a:off x="381000" y="3620869"/>
            <a:ext cx="716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The ANODE is at a higher voltage potential than the CATHODE;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LED is </a:t>
            </a:r>
            <a:r>
              <a:rPr lang="en-US" b="1" dirty="0"/>
              <a:t>ON.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35362" y="2391569"/>
            <a:ext cx="1066800" cy="381000"/>
          </a:xfrm>
          <a:prstGeom prst="rect">
            <a:avLst/>
          </a:prstGeom>
          <a:solidFill>
            <a:schemeClr val="bg1"/>
          </a:solidFill>
          <a:ln w="12700">
            <a:noFill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10331" y="5105400"/>
            <a:ext cx="1066800" cy="381000"/>
          </a:xfrm>
          <a:prstGeom prst="rect">
            <a:avLst/>
          </a:prstGeom>
          <a:solidFill>
            <a:schemeClr val="bg1"/>
          </a:solidFill>
          <a:ln w="12700">
            <a:noFill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LED</a:t>
            </a:r>
            <a:endParaRPr lang="en-US" dirty="0"/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1643043" y="4579116"/>
            <a:ext cx="947757" cy="83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/>
              <a:t>Logic </a:t>
            </a:r>
            <a:r>
              <a:rPr lang="en-US" sz="1600" dirty="0" smtClean="0"/>
              <a:t>0</a:t>
            </a:r>
            <a:endParaRPr lang="en-US" sz="1600" dirty="0"/>
          </a:p>
          <a:p>
            <a:pPr algn="ctr" eaLnBrk="1" hangingPunct="1"/>
            <a:endParaRPr lang="en-US" sz="1600" dirty="0"/>
          </a:p>
          <a:p>
            <a:pPr algn="ctr" eaLnBrk="1" hangingPunct="1"/>
            <a:r>
              <a:rPr lang="en-US" sz="1600" dirty="0">
                <a:sym typeface="Symbol" pitchFamily="18" charset="2"/>
              </a:rPr>
              <a:t> </a:t>
            </a:r>
            <a:r>
              <a:rPr lang="en-US" sz="1600" dirty="0" smtClean="0"/>
              <a:t>0 </a:t>
            </a:r>
            <a:r>
              <a:rPr lang="en-US" sz="1600" dirty="0"/>
              <a:t>volts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Combinational &amp; Sequential Logic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E93C6-4D61-4EF8-AE0C-3C3B3149D02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20484" name="Group 111"/>
          <p:cNvGrpSpPr>
            <a:grpSpLocks/>
          </p:cNvGrpSpPr>
          <p:nvPr/>
        </p:nvGrpSpPr>
        <p:grpSpPr bwMode="auto">
          <a:xfrm>
            <a:off x="1828800" y="1539875"/>
            <a:ext cx="6629400" cy="1752600"/>
            <a:chOff x="990136" y="1600200"/>
            <a:chExt cx="6629864" cy="1752600"/>
          </a:xfrm>
        </p:grpSpPr>
        <p:sp>
          <p:nvSpPr>
            <p:cNvPr id="6" name="Rectangle 5"/>
            <p:cNvSpPr/>
            <p:nvPr/>
          </p:nvSpPr>
          <p:spPr>
            <a:xfrm>
              <a:off x="3276296" y="1600200"/>
              <a:ext cx="1905133" cy="1752600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Combinational</a:t>
              </a:r>
            </a:p>
            <a:p>
              <a:pPr algn="ctr">
                <a:defRPr/>
              </a:pPr>
              <a:r>
                <a:rPr lang="en-US" dirty="0"/>
                <a:t>Logic Gates</a:t>
              </a:r>
            </a:p>
          </p:txBody>
        </p:sp>
        <p:sp>
          <p:nvSpPr>
            <p:cNvPr id="26" name="Left Brace 25"/>
            <p:cNvSpPr/>
            <p:nvPr/>
          </p:nvSpPr>
          <p:spPr bwMode="auto">
            <a:xfrm>
              <a:off x="1949053" y="2019300"/>
              <a:ext cx="274657" cy="914400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13" name="TextBox 29"/>
            <p:cNvSpPr txBox="1">
              <a:spLocks noChangeArrowheads="1"/>
            </p:cNvSpPr>
            <p:nvPr/>
          </p:nvSpPr>
          <p:spPr bwMode="auto">
            <a:xfrm>
              <a:off x="990136" y="2291834"/>
              <a:ext cx="10672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Inputs</a:t>
              </a:r>
            </a:p>
          </p:txBody>
        </p:sp>
        <p:sp>
          <p:nvSpPr>
            <p:cNvPr id="27" name="Left Brace 26"/>
            <p:cNvSpPr/>
            <p:nvPr/>
          </p:nvSpPr>
          <p:spPr bwMode="auto">
            <a:xfrm flipH="1">
              <a:off x="6248304" y="2019300"/>
              <a:ext cx="274657" cy="914400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15" name="TextBox 32"/>
            <p:cNvSpPr txBox="1">
              <a:spLocks noChangeArrowheads="1"/>
            </p:cNvSpPr>
            <p:nvPr/>
          </p:nvSpPr>
          <p:spPr bwMode="auto">
            <a:xfrm>
              <a:off x="6539317" y="2291834"/>
              <a:ext cx="1080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Outputs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10800000">
              <a:off x="2361832" y="2282825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rot="10800000">
              <a:off x="2361832" y="2114550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 rot="10800000">
              <a:off x="2361832" y="2816225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19" name="TextBox 27"/>
            <p:cNvSpPr txBox="1">
              <a:spLocks noChangeArrowheads="1"/>
            </p:cNvSpPr>
            <p:nvPr/>
          </p:nvSpPr>
          <p:spPr bwMode="auto">
            <a:xfrm>
              <a:off x="2895600" y="2192548"/>
              <a:ext cx="2279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 rot="10800000">
              <a:off x="5181429" y="2282825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 rot="10800000">
              <a:off x="5181429" y="2114550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 rot="10800000">
              <a:off x="5181429" y="2816225"/>
              <a:ext cx="914464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3" name="TextBox 27"/>
            <p:cNvSpPr txBox="1">
              <a:spLocks noChangeArrowheads="1"/>
            </p:cNvSpPr>
            <p:nvPr/>
          </p:nvSpPr>
          <p:spPr bwMode="auto">
            <a:xfrm>
              <a:off x="5258452" y="2192548"/>
              <a:ext cx="2279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3506788" y="1339850"/>
            <a:ext cx="3109912" cy="2195513"/>
          </a:xfrm>
          <a:prstGeom prst="rect">
            <a:avLst/>
          </a:prstGeom>
          <a:ln w="76200">
            <a:solidFill>
              <a:srgbClr val="FF0000">
                <a:alpha val="21176"/>
              </a:srgb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0486" name="Group 110"/>
          <p:cNvGrpSpPr>
            <a:grpSpLocks/>
          </p:cNvGrpSpPr>
          <p:nvPr/>
        </p:nvGrpSpPr>
        <p:grpSpPr bwMode="auto">
          <a:xfrm>
            <a:off x="1905000" y="4191000"/>
            <a:ext cx="6500813" cy="2414588"/>
            <a:chOff x="1066800" y="4038600"/>
            <a:chExt cx="6501516" cy="2414680"/>
          </a:xfrm>
        </p:grpSpPr>
        <p:sp>
          <p:nvSpPr>
            <p:cNvPr id="29" name="Rectangle 28"/>
            <p:cNvSpPr/>
            <p:nvPr/>
          </p:nvSpPr>
          <p:spPr>
            <a:xfrm>
              <a:off x="3276839" y="4114803"/>
              <a:ext cx="1905206" cy="1097005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Combinational</a:t>
              </a:r>
            </a:p>
            <a:p>
              <a:pPr algn="ctr">
                <a:defRPr/>
              </a:pPr>
              <a:r>
                <a:rPr lang="en-US" dirty="0"/>
                <a:t>Logic Gates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0800000">
              <a:off x="2354402" y="4343412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2354402" y="4175130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2354402" y="4648223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4" name="TextBox 27"/>
            <p:cNvSpPr txBox="1">
              <a:spLocks noChangeArrowheads="1"/>
            </p:cNvSpPr>
            <p:nvPr/>
          </p:nvSpPr>
          <p:spPr bwMode="auto">
            <a:xfrm>
              <a:off x="2895600" y="4248052"/>
              <a:ext cx="2279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41" name="Left Brace 40"/>
            <p:cNvSpPr/>
            <p:nvPr/>
          </p:nvSpPr>
          <p:spPr bwMode="auto">
            <a:xfrm>
              <a:off x="1949545" y="4038600"/>
              <a:ext cx="274668" cy="731866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96" name="TextBox 29"/>
            <p:cNvSpPr txBox="1">
              <a:spLocks noChangeArrowheads="1"/>
            </p:cNvSpPr>
            <p:nvPr/>
          </p:nvSpPr>
          <p:spPr bwMode="auto">
            <a:xfrm>
              <a:off x="1066800" y="4224668"/>
              <a:ext cx="8386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Inputs</a:t>
              </a:r>
            </a:p>
          </p:txBody>
        </p:sp>
        <p:sp>
          <p:nvSpPr>
            <p:cNvPr id="44" name="Left Brace 43"/>
            <p:cNvSpPr/>
            <p:nvPr/>
          </p:nvSpPr>
          <p:spPr bwMode="auto">
            <a:xfrm flipH="1">
              <a:off x="6202918" y="4038600"/>
              <a:ext cx="274667" cy="731866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98" name="TextBox 32"/>
            <p:cNvSpPr txBox="1">
              <a:spLocks noChangeArrowheads="1"/>
            </p:cNvSpPr>
            <p:nvPr/>
          </p:nvSpPr>
          <p:spPr bwMode="auto">
            <a:xfrm>
              <a:off x="6487633" y="4222899"/>
              <a:ext cx="1080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Outputs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76839" y="5334049"/>
              <a:ext cx="1905206" cy="1097005"/>
            </a:xfrm>
            <a:prstGeom prst="rect">
              <a:avLst/>
            </a:prstGeom>
            <a:ln w="28575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Memory Elements</a:t>
              </a:r>
            </a:p>
            <a:p>
              <a:pPr algn="ctr">
                <a:defRPr/>
              </a:pPr>
              <a:r>
                <a:rPr lang="en-US" dirty="0"/>
                <a:t>(Flip-Flops)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rot="10800000">
              <a:off x="5182045" y="4343412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5182045" y="4175130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5182045" y="4648223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3" name="TextBox 27"/>
            <p:cNvSpPr txBox="1">
              <a:spLocks noChangeArrowheads="1"/>
            </p:cNvSpPr>
            <p:nvPr/>
          </p:nvSpPr>
          <p:spPr bwMode="auto">
            <a:xfrm>
              <a:off x="5334652" y="4248052"/>
              <a:ext cx="2279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  <a:p>
              <a:pPr eaLnBrk="1" hangingPunct="1"/>
              <a:r>
                <a:rPr lang="en-US" sz="1200" b="1">
                  <a:solidFill>
                    <a:srgbClr val="FF0000"/>
                  </a:solidFill>
                </a:rPr>
                <a:t>.</a:t>
              </a:r>
            </a:p>
          </p:txBody>
        </p:sp>
        <p:cxnSp>
          <p:nvCxnSpPr>
            <p:cNvPr id="81" name="Elbow Connector 80"/>
            <p:cNvCxnSpPr/>
            <p:nvPr/>
          </p:nvCxnSpPr>
          <p:spPr>
            <a:xfrm rot="10800000">
              <a:off x="3276839" y="5019712"/>
              <a:ext cx="3175" cy="603273"/>
            </a:xfrm>
            <a:prstGeom prst="bentConnector3">
              <a:avLst>
                <a:gd name="adj1" fmla="val 7600000"/>
              </a:avLst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0800000" flipH="1">
              <a:off x="3272076" y="4837143"/>
              <a:ext cx="12701" cy="969999"/>
            </a:xfrm>
            <a:prstGeom prst="bentConnector3">
              <a:avLst>
                <a:gd name="adj1" fmla="val -3338396"/>
              </a:avLst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/>
            <p:nvPr/>
          </p:nvCxnSpPr>
          <p:spPr>
            <a:xfrm flipH="1" flipV="1">
              <a:off x="5178870" y="5019712"/>
              <a:ext cx="3175" cy="603273"/>
            </a:xfrm>
            <a:prstGeom prst="bentConnector3">
              <a:avLst>
                <a:gd name="adj1" fmla="val -7500000"/>
              </a:avLst>
            </a:prstGeom>
            <a:ln w="12700">
              <a:solidFill>
                <a:srgbClr val="FF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/>
            <p:nvPr/>
          </p:nvCxnSpPr>
          <p:spPr>
            <a:xfrm flipV="1">
              <a:off x="5174107" y="4837143"/>
              <a:ext cx="12701" cy="969999"/>
            </a:xfrm>
            <a:prstGeom prst="bentConnector3">
              <a:avLst>
                <a:gd name="adj1" fmla="val 3611810"/>
              </a:avLst>
            </a:prstGeom>
            <a:ln w="12700">
              <a:solidFill>
                <a:srgbClr val="FF0000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rot="10800000">
              <a:off x="2362340" y="6248484"/>
              <a:ext cx="914499" cy="15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Left Brace 98"/>
            <p:cNvSpPr/>
            <p:nvPr/>
          </p:nvSpPr>
          <p:spPr bwMode="auto">
            <a:xfrm>
              <a:off x="1949545" y="6118304"/>
              <a:ext cx="274668" cy="274648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510" name="TextBox 29"/>
            <p:cNvSpPr txBox="1">
              <a:spLocks noChangeArrowheads="1"/>
            </p:cNvSpPr>
            <p:nvPr/>
          </p:nvSpPr>
          <p:spPr bwMode="auto">
            <a:xfrm>
              <a:off x="1066800" y="6083948"/>
              <a:ext cx="8386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Clock</a:t>
              </a: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3506788" y="4038600"/>
            <a:ext cx="3109912" cy="2743200"/>
          </a:xfrm>
          <a:prstGeom prst="rect">
            <a:avLst/>
          </a:prstGeom>
          <a:ln w="76200">
            <a:solidFill>
              <a:srgbClr val="FF0000">
                <a:alpha val="21176"/>
              </a:srgb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88" name="TextBox 112"/>
          <p:cNvSpPr txBox="1">
            <a:spLocks noChangeArrowheads="1"/>
          </p:cNvSpPr>
          <p:nvPr/>
        </p:nvSpPr>
        <p:spPr bwMode="auto">
          <a:xfrm>
            <a:off x="304800" y="1616075"/>
            <a:ext cx="2136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Combinational</a:t>
            </a:r>
          </a:p>
          <a:p>
            <a:pPr eaLnBrk="1" hangingPunct="1"/>
            <a:r>
              <a:rPr lang="en-US" sz="2400"/>
              <a:t>Logic</a:t>
            </a:r>
          </a:p>
        </p:txBody>
      </p:sp>
      <p:sp>
        <p:nvSpPr>
          <p:cNvPr id="20489" name="TextBox 113"/>
          <p:cNvSpPr txBox="1">
            <a:spLocks noChangeArrowheads="1"/>
          </p:cNvSpPr>
          <p:nvPr/>
        </p:nvSpPr>
        <p:spPr bwMode="auto">
          <a:xfrm>
            <a:off x="304800" y="4038600"/>
            <a:ext cx="1627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Sequential</a:t>
            </a:r>
          </a:p>
          <a:p>
            <a:pPr eaLnBrk="1" hangingPunct="1"/>
            <a:r>
              <a:rPr lang="en-US" sz="2400"/>
              <a:t>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41548"/>
            <a:ext cx="8686800" cy="1143000"/>
          </a:xfrm>
        </p:spPr>
        <p:txBody>
          <a:bodyPr/>
          <a:lstStyle/>
          <a:p>
            <a:r>
              <a:rPr lang="en-US" dirty="0" smtClean="0"/>
              <a:t>General Form for All Logic Gates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E07BB-6FC2-4D20-81A4-45BE1C41429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94651"/>
              </p:ext>
            </p:extLst>
          </p:nvPr>
        </p:nvGraphicFramePr>
        <p:xfrm>
          <a:off x="3657600" y="3657600"/>
          <a:ext cx="1066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04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534" name="Group 24"/>
          <p:cNvGrpSpPr>
            <a:grpSpLocks/>
          </p:cNvGrpSpPr>
          <p:nvPr/>
        </p:nvGrpSpPr>
        <p:grpSpPr bwMode="auto">
          <a:xfrm>
            <a:off x="2586038" y="2138363"/>
            <a:ext cx="3962400" cy="762000"/>
            <a:chOff x="2209800" y="1496704"/>
            <a:chExt cx="3962400" cy="762000"/>
          </a:xfrm>
        </p:grpSpPr>
        <p:sp>
          <p:nvSpPr>
            <p:cNvPr id="21554" name="TextBox 7"/>
            <p:cNvSpPr txBox="1">
              <a:spLocks noChangeArrowheads="1"/>
            </p:cNvSpPr>
            <p:nvPr/>
          </p:nvSpPr>
          <p:spPr bwMode="auto">
            <a:xfrm>
              <a:off x="2209800" y="1524000"/>
              <a:ext cx="338427" cy="36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1555" name="TextBox 8"/>
            <p:cNvSpPr txBox="1">
              <a:spLocks noChangeArrowheads="1"/>
            </p:cNvSpPr>
            <p:nvPr/>
          </p:nvSpPr>
          <p:spPr bwMode="auto">
            <a:xfrm>
              <a:off x="2209800" y="1856427"/>
              <a:ext cx="338523" cy="3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sp>
          <p:nvSpPr>
            <p:cNvPr id="21556" name="TextBox 7"/>
            <p:cNvSpPr txBox="1">
              <a:spLocks noChangeArrowheads="1"/>
            </p:cNvSpPr>
            <p:nvPr/>
          </p:nvSpPr>
          <p:spPr bwMode="auto">
            <a:xfrm>
              <a:off x="4648200" y="1676400"/>
              <a:ext cx="152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Z = X </a:t>
              </a:r>
              <a:r>
                <a:rPr lang="en-US" sz="1600">
                  <a:sym typeface="Wingdings" pitchFamily="2" charset="2"/>
                </a:rPr>
                <a:t></a:t>
              </a:r>
              <a:r>
                <a:rPr lang="en-US" sz="2000"/>
                <a:t> Y</a:t>
              </a:r>
            </a:p>
          </p:txBody>
        </p:sp>
        <p:grpSp>
          <p:nvGrpSpPr>
            <p:cNvPr id="21557" name="Group 22"/>
            <p:cNvGrpSpPr>
              <a:grpSpLocks/>
            </p:cNvGrpSpPr>
            <p:nvPr/>
          </p:nvGrpSpPr>
          <p:grpSpPr bwMode="auto">
            <a:xfrm>
              <a:off x="2579424" y="1496704"/>
              <a:ext cx="2185008" cy="762000"/>
              <a:chOff x="2702256" y="2592388"/>
              <a:chExt cx="2185008" cy="7620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702519" y="2820988"/>
                <a:ext cx="731838" cy="1587"/>
              </a:xfrm>
              <a:prstGeom prst="line">
                <a:avLst/>
              </a:prstGeom>
              <a:ln w="2222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702519" y="3159125"/>
                <a:ext cx="731838" cy="1588"/>
              </a:xfrm>
              <a:prstGeom prst="line">
                <a:avLst/>
              </a:prstGeom>
              <a:ln w="2222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155082" y="2971800"/>
                <a:ext cx="731837" cy="1588"/>
              </a:xfrm>
              <a:prstGeom prst="line">
                <a:avLst/>
              </a:prstGeom>
              <a:ln w="2222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Smiley Face 32"/>
              <p:cNvSpPr/>
              <p:nvPr/>
            </p:nvSpPr>
            <p:spPr>
              <a:xfrm>
                <a:off x="3393082" y="2592388"/>
                <a:ext cx="762000" cy="762000"/>
              </a:xfrm>
              <a:prstGeom prst="smileyFace">
                <a:avLst>
                  <a:gd name="adj" fmla="val 4653"/>
                </a:avLst>
              </a:prstGeom>
              <a:ln w="28575">
                <a:solidFill>
                  <a:srgbClr val="0000FF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sp>
        <p:nvSpPr>
          <p:cNvPr id="21535" name="TextBox 33"/>
          <p:cNvSpPr txBox="1">
            <a:spLocks noChangeArrowheads="1"/>
          </p:cNvSpPr>
          <p:nvPr/>
        </p:nvSpPr>
        <p:spPr bwMode="auto">
          <a:xfrm>
            <a:off x="1885950" y="6335713"/>
            <a:ext cx="5293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Note: There’s </a:t>
            </a:r>
            <a:r>
              <a:rPr lang="en-US" dirty="0"/>
              <a:t>no such thing as a smiley face gate.</a:t>
            </a:r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1295400" y="1581149"/>
            <a:ext cx="2462680" cy="745006"/>
            <a:chOff x="1295400" y="1535668"/>
            <a:chExt cx="2462236" cy="745457"/>
          </a:xfrm>
        </p:grpSpPr>
        <p:sp>
          <p:nvSpPr>
            <p:cNvPr id="21552" name="TextBox 36"/>
            <p:cNvSpPr txBox="1">
              <a:spLocks noChangeArrowheads="1"/>
            </p:cNvSpPr>
            <p:nvPr/>
          </p:nvSpPr>
          <p:spPr bwMode="auto">
            <a:xfrm>
              <a:off x="1295400" y="1535668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Symbol</a:t>
              </a:r>
            </a:p>
          </p:txBody>
        </p:sp>
        <p:cxnSp>
          <p:nvCxnSpPr>
            <p:cNvPr id="44" name="Straight Arrow Connector 43"/>
            <p:cNvCxnSpPr>
              <a:stCxn id="21552" idx="3"/>
              <a:endCxn id="33" idx="1"/>
            </p:cNvCxnSpPr>
            <p:nvPr/>
          </p:nvCxnSpPr>
          <p:spPr>
            <a:xfrm>
              <a:off x="2865060" y="1720335"/>
              <a:ext cx="892576" cy="56079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914400" y="2190750"/>
            <a:ext cx="1690688" cy="1055688"/>
            <a:chOff x="685800" y="2209800"/>
            <a:chExt cx="1690055" cy="1055132"/>
          </a:xfrm>
        </p:grpSpPr>
        <p:sp>
          <p:nvSpPr>
            <p:cNvPr id="21549" name="TextBox 37"/>
            <p:cNvSpPr txBox="1">
              <a:spLocks noChangeArrowheads="1"/>
            </p:cNvSpPr>
            <p:nvPr/>
          </p:nvSpPr>
          <p:spPr bwMode="auto">
            <a:xfrm>
              <a:off x="685800" y="2895600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Inputs</a:t>
              </a:r>
            </a:p>
          </p:txBody>
        </p:sp>
        <p:cxnSp>
          <p:nvCxnSpPr>
            <p:cNvPr id="46" name="Straight Arrow Connector 45"/>
            <p:cNvCxnSpPr>
              <a:stCxn id="21549" idx="3"/>
              <a:endCxn id="47" idx="1"/>
            </p:cNvCxnSpPr>
            <p:nvPr/>
          </p:nvCxnSpPr>
          <p:spPr>
            <a:xfrm flipV="1">
              <a:off x="1498296" y="2514439"/>
              <a:ext cx="695065" cy="56644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Left Brace 46"/>
            <p:cNvSpPr/>
            <p:nvPr/>
          </p:nvSpPr>
          <p:spPr>
            <a:xfrm>
              <a:off x="2193360" y="2209800"/>
              <a:ext cx="182495" cy="609279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638800" y="2724150"/>
            <a:ext cx="3008313" cy="781050"/>
            <a:chOff x="5410200" y="2712721"/>
            <a:chExt cx="3008357" cy="780811"/>
          </a:xfrm>
        </p:grpSpPr>
        <p:sp>
          <p:nvSpPr>
            <p:cNvPr id="21546" name="TextBox 39"/>
            <p:cNvSpPr txBox="1">
              <a:spLocks noChangeArrowheads="1"/>
            </p:cNvSpPr>
            <p:nvPr/>
          </p:nvSpPr>
          <p:spPr bwMode="auto">
            <a:xfrm>
              <a:off x="6477000" y="3124200"/>
              <a:ext cx="19415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Logic Expression</a:t>
              </a:r>
            </a:p>
          </p:txBody>
        </p:sp>
        <p:sp>
          <p:nvSpPr>
            <p:cNvPr id="49" name="Left Brace 48"/>
            <p:cNvSpPr/>
            <p:nvPr/>
          </p:nvSpPr>
          <p:spPr>
            <a:xfrm rot="16200000">
              <a:off x="5661851" y="2461070"/>
              <a:ext cx="182507" cy="685810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1" name="Straight Arrow Connector 50"/>
            <p:cNvCxnSpPr>
              <a:stCxn id="21546" idx="1"/>
              <a:endCxn id="49" idx="1"/>
            </p:cNvCxnSpPr>
            <p:nvPr/>
          </p:nvCxnSpPr>
          <p:spPr>
            <a:xfrm rot="10800000">
              <a:off x="5753105" y="2895228"/>
              <a:ext cx="723911" cy="41421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5181600" y="1657350"/>
            <a:ext cx="1644650" cy="687388"/>
            <a:chOff x="4947855" y="1676400"/>
            <a:chExt cx="1644308" cy="687580"/>
          </a:xfrm>
        </p:grpSpPr>
        <p:sp>
          <p:nvSpPr>
            <p:cNvPr id="21543" name="TextBox 38"/>
            <p:cNvSpPr txBox="1">
              <a:spLocks noChangeArrowheads="1"/>
            </p:cNvSpPr>
            <p:nvPr/>
          </p:nvSpPr>
          <p:spPr bwMode="auto">
            <a:xfrm>
              <a:off x="5715000" y="1676400"/>
              <a:ext cx="8771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Output</a:t>
              </a:r>
            </a:p>
          </p:txBody>
        </p:sp>
        <p:cxnSp>
          <p:nvCxnSpPr>
            <p:cNvPr id="53" name="Straight Arrow Connector 52"/>
            <p:cNvCxnSpPr>
              <a:stCxn id="21543" idx="1"/>
              <a:endCxn id="54" idx="1"/>
            </p:cNvCxnSpPr>
            <p:nvPr/>
          </p:nvCxnSpPr>
          <p:spPr>
            <a:xfrm rot="10800000" flipV="1">
              <a:off x="5084352" y="1860601"/>
              <a:ext cx="630107" cy="320765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Left Brace 53"/>
            <p:cNvSpPr/>
            <p:nvPr/>
          </p:nvSpPr>
          <p:spPr>
            <a:xfrm rot="5400000" flipV="1">
              <a:off x="4993838" y="2135383"/>
              <a:ext cx="182614" cy="274581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1540" name="TextBox 40"/>
          <p:cNvSpPr txBox="1">
            <a:spLocks noChangeArrowheads="1"/>
          </p:cNvSpPr>
          <p:nvPr/>
        </p:nvSpPr>
        <p:spPr bwMode="auto">
          <a:xfrm>
            <a:off x="5122863" y="4373563"/>
            <a:ext cx="1905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Lists the output condition for all </a:t>
            </a:r>
          </a:p>
          <a:p>
            <a:pPr eaLnBrk="1" hangingPunct="1"/>
            <a:r>
              <a:rPr lang="en-US" sz="1600"/>
              <a:t>possible input combinations.</a:t>
            </a:r>
          </a:p>
        </p:txBody>
      </p:sp>
      <p:sp>
        <p:nvSpPr>
          <p:cNvPr id="21541" name="TextBox 41"/>
          <p:cNvSpPr txBox="1">
            <a:spLocks noChangeArrowheads="1"/>
          </p:cNvSpPr>
          <p:nvPr/>
        </p:nvSpPr>
        <p:spPr bwMode="auto">
          <a:xfrm>
            <a:off x="3581400" y="3289300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Truth Table </a:t>
            </a:r>
          </a:p>
        </p:txBody>
      </p:sp>
      <p:sp>
        <p:nvSpPr>
          <p:cNvPr id="56" name="Left Brace 55"/>
          <p:cNvSpPr/>
          <p:nvPr/>
        </p:nvSpPr>
        <p:spPr>
          <a:xfrm flipH="1">
            <a:off x="4894263" y="4027488"/>
            <a:ext cx="182562" cy="1463675"/>
          </a:xfrm>
          <a:prstGeom prst="leftBrace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149D0-38FB-47E6-9566-00F5E6612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066800" y="2133600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778377"/>
              </p:ext>
            </p:extLst>
          </p:nvPr>
        </p:nvGraphicFramePr>
        <p:xfrm>
          <a:off x="4224337" y="2365375"/>
          <a:ext cx="26130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2120760" imgH="203040" progId="Equation.3">
                  <p:embed/>
                </p:oleObj>
              </mc:Choice>
              <mc:Fallback>
                <p:oleObj name="Equation" r:id="rId4" imgW="2120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7" y="2365375"/>
                        <a:ext cx="26130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066800" y="2452688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Y</a:t>
            </a:r>
          </a:p>
        </p:txBody>
      </p:sp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5062537" y="3605213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Three ways to write the AND symbol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4991894" y="2767806"/>
            <a:ext cx="990600" cy="731837"/>
          </a:xfrm>
          <a:prstGeom prst="straightConnector1">
            <a:avLst/>
          </a:prstGeom>
          <a:ln w="12700">
            <a:solidFill>
              <a:srgbClr val="FF0000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5364162" y="3133725"/>
            <a:ext cx="990600" cy="0"/>
          </a:xfrm>
          <a:prstGeom prst="straightConnector1">
            <a:avLst/>
          </a:prstGeom>
          <a:ln w="12700">
            <a:solidFill>
              <a:srgbClr val="FF0000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725319" y="2767806"/>
            <a:ext cx="990600" cy="731837"/>
          </a:xfrm>
          <a:prstGeom prst="straightConnector1">
            <a:avLst/>
          </a:prstGeom>
          <a:ln w="12700">
            <a:solidFill>
              <a:srgbClr val="FF0000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40518"/>
              </p:ext>
            </p:extLst>
          </p:nvPr>
        </p:nvGraphicFramePr>
        <p:xfrm>
          <a:off x="2166937" y="3881438"/>
          <a:ext cx="1066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04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61" name="Group 45"/>
          <p:cNvGrpSpPr>
            <a:grpSpLocks/>
          </p:cNvGrpSpPr>
          <p:nvPr/>
        </p:nvGrpSpPr>
        <p:grpSpPr bwMode="auto">
          <a:xfrm>
            <a:off x="3403600" y="4251325"/>
            <a:ext cx="4249737" cy="1463675"/>
            <a:chOff x="4893625" y="4404360"/>
            <a:chExt cx="4250375" cy="1463040"/>
          </a:xfrm>
        </p:grpSpPr>
        <p:sp>
          <p:nvSpPr>
            <p:cNvPr id="1063" name="TextBox 43"/>
            <p:cNvSpPr txBox="1">
              <a:spLocks noChangeArrowheads="1"/>
            </p:cNvSpPr>
            <p:nvPr/>
          </p:nvSpPr>
          <p:spPr bwMode="auto">
            <a:xfrm>
              <a:off x="5181600" y="4983571"/>
              <a:ext cx="3962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Z is TRUE whenever X </a:t>
              </a:r>
              <a:r>
                <a:rPr lang="en-US" sz="1600" u="sng"/>
                <a:t>AND</a:t>
              </a:r>
              <a:r>
                <a:rPr lang="en-US" sz="1600"/>
                <a:t> Y are TRUE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flipH="1">
              <a:off x="4893625" y="4404360"/>
              <a:ext cx="182589" cy="1463040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106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7" y="2209800"/>
            <a:ext cx="24765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97680-F7ED-4C9D-B27A-494751D245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143000" y="2057400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65364"/>
              </p:ext>
            </p:extLst>
          </p:nvPr>
        </p:nvGraphicFramePr>
        <p:xfrm>
          <a:off x="4302125" y="2289175"/>
          <a:ext cx="1141412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4" imgW="927000" imgH="203040" progId="Equation.3">
                  <p:embed/>
                </p:oleObj>
              </mc:Choice>
              <mc:Fallback>
                <p:oleObj name="Equation" r:id="rId4" imgW="9270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2289175"/>
                        <a:ext cx="1141412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43000" y="2376488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Y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15756"/>
              </p:ext>
            </p:extLst>
          </p:nvPr>
        </p:nvGraphicFramePr>
        <p:xfrm>
          <a:off x="2243137" y="3805238"/>
          <a:ext cx="1066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04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081" name="Group 45"/>
          <p:cNvGrpSpPr>
            <a:grpSpLocks/>
          </p:cNvGrpSpPr>
          <p:nvPr/>
        </p:nvGrpSpPr>
        <p:grpSpPr bwMode="auto">
          <a:xfrm>
            <a:off x="3479800" y="4175125"/>
            <a:ext cx="4249737" cy="1463675"/>
            <a:chOff x="4893625" y="4404360"/>
            <a:chExt cx="4250375" cy="1463040"/>
          </a:xfrm>
        </p:grpSpPr>
        <p:sp>
          <p:nvSpPr>
            <p:cNvPr id="2083" name="TextBox 43"/>
            <p:cNvSpPr txBox="1">
              <a:spLocks noChangeArrowheads="1"/>
            </p:cNvSpPr>
            <p:nvPr/>
          </p:nvSpPr>
          <p:spPr bwMode="auto">
            <a:xfrm>
              <a:off x="5181600" y="4983571"/>
              <a:ext cx="3962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Z is TRUE whenever X </a:t>
              </a:r>
              <a:r>
                <a:rPr lang="en-US" sz="1600" u="sng"/>
                <a:t>OR</a:t>
              </a:r>
              <a:r>
                <a:rPr lang="en-US" sz="1600"/>
                <a:t> Y are TRUE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flipH="1">
              <a:off x="4893625" y="4404360"/>
              <a:ext cx="182589" cy="1463040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208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2133600"/>
            <a:ext cx="2476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INVERTER Gates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2194-F8B1-4341-9BD2-0DAED439D3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262063" y="2276475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62529"/>
              </p:ext>
            </p:extLst>
          </p:nvPr>
        </p:nvGraphicFramePr>
        <p:xfrm>
          <a:off x="4495800" y="2265362"/>
          <a:ext cx="7350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4" imgW="596880" imgH="266400" progId="Equation.3">
                  <p:embed/>
                </p:oleObj>
              </mc:Choice>
              <mc:Fallback>
                <p:oleObj name="Equation" r:id="rId4" imgW="59688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65362"/>
                        <a:ext cx="7350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36384"/>
              </p:ext>
            </p:extLst>
          </p:nvPr>
        </p:nvGraphicFramePr>
        <p:xfrm>
          <a:off x="2286000" y="3819525"/>
          <a:ext cx="762000" cy="109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092" name="Group 45"/>
          <p:cNvGrpSpPr>
            <a:grpSpLocks/>
          </p:cNvGrpSpPr>
          <p:nvPr/>
        </p:nvGrpSpPr>
        <p:grpSpPr bwMode="auto">
          <a:xfrm>
            <a:off x="3141663" y="3824287"/>
            <a:ext cx="4249737" cy="1096963"/>
            <a:chOff x="4893625" y="4404362"/>
            <a:chExt cx="4250375" cy="1096805"/>
          </a:xfrm>
        </p:grpSpPr>
        <p:sp>
          <p:nvSpPr>
            <p:cNvPr id="3097" name="TextBox 43"/>
            <p:cNvSpPr txBox="1">
              <a:spLocks noChangeArrowheads="1"/>
            </p:cNvSpPr>
            <p:nvPr/>
          </p:nvSpPr>
          <p:spPr bwMode="auto">
            <a:xfrm>
              <a:off x="5181600" y="4792325"/>
              <a:ext cx="3962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Z is TRUE whenever X is NOT TRUE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flipH="1">
              <a:off x="4893625" y="4404362"/>
              <a:ext cx="182589" cy="1096805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309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33612"/>
            <a:ext cx="24669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TextBox 12"/>
          <p:cNvSpPr txBox="1">
            <a:spLocks noChangeArrowheads="1"/>
          </p:cNvSpPr>
          <p:nvPr/>
        </p:nvSpPr>
        <p:spPr bwMode="auto">
          <a:xfrm>
            <a:off x="990600" y="5957887"/>
            <a:ext cx="495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The inverter is sometimes called the NOT gate.</a:t>
            </a:r>
          </a:p>
        </p:txBody>
      </p:sp>
      <p:sp>
        <p:nvSpPr>
          <p:cNvPr id="3095" name="TextBox 13"/>
          <p:cNvSpPr txBox="1">
            <a:spLocks noChangeArrowheads="1"/>
          </p:cNvSpPr>
          <p:nvPr/>
        </p:nvSpPr>
        <p:spPr bwMode="auto">
          <a:xfrm>
            <a:off x="5410200" y="1487487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The NOT symbol or bar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105400" y="1862137"/>
            <a:ext cx="228600" cy="438150"/>
          </a:xfrm>
          <a:prstGeom prst="straightConnector1">
            <a:avLst/>
          </a:prstGeom>
          <a:ln w="12700">
            <a:solidFill>
              <a:srgbClr val="FF0000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AOI Logic</a:t>
            </a:r>
          </a:p>
        </p:txBody>
      </p:sp>
      <p:sp>
        <p:nvSpPr>
          <p:cNvPr id="22531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400" dirty="0" smtClean="0"/>
              <a:t>Combinational logic designs implemented with AND gates, OR gates, and INVERTER gates are referred to as </a:t>
            </a:r>
            <a:r>
              <a:rPr lang="en-US" sz="2400" b="1" dirty="0" smtClean="0"/>
              <a:t>AOI</a:t>
            </a:r>
            <a:r>
              <a:rPr lang="en-US" sz="2400" dirty="0" smtClean="0"/>
              <a:t> designs.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AOI Logic is just one type of combinational logic. Unit 2 of this course will spend a significant amount of time exploring other forms of combinational logic and their applications.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purpose of this introduction is to provide a basis of understanding for the combinational logic subsection of the </a:t>
            </a:r>
            <a:r>
              <a:rPr lang="en-US" sz="2400" i="1" dirty="0" smtClean="0"/>
              <a:t>Board Game Counter</a:t>
            </a:r>
            <a:r>
              <a:rPr lang="en-US" sz="2400" dirty="0" smtClean="0"/>
              <a:t> design.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D323-5FE9-49AB-BEFB-6B5F25843C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11488"/>
            <a:ext cx="2193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01963"/>
            <a:ext cx="21939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09900"/>
            <a:ext cx="2193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Box 6"/>
          <p:cNvSpPr txBox="1">
            <a:spLocks noChangeArrowheads="1"/>
          </p:cNvSpPr>
          <p:nvPr/>
        </p:nvSpPr>
        <p:spPr bwMode="auto">
          <a:xfrm>
            <a:off x="1676400" y="23622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A</a:t>
            </a:r>
            <a:r>
              <a:rPr lang="en-US" sz="1600"/>
              <a:t>ND</a:t>
            </a:r>
          </a:p>
        </p:txBody>
      </p:sp>
      <p:sp>
        <p:nvSpPr>
          <p:cNvPr id="22537" name="TextBox 7"/>
          <p:cNvSpPr txBox="1">
            <a:spLocks noChangeArrowheads="1"/>
          </p:cNvSpPr>
          <p:nvPr/>
        </p:nvSpPr>
        <p:spPr bwMode="auto">
          <a:xfrm>
            <a:off x="4141788" y="23622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O</a:t>
            </a:r>
            <a:r>
              <a:rPr lang="en-US" sz="1600"/>
              <a:t>R</a:t>
            </a:r>
          </a:p>
        </p:txBody>
      </p:sp>
      <p:sp>
        <p:nvSpPr>
          <p:cNvPr id="22538" name="TextBox 8"/>
          <p:cNvSpPr txBox="1">
            <a:spLocks noChangeArrowheads="1"/>
          </p:cNvSpPr>
          <p:nvPr/>
        </p:nvSpPr>
        <p:spPr bwMode="auto">
          <a:xfrm>
            <a:off x="6732588" y="23622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I</a:t>
            </a:r>
            <a:r>
              <a:rPr lang="en-US" sz="1600"/>
              <a:t>NVERT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sz="4000" dirty="0" smtClean="0"/>
              <a:t>Example: Combinational Logic Design</a:t>
            </a:r>
          </a:p>
        </p:txBody>
      </p:sp>
      <p:sp>
        <p:nvSpPr>
          <p:cNvPr id="23555" name="Content Placeholder 9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576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400" dirty="0" smtClean="0"/>
              <a:t>This design controls the safety buzzer in a car and is designed to the following specifications: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400" dirty="0" smtClean="0"/>
          </a:p>
          <a:p>
            <a:pPr marL="0" lvl="1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400" dirty="0"/>
              <a:t>The BUZZER is ON whenever the DOOR is OPEN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/>
              <a:t>when the KEY is in the IGNITION </a:t>
            </a:r>
            <a:r>
              <a:rPr lang="en-US" sz="2400" b="1" i="1" dirty="0"/>
              <a:t>AND</a:t>
            </a:r>
            <a:r>
              <a:rPr lang="en-US" sz="2400" dirty="0"/>
              <a:t> the SEAT BELT is </a:t>
            </a:r>
            <a:r>
              <a:rPr lang="en-US" sz="2400" b="1" i="1" dirty="0"/>
              <a:t>NOT</a:t>
            </a:r>
            <a:r>
              <a:rPr lang="en-US" sz="2400" dirty="0"/>
              <a:t> BUCKELED.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1207E-8F3E-47E0-B2BC-3F572AEFBD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3557" name="Picture 2" descr="C:\Users\ghzite.MAIN\Pictures\Microsoft Clip Organizer\j015740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088979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Truth 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2F926-19DE-4E6E-ADBB-A192711B93E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80912"/>
              </p:ext>
            </p:extLst>
          </p:nvPr>
        </p:nvGraphicFramePr>
        <p:xfrm>
          <a:off x="762000" y="3048000"/>
          <a:ext cx="4038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Buzzer – Truth Table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Belt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Door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Buzzer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4634" name="Group 96"/>
          <p:cNvGrpSpPr>
            <a:grpSpLocks/>
          </p:cNvGrpSpPr>
          <p:nvPr/>
        </p:nvGrpSpPr>
        <p:grpSpPr bwMode="auto">
          <a:xfrm>
            <a:off x="4876800" y="3886200"/>
            <a:ext cx="3975100" cy="2379663"/>
            <a:chOff x="4572000" y="3886200"/>
            <a:chExt cx="3975514" cy="2379463"/>
          </a:xfrm>
        </p:grpSpPr>
        <p:sp>
          <p:nvSpPr>
            <p:cNvPr id="24637" name="TextBox 83"/>
            <p:cNvSpPr txBox="1">
              <a:spLocks noChangeArrowheads="1"/>
            </p:cNvSpPr>
            <p:nvPr/>
          </p:nvSpPr>
          <p:spPr bwMode="auto">
            <a:xfrm>
              <a:off x="4572000" y="3979797"/>
              <a:ext cx="1012208" cy="2231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Aft>
                  <a:spcPts val="2800"/>
                </a:spcAft>
              </a:pPr>
              <a:r>
                <a:rPr lang="en-US" sz="1600"/>
                <a:t>Seat Belt </a:t>
              </a:r>
            </a:p>
            <a:p>
              <a:pPr algn="r" eaLnBrk="1" hangingPunct="1">
                <a:spcAft>
                  <a:spcPts val="2800"/>
                </a:spcAft>
              </a:pPr>
              <a:r>
                <a:rPr lang="en-US" sz="1600"/>
                <a:t>Key</a:t>
              </a:r>
            </a:p>
            <a:p>
              <a:pPr algn="r" eaLnBrk="1" hangingPunct="1">
                <a:spcAft>
                  <a:spcPts val="2800"/>
                </a:spcAft>
              </a:pPr>
              <a:r>
                <a:rPr lang="en-US" sz="1600"/>
                <a:t>Door</a:t>
              </a:r>
            </a:p>
            <a:p>
              <a:pPr algn="r" eaLnBrk="1" hangingPunct="1">
                <a:spcAft>
                  <a:spcPts val="2800"/>
                </a:spcAft>
              </a:pPr>
              <a:r>
                <a:rPr lang="en-US" sz="1600"/>
                <a:t>Buzzer</a:t>
              </a:r>
            </a:p>
          </p:txBody>
        </p:sp>
        <p:sp>
          <p:nvSpPr>
            <p:cNvPr id="24638" name="TextBox 85"/>
            <p:cNvSpPr txBox="1">
              <a:spLocks noChangeArrowheads="1"/>
            </p:cNvSpPr>
            <p:nvPr/>
          </p:nvSpPr>
          <p:spPr bwMode="auto">
            <a:xfrm>
              <a:off x="5753672" y="5082658"/>
              <a:ext cx="216706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0 : Door is NOT Open</a:t>
              </a:r>
            </a:p>
            <a:p>
              <a:pPr eaLnBrk="1" hangingPunct="1"/>
              <a:r>
                <a:rPr lang="en-US" sz="1600" dirty="0">
                  <a:solidFill>
                    <a:srgbClr val="0000FF"/>
                  </a:solidFill>
                </a:rPr>
                <a:t>1 </a:t>
              </a:r>
              <a:r>
                <a:rPr lang="en-US" sz="1600" dirty="0"/>
                <a:t>: Door is Open</a:t>
              </a:r>
            </a:p>
          </p:txBody>
        </p:sp>
        <p:sp>
          <p:nvSpPr>
            <p:cNvPr id="24639" name="TextBox 86"/>
            <p:cNvSpPr txBox="1">
              <a:spLocks noChangeArrowheads="1"/>
            </p:cNvSpPr>
            <p:nvPr/>
          </p:nvSpPr>
          <p:spPr bwMode="auto">
            <a:xfrm>
              <a:off x="5753672" y="4484429"/>
              <a:ext cx="279384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0 : Key is NOT in the Ignition</a:t>
              </a:r>
            </a:p>
            <a:p>
              <a:pPr eaLnBrk="1" hangingPunct="1"/>
              <a:r>
                <a:rPr lang="en-US" sz="1600" dirty="0">
                  <a:solidFill>
                    <a:srgbClr val="FF0000"/>
                  </a:solidFill>
                </a:rPr>
                <a:t>1</a:t>
              </a:r>
              <a:r>
                <a:rPr lang="en-US" sz="1600" dirty="0"/>
                <a:t> : Key is in the Ignition</a:t>
              </a:r>
            </a:p>
          </p:txBody>
        </p:sp>
        <p:sp>
          <p:nvSpPr>
            <p:cNvPr id="24640" name="TextBox 87"/>
            <p:cNvSpPr txBox="1">
              <a:spLocks noChangeArrowheads="1"/>
            </p:cNvSpPr>
            <p:nvPr/>
          </p:nvSpPr>
          <p:spPr bwMode="auto">
            <a:xfrm>
              <a:off x="5753672" y="5680888"/>
              <a:ext cx="180530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0 : Buzzer is OFF</a:t>
              </a:r>
            </a:p>
            <a:p>
              <a:pPr eaLnBrk="1" hangingPunct="1"/>
              <a:r>
                <a:rPr lang="en-US" sz="1600"/>
                <a:t>1 : Buzzer is ON</a:t>
              </a:r>
            </a:p>
          </p:txBody>
        </p:sp>
        <p:sp>
          <p:nvSpPr>
            <p:cNvPr id="24641" name="TextBox 88"/>
            <p:cNvSpPr txBox="1">
              <a:spLocks noChangeArrowheads="1"/>
            </p:cNvSpPr>
            <p:nvPr/>
          </p:nvSpPr>
          <p:spPr bwMode="auto">
            <a:xfrm>
              <a:off x="5753672" y="3886200"/>
              <a:ext cx="2792530" cy="584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FF0000"/>
                  </a:solidFill>
                </a:rPr>
                <a:t>0</a:t>
              </a:r>
              <a:r>
                <a:rPr lang="en-US" sz="1600" dirty="0"/>
                <a:t> : Seat Belt is NOT Buckled</a:t>
              </a:r>
            </a:p>
            <a:p>
              <a:pPr eaLnBrk="1" hangingPunct="1"/>
              <a:r>
                <a:rPr lang="en-US" sz="1600" dirty="0"/>
                <a:t>1 : Seat Belt is Buckled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5570642" y="4549719"/>
              <a:ext cx="182581" cy="411128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2" name="Left Brace 91"/>
            <p:cNvSpPr/>
            <p:nvPr/>
          </p:nvSpPr>
          <p:spPr>
            <a:xfrm>
              <a:off x="5570642" y="5149744"/>
              <a:ext cx="182581" cy="412715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3" name="Left Brace 92"/>
            <p:cNvSpPr/>
            <p:nvPr/>
          </p:nvSpPr>
          <p:spPr>
            <a:xfrm>
              <a:off x="5570642" y="5751356"/>
              <a:ext cx="182581" cy="411127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4" name="Left Brace 93"/>
            <p:cNvSpPr/>
            <p:nvPr/>
          </p:nvSpPr>
          <p:spPr>
            <a:xfrm>
              <a:off x="5570642" y="3948108"/>
              <a:ext cx="182581" cy="412715"/>
            </a:xfrm>
            <a:prstGeom prst="leftBrac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4636" name="Rectangle 17"/>
          <p:cNvSpPr>
            <a:spLocks noChangeArrowheads="1"/>
          </p:cNvSpPr>
          <p:nvPr/>
        </p:nvSpPr>
        <p:spPr bwMode="auto">
          <a:xfrm>
            <a:off x="609600" y="1314450"/>
            <a:ext cx="8534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smtClean="0"/>
              <a:t>BUZZER </a:t>
            </a:r>
            <a:r>
              <a:rPr lang="en-US" sz="2000" dirty="0"/>
              <a:t>is </a:t>
            </a:r>
            <a:r>
              <a:rPr lang="en-US" sz="2000" dirty="0" smtClean="0"/>
              <a:t>ON </a:t>
            </a:r>
            <a:r>
              <a:rPr lang="en-US" sz="2000" dirty="0"/>
              <a:t>whenever </a:t>
            </a:r>
          </a:p>
          <a:p>
            <a:pPr marL="682625" lvl="1" indent="-225425">
              <a:buFont typeface="Arial" charset="0"/>
              <a:buChar char="•"/>
            </a:pPr>
            <a:r>
              <a:rPr lang="en-US" sz="2000" dirty="0"/>
              <a:t>the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DOOR </a:t>
            </a:r>
            <a:r>
              <a:rPr lang="en-US" sz="2000" dirty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</a:rPr>
              <a:t>OPEN </a:t>
            </a:r>
            <a:endParaRPr lang="en-US" sz="2000" dirty="0">
              <a:solidFill>
                <a:srgbClr val="0000FF"/>
              </a:solidFill>
            </a:endParaRPr>
          </a:p>
          <a:p>
            <a:pPr marL="682625" lvl="1" indent="-225425">
              <a:buFont typeface="Arial" charset="0"/>
              <a:buChar char="•"/>
            </a:pPr>
            <a:r>
              <a:rPr lang="en-US" sz="2000" b="1" i="1" dirty="0"/>
              <a:t>OR </a:t>
            </a:r>
          </a:p>
          <a:p>
            <a:pPr marL="682625" lvl="1" indent="-225425">
              <a:buFont typeface="Arial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KEY </a:t>
            </a:r>
            <a:r>
              <a:rPr lang="en-US" sz="2000" dirty="0">
                <a:solidFill>
                  <a:srgbClr val="FF0000"/>
                </a:solidFill>
              </a:rPr>
              <a:t>is in the </a:t>
            </a:r>
            <a:r>
              <a:rPr lang="en-US" sz="2000" dirty="0" smtClean="0">
                <a:solidFill>
                  <a:srgbClr val="FF0000"/>
                </a:solidFill>
              </a:rPr>
              <a:t>IGNITION </a:t>
            </a:r>
            <a:r>
              <a:rPr lang="en-US" sz="2000" b="1" i="1" dirty="0"/>
              <a:t>AND</a:t>
            </a:r>
            <a:r>
              <a:rPr lang="en-US" sz="2000" dirty="0"/>
              <a:t> the </a:t>
            </a:r>
            <a:r>
              <a:rPr lang="en-US" sz="2000" dirty="0" smtClean="0">
                <a:solidFill>
                  <a:srgbClr val="FF0000"/>
                </a:solidFill>
              </a:rPr>
              <a:t>SEAT BELT is </a:t>
            </a:r>
            <a:r>
              <a:rPr lang="en-US" sz="2000" b="1" i="1" dirty="0">
                <a:solidFill>
                  <a:srgbClr val="FF0000"/>
                </a:solidFill>
              </a:rPr>
              <a:t>NOT</a:t>
            </a:r>
            <a:r>
              <a:rPr lang="en-US" sz="2000" dirty="0">
                <a:solidFill>
                  <a:srgbClr val="FF0000"/>
                </a:solidFill>
              </a:rPr>
              <a:t> buckled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 bwMode="auto">
        <a:ln w="101600">
          <a:solidFill>
            <a:srgbClr val="00B050">
              <a:alpha val="50196"/>
            </a:srgb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5196</TotalTime>
  <Words>2066</Words>
  <Application>Microsoft Office PowerPoint</Application>
  <PresentationFormat>On-screen Show (4:3)</PresentationFormat>
  <Paragraphs>726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PLTW - Master</vt:lpstr>
      <vt:lpstr>PLTW - Master - Theme</vt:lpstr>
      <vt:lpstr>Equation</vt:lpstr>
      <vt:lpstr>PowerPoint Presentation</vt:lpstr>
      <vt:lpstr>Combinational Logic</vt:lpstr>
      <vt:lpstr>General Form for All Logic Gates</vt:lpstr>
      <vt:lpstr>AND Gates</vt:lpstr>
      <vt:lpstr>OR Gates</vt:lpstr>
      <vt:lpstr>INVERTER Gates</vt:lpstr>
      <vt:lpstr>AOI Logic</vt:lpstr>
      <vt:lpstr>Example: Combinational Logic Design</vt:lpstr>
      <vt:lpstr>Example: Truth Table</vt:lpstr>
      <vt:lpstr>Example: Circuit Design</vt:lpstr>
      <vt:lpstr>Example: Functional Test  (1 of 8)</vt:lpstr>
      <vt:lpstr>Example: Functional Test  (2 of 8)</vt:lpstr>
      <vt:lpstr>Example: Functional Test  (3 of 8)</vt:lpstr>
      <vt:lpstr>Example: Functional Test  (4 of 8)</vt:lpstr>
      <vt:lpstr>Example: Functional Test  (5 of 8)</vt:lpstr>
      <vt:lpstr>Example: Functional Test  (6 of 8)</vt:lpstr>
      <vt:lpstr>Example: Functional Test  (7 of 8)</vt:lpstr>
      <vt:lpstr>Example: Functional Test  (8 of 8)</vt:lpstr>
      <vt:lpstr>Example: IC Component View</vt:lpstr>
      <vt:lpstr>Example Using LEDs</vt:lpstr>
      <vt:lpstr>LED – Light Emitting Diode</vt:lpstr>
      <vt:lpstr>LED Examples</vt:lpstr>
      <vt:lpstr>Combinational &amp; Sequential Logic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 - An Overview</dc:title>
  <dc:subject>Digital Electronics - PLTW</dc:subject>
  <dc:creator>DE Review Team</dc:creator>
  <cp:keywords>Presentation</cp:keywords>
  <cp:lastModifiedBy>Kristen Champion-Terrell</cp:lastModifiedBy>
  <cp:revision>82</cp:revision>
  <dcterms:created xsi:type="dcterms:W3CDTF">2008-03-24T14:30:01Z</dcterms:created>
  <dcterms:modified xsi:type="dcterms:W3CDTF">2014-02-13T04:41:42Z</dcterms:modified>
</cp:coreProperties>
</file>