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94" r:id="rId3"/>
    <p:sldId id="295" r:id="rId4"/>
    <p:sldId id="315" r:id="rId5"/>
    <p:sldId id="300" r:id="rId6"/>
    <p:sldId id="296" r:id="rId7"/>
    <p:sldId id="297" r:id="rId8"/>
    <p:sldId id="298" r:id="rId9"/>
    <p:sldId id="304" r:id="rId10"/>
    <p:sldId id="301" r:id="rId11"/>
    <p:sldId id="303" r:id="rId12"/>
    <p:sldId id="312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85486" autoAdjust="0"/>
  </p:normalViewPr>
  <p:slideViewPr>
    <p:cSldViewPr>
      <p:cViewPr>
        <p:scale>
          <a:sx n="66" d="100"/>
          <a:sy n="66" d="100"/>
        </p:scale>
        <p:origin x="3504" y="1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2"/>
    </p:cViewPr>
  </p:sorterViewPr>
  <p:notesViewPr>
    <p:cSldViewPr>
      <p:cViewPr varScale="1">
        <p:scale>
          <a:sx n="57" d="100"/>
          <a:sy n="57" d="100"/>
        </p:scale>
        <p:origin x="-95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B6B8D-9942-434B-BE1B-AABE00103F35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877DD-DB8B-A64F-BDA0-DA22A771F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41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200400" y="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altLang="en-US" sz="1200"/>
              <a:t>Introduction to Object-Oriented Development</a:t>
            </a:r>
          </a:p>
          <a:p>
            <a:pPr algn="r"/>
            <a:endParaRPr lang="en-US" altLang="en-US" sz="1200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en-US" altLang="en-US"/>
              <a:t>Chapter 1 - </a:t>
            </a:r>
            <a:fld id="{F6293FA0-976A-E141-96DB-12B0D9A4F1D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E6D1EA8F-A2B6-BD4C-8140-1A776880BF43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62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164B613A-592F-9B4B-AB75-EF7A8A71048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41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7C044C3A-B044-EA4B-B3DD-0345ACF1417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60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8607F4B2-B504-0D48-B70A-FE571D1FF1D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35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5522E4A0-6765-A047-BE66-9BCCF8CCCE75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34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9180A95F-9482-0049-893B-CDA220B14750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355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11B1DD20-45EF-DA4F-9BB8-3F0E5AF5A527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36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CB885DE5-9033-1A48-8104-7756C4E01CC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25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This is like an ancestor tree.  Each person has 2 parents and they each have two parents and they each have two parents and so on. 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A40EF840-55C9-F742-85D9-64F6EE94CE5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538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0CDF261B-22B6-8743-A0B7-E9357EC2D97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539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altLang="en-US"/>
              <a:t>Chapter 1 - </a:t>
            </a:r>
            <a:fld id="{5FB77D05-FC1C-9048-9880-99624828059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40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73DF4-FB02-FA49-B338-4FB40C2D8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92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5D243-D1E0-454A-82DF-8F20DE5577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604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2AD86-2FA1-114F-A2D9-C11AD1B364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9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EF354-06CD-E348-92EC-54903DE86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20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0D9A2-F02A-2E43-90F4-D46476266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88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0D105-B6AE-4D41-B807-C47BC97B5F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829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D1EC7-194B-DC46-A589-5DA788D93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007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EE37D-DD79-4E4B-B456-393ED4CAA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52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80274-DC16-B049-8556-5232A1D8F0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94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41285-30CB-4E49-AA1E-F29A4AA20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88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E6111-AFE0-DF48-BA8A-AE1D8A11F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35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Workshop for CS-AP Teachers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en-US"/>
              <a:t>13-Recursion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418E133-60FC-0E4B-9137-BAF1924A222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990600"/>
            <a:ext cx="800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s.surrey.ac.uk/Personal/R.Knott/Fibonacci/fibnat.html" TargetMode="External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36A3E-1ACB-6641-8BC6-D0B833D08E8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 anchor="ctr"/>
          <a:lstStyle/>
          <a:p>
            <a:r>
              <a:rPr lang="en-US" altLang="en-US" sz="4000"/>
              <a:t>Recursion</a:t>
            </a:r>
            <a:endParaRPr lang="en-US" altLang="en-US" sz="28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492625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From Barb </a:t>
            </a:r>
            <a:r>
              <a:rPr lang="en-US" altLang="en-US" sz="1800" dirty="0"/>
              <a:t>Ericson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Georgia Institute of Technology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June 2008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3151227"/>
            <a:ext cx="80010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only way to understand recursion is to understand recursion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368AE-9C59-1C40-B6D2-D3EEC4EE0A3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Applications of Recursion</a:t>
            </a:r>
          </a:p>
        </p:txBody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 3D graphics we break up a sphere into triangles to display</a:t>
            </a:r>
          </a:p>
          <a:p>
            <a:pPr lvl="1"/>
            <a:r>
              <a:rPr lang="en-US" altLang="en-US"/>
              <a:t>If the sphere is small on the display you don't need many triangles</a:t>
            </a:r>
          </a:p>
          <a:p>
            <a:pPr lvl="1"/>
            <a:r>
              <a:rPr lang="en-US" altLang="en-US"/>
              <a:t>If the sphere is bigger on the display you need more triangles</a:t>
            </a:r>
          </a:p>
          <a:p>
            <a:pPr lvl="1"/>
            <a:r>
              <a:rPr lang="en-US" altLang="en-US"/>
              <a:t>Use recursion to get the right amount of triangles based on the displayed size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273676"/>
            <a:ext cx="6130395" cy="1447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5493-1A1A-7E4A-A912-7AA672C435FB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Processing Files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A directory can have other directories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So you can use a recursive method to list all the files in each directory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Or to create an HTML page with thumbnails of all of the pictures in a directory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Or to follow links on a page (crawl web pages like a spider)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D28B-6C73-4541-9A65-0ED6B917458D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</a:t>
            </a:r>
          </a:p>
        </p:txBody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Recursion features a method that calls itself</a:t>
            </a:r>
          </a:p>
          <a:p>
            <a:pPr lvl="1"/>
            <a:r>
              <a:rPr lang="en-US" altLang="en-US" sz="2400" dirty="0"/>
              <a:t>With some way to end the recursion</a:t>
            </a:r>
          </a:p>
          <a:p>
            <a:r>
              <a:rPr lang="en-US" altLang="en-US" sz="2800" dirty="0"/>
              <a:t>It is used on data structures that are recursive</a:t>
            </a:r>
          </a:p>
          <a:p>
            <a:pPr lvl="1"/>
            <a:r>
              <a:rPr lang="en-US" altLang="en-US" sz="2400" dirty="0"/>
              <a:t>Like trees </a:t>
            </a:r>
          </a:p>
          <a:p>
            <a:r>
              <a:rPr lang="en-US" altLang="en-US" sz="2800" dirty="0"/>
              <a:t>It can also be used for methods that have a recursive definition</a:t>
            </a:r>
          </a:p>
          <a:p>
            <a:pPr lvl="1"/>
            <a:r>
              <a:rPr lang="en-US" altLang="en-US" sz="2400" dirty="0"/>
              <a:t>Like </a:t>
            </a:r>
            <a:r>
              <a:rPr lang="en-US" altLang="en-US" sz="2400" dirty="0" err="1"/>
              <a:t>fibonacci</a:t>
            </a:r>
            <a:r>
              <a:rPr lang="en-US" altLang="en-US" sz="2400" dirty="0"/>
              <a:t> numbers </a:t>
            </a:r>
          </a:p>
          <a:p>
            <a:pPr lvl="1">
              <a:buFontTx/>
              <a:buNone/>
            </a:pPr>
            <a:r>
              <a:rPr lang="en-US" altLang="en-US" sz="1400" dirty="0">
                <a:hlinkClick r:id="rId3"/>
              </a:rPr>
              <a:t>http://www.mcs.surrey.ac.uk</a:t>
            </a:r>
            <a:r>
              <a:rPr lang="en-US" altLang="en-US" sz="1400" dirty="0" smtClean="0">
                <a:hlinkClick r:id="rId3"/>
              </a:rPr>
              <a:t>/</a:t>
            </a:r>
            <a:br>
              <a:rPr lang="en-US" altLang="en-US" sz="1400" dirty="0" smtClean="0">
                <a:hlinkClick r:id="rId3"/>
              </a:rPr>
            </a:br>
            <a:r>
              <a:rPr lang="en-US" altLang="en-US" sz="1400" dirty="0" smtClean="0">
                <a:hlinkClick r:id="rId3"/>
              </a:rPr>
              <a:t>Personal/R.Knott/Fibonacci/fibnat.html</a:t>
            </a:r>
            <a:endParaRPr lang="en-US" altLang="en-US" sz="1400" dirty="0"/>
          </a:p>
          <a:p>
            <a:pPr lvl="1">
              <a:buFontTx/>
              <a:buNone/>
            </a:pPr>
            <a:r>
              <a:rPr lang="en-US" altLang="en-US" sz="2400" dirty="0"/>
              <a:t>Fibonacci of 0 is 0 and of 1 is 1 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and </a:t>
            </a:r>
            <a:r>
              <a:rPr lang="en-US" altLang="en-US" sz="2400" dirty="0"/>
              <a:t>of n is Fib(n-1) + Fib(n-2)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179" y="3698621"/>
            <a:ext cx="2794000" cy="176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953BC-EEDB-2D42-A208-51273DB37FA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example of recursion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534400" cy="4906963"/>
          </a:xfrm>
        </p:spPr>
        <p:txBody>
          <a:bodyPr/>
          <a:lstStyle/>
          <a:p>
            <a:r>
              <a:rPr lang="en-US" altLang="en-US" dirty="0"/>
              <a:t>Have you ever read the Cat </a:t>
            </a:r>
            <a:r>
              <a:rPr lang="en-US" altLang="en-US" dirty="0" smtClean="0"/>
              <a:t>in</a:t>
            </a:r>
            <a:br>
              <a:rPr lang="en-US" altLang="en-US" dirty="0" smtClean="0"/>
            </a:br>
            <a:r>
              <a:rPr lang="en-US" altLang="en-US" dirty="0" smtClean="0"/>
              <a:t> </a:t>
            </a:r>
            <a:r>
              <a:rPr lang="en-US" altLang="en-US" dirty="0"/>
              <a:t>the Hat Comes Back?</a:t>
            </a:r>
          </a:p>
          <a:p>
            <a:pPr lvl="1"/>
            <a:r>
              <a:rPr lang="en-US" altLang="en-US" dirty="0"/>
              <a:t>In it a cat visits two children </a:t>
            </a:r>
            <a:r>
              <a:rPr lang="en-US" altLang="en-US" dirty="0" smtClean="0"/>
              <a:t>and</a:t>
            </a:r>
            <a:br>
              <a:rPr lang="en-US" altLang="en-US" dirty="0" smtClean="0"/>
            </a:br>
            <a:r>
              <a:rPr lang="en-US" altLang="en-US" dirty="0" smtClean="0"/>
              <a:t> </a:t>
            </a:r>
            <a:r>
              <a:rPr lang="en-US" altLang="en-US" dirty="0"/>
              <a:t>messes up the house.  When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the </a:t>
            </a:r>
            <a:r>
              <a:rPr lang="en-US" altLang="en-US" dirty="0"/>
              <a:t>time come to fix up the house.</a:t>
            </a:r>
          </a:p>
          <a:p>
            <a:pPr lvl="2"/>
            <a:r>
              <a:rPr lang="en-US" altLang="en-US" dirty="0"/>
              <a:t>The cat takes off his hat to show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another </a:t>
            </a:r>
            <a:r>
              <a:rPr lang="en-US" altLang="en-US" dirty="0"/>
              <a:t>cat (A) and asks that cat (A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r>
              <a:rPr lang="en-US" altLang="en-US" dirty="0" smtClean="0"/>
              <a:t> </a:t>
            </a:r>
            <a:r>
              <a:rPr lang="en-US" altLang="en-US" dirty="0"/>
              <a:t>to clean up</a:t>
            </a:r>
          </a:p>
          <a:p>
            <a:pPr lvl="3"/>
            <a:r>
              <a:rPr lang="en-US" altLang="en-US" dirty="0"/>
              <a:t>That cat takes off his hat to show another cat (B) and asks this cat (B) to clean up</a:t>
            </a:r>
          </a:p>
          <a:p>
            <a:pPr lvl="4"/>
            <a:r>
              <a:rPr lang="en-US" altLang="en-US" dirty="0"/>
              <a:t>This goes on and on until the final cat </a:t>
            </a:r>
            <a:r>
              <a:rPr lang="en-US" altLang="en-US" dirty="0" smtClean="0"/>
              <a:t>Z </a:t>
            </a:r>
            <a:r>
              <a:rPr lang="en-US" altLang="en-US" dirty="0"/>
              <a:t>cleans up the mess using </a:t>
            </a:r>
            <a:r>
              <a:rPr lang="en-US" altLang="en-US" dirty="0" err="1"/>
              <a:t>Voom</a:t>
            </a:r>
            <a:r>
              <a:rPr lang="en-US" altLang="en-US" dirty="0"/>
              <a:t> and all the cats go back in the hats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3333"/>
          <a:stretch/>
        </p:blipFill>
        <p:spPr>
          <a:xfrm>
            <a:off x="6376720" y="350212"/>
            <a:ext cx="2767279" cy="3993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A45F2-87EE-B04B-A3F1-1CEFE617D784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Definition of Recursion</a:t>
            </a:r>
          </a:p>
        </p:txBody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 smtClean="0"/>
              <a:t>A method that calls itself</a:t>
            </a:r>
            <a:endParaRPr lang="en-US" altLang="en-US" sz="2400" dirty="0"/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A </a:t>
            </a:r>
            <a:r>
              <a:rPr lang="en-US" altLang="en-US" sz="2800" dirty="0"/>
              <a:t>recursive procedure should have some way to stop </a:t>
            </a:r>
          </a:p>
          <a:p>
            <a:pPr lvl="1"/>
            <a:r>
              <a:rPr lang="en-US" altLang="en-US" sz="2400" dirty="0"/>
              <a:t>There is an ending (terminal) condition</a:t>
            </a:r>
          </a:p>
          <a:p>
            <a:r>
              <a:rPr lang="en-US" altLang="en-US" sz="2800" dirty="0"/>
              <a:t>It is often used to break a complex problem into a simpler problem of the same type</a:t>
            </a:r>
          </a:p>
          <a:p>
            <a:pPr lvl="1"/>
            <a:r>
              <a:rPr lang="en-US" altLang="en-US" sz="2400" dirty="0"/>
              <a:t>Which should eventually lead to the ending condition</a:t>
            </a:r>
          </a:p>
          <a:p>
            <a:pPr lvl="1"/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vs.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(not at door)</a:t>
            </a:r>
          </a:p>
          <a:p>
            <a:pPr lvl="1"/>
            <a:r>
              <a:rPr lang="en-US" dirty="0" smtClean="0"/>
              <a:t>Take a step</a:t>
            </a:r>
          </a:p>
          <a:p>
            <a:endParaRPr lang="en-US" dirty="0"/>
          </a:p>
          <a:p>
            <a:r>
              <a:rPr lang="en-US" dirty="0" smtClean="0"/>
              <a:t>Method step</a:t>
            </a:r>
          </a:p>
          <a:p>
            <a:r>
              <a:rPr lang="en-US" dirty="0"/>
              <a:t> </a:t>
            </a:r>
            <a:r>
              <a:rPr lang="en-US" dirty="0" smtClean="0"/>
              <a:t>	if not at door, step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13-Recursion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F354-06CD-E348-92EC-54903DE8673B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914400"/>
            <a:ext cx="4098587" cy="526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A83F1-B113-DC49-A822-7C9D87C2D36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Recursive Definitions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Definition of Recursion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See recursion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This is the kind of recursion that never stops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Definition of an ancestor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 person's </a:t>
            </a:r>
            <a:r>
              <a:rPr lang="en-US" altLang="en-US" dirty="0" smtClean="0"/>
              <a:t>parents and </a:t>
            </a:r>
            <a:r>
              <a:rPr lang="en-US" altLang="en-US" dirty="0"/>
              <a:t>their ancestors (see the definition of ancestor)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You can list your ancestors by listing your parents and then calling list ancestor on them and so 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897362"/>
            <a:ext cx="3276600" cy="1997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337" y="2733151"/>
            <a:ext cx="4149325" cy="3985081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6EB92-D7A7-E649-A796-F29A5C9D8B7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98100"/>
            <a:ext cx="8229600" cy="868362"/>
          </a:xfrm>
        </p:spPr>
        <p:txBody>
          <a:bodyPr/>
          <a:lstStyle/>
          <a:p>
            <a:r>
              <a:rPr lang="en-US" altLang="en-US"/>
              <a:t>Drawing a Tree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948" y="1202362"/>
            <a:ext cx="7131652" cy="4906963"/>
          </a:xfrm>
        </p:spPr>
        <p:txBody>
          <a:bodyPr/>
          <a:lstStyle/>
          <a:p>
            <a:r>
              <a:rPr lang="en-US" altLang="en-US" sz="2800" dirty="0"/>
              <a:t>A tree has a recursive structure.  The trunk of a tree has other branches off of it which in turn have branches off of them, and so on.</a:t>
            </a:r>
          </a:p>
          <a:p>
            <a:r>
              <a:rPr lang="en-US" altLang="en-US" sz="2800" dirty="0"/>
              <a:t>If we treat the trunk of the tree like a branch.</a:t>
            </a:r>
          </a:p>
          <a:p>
            <a:pPr lvl="1"/>
            <a:r>
              <a:rPr lang="en-US" altLang="en-US" sz="2400" dirty="0"/>
              <a:t>We can draw a tree by </a:t>
            </a:r>
            <a:r>
              <a:rPr lang="en-US" altLang="en-US" sz="2400" dirty="0" smtClean="0"/>
              <a:t>drawing the trunk</a:t>
            </a:r>
            <a:endParaRPr lang="en-US" altLang="en-US" sz="2400" dirty="0"/>
          </a:p>
          <a:p>
            <a:pPr lvl="1"/>
            <a:r>
              <a:rPr lang="en-US" altLang="en-US" sz="2400" dirty="0"/>
              <a:t>Then </a:t>
            </a:r>
            <a:r>
              <a:rPr lang="en-US" altLang="en-US" sz="2400" dirty="0" smtClean="0"/>
              <a:t>create turn </a:t>
            </a:r>
            <a:r>
              <a:rPr lang="en-US" altLang="en-US" sz="2400" dirty="0"/>
              <a:t>one </a:t>
            </a:r>
            <a:r>
              <a:rPr lang="en-US" altLang="en-US" sz="2400" dirty="0" smtClean="0"/>
              <a:t>pen left </a:t>
            </a:r>
            <a:r>
              <a:rPr lang="en-US" altLang="en-US" sz="2400" dirty="0"/>
              <a:t>and one </a:t>
            </a:r>
            <a:r>
              <a:rPr lang="en-US" altLang="en-US" sz="2400" dirty="0" smtClean="0"/>
              <a:t>pen right </a:t>
            </a:r>
            <a:r>
              <a:rPr lang="en-US" altLang="en-US" sz="2400" dirty="0"/>
              <a:t>(30 degrees) and </a:t>
            </a:r>
            <a:r>
              <a:rPr lang="en-US" altLang="en-US" sz="2400" dirty="0" smtClean="0"/>
              <a:t>each draw </a:t>
            </a:r>
            <a:r>
              <a:rPr lang="en-US" altLang="en-US" sz="2400" dirty="0"/>
              <a:t>a smaller tree</a:t>
            </a:r>
          </a:p>
          <a:p>
            <a:pPr lvl="2"/>
            <a:r>
              <a:rPr lang="en-US" altLang="en-US" sz="2000" dirty="0"/>
              <a:t>Call the same method with a smaller branch size</a:t>
            </a:r>
          </a:p>
          <a:p>
            <a:pPr lvl="1"/>
            <a:r>
              <a:rPr lang="en-US" altLang="en-US" sz="2400" dirty="0"/>
              <a:t>Stop when the length of the branch gets too small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66DE-B29A-FF40-A2A7-33B72147809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Drawing a Tree with Turtles</a:t>
            </a:r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20196" name="Picture 4" descr="tre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20040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197" name="Picture 5" descr="tre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9200"/>
            <a:ext cx="320040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198" name="Picture 6" descr="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3124200" cy="24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0199" name="Text Box 7"/>
          <p:cNvSpPr txBox="1">
            <a:spLocks noChangeArrowheads="1"/>
          </p:cNvSpPr>
          <p:nvPr/>
        </p:nvSpPr>
        <p:spPr bwMode="auto">
          <a:xfrm>
            <a:off x="898525" y="3922713"/>
            <a:ext cx="253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After 1 branch is drawn</a:t>
            </a:r>
          </a:p>
          <a:p>
            <a:r>
              <a:rPr lang="en-US" altLang="en-US"/>
              <a:t> (the trunk)</a:t>
            </a:r>
          </a:p>
        </p:txBody>
      </p:sp>
      <p:sp>
        <p:nvSpPr>
          <p:cNvPr id="520200" name="Text Box 8"/>
          <p:cNvSpPr txBox="1">
            <a:spLocks noChangeArrowheads="1"/>
          </p:cNvSpPr>
          <p:nvPr/>
        </p:nvSpPr>
        <p:spPr bwMode="auto">
          <a:xfrm>
            <a:off x="3870325" y="3922713"/>
            <a:ext cx="14636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After 4 branches </a:t>
            </a:r>
          </a:p>
          <a:p>
            <a:r>
              <a:rPr lang="en-US" altLang="en-US"/>
              <a:t>are drawn</a:t>
            </a:r>
          </a:p>
        </p:txBody>
      </p:sp>
      <p:sp>
        <p:nvSpPr>
          <p:cNvPr id="520201" name="Line 9"/>
          <p:cNvSpPr>
            <a:spLocks noChangeShapeType="1"/>
          </p:cNvSpPr>
          <p:nvPr/>
        </p:nvSpPr>
        <p:spPr bwMode="auto">
          <a:xfrm flipV="1">
            <a:off x="762000" y="3505200"/>
            <a:ext cx="1143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202" name="Line 10"/>
          <p:cNvSpPr>
            <a:spLocks noChangeShapeType="1"/>
          </p:cNvSpPr>
          <p:nvPr/>
        </p:nvSpPr>
        <p:spPr bwMode="auto">
          <a:xfrm flipV="1">
            <a:off x="3962400" y="3124200"/>
            <a:ext cx="990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203" name="Text Box 11"/>
          <p:cNvSpPr txBox="1">
            <a:spLocks noChangeArrowheads="1"/>
          </p:cNvSpPr>
          <p:nvPr/>
        </p:nvSpPr>
        <p:spPr bwMode="auto">
          <a:xfrm>
            <a:off x="3505200" y="52578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Lots of branches</a:t>
            </a:r>
          </a:p>
        </p:txBody>
      </p:sp>
      <p:sp>
        <p:nvSpPr>
          <p:cNvPr id="520204" name="Line 12"/>
          <p:cNvSpPr>
            <a:spLocks noChangeShapeType="1"/>
          </p:cNvSpPr>
          <p:nvPr/>
        </p:nvSpPr>
        <p:spPr bwMode="auto">
          <a:xfrm flipV="1">
            <a:off x="5257800" y="50292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5F141-3791-4A4B-8819-C44F98463C36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Recursive Triangles</a:t>
            </a: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If you have a triangle you can break it into 4 new triangles</a:t>
            </a:r>
          </a:p>
          <a:p>
            <a:pPr lvl="1"/>
            <a:r>
              <a:rPr lang="en-US" altLang="en-US"/>
              <a:t>Create a point at the mid point of each side and connect them with line segments</a:t>
            </a:r>
          </a:p>
          <a:p>
            <a:pPr lvl="1"/>
            <a:r>
              <a:rPr lang="en-US" altLang="en-US"/>
              <a:t>Now you can break up the resulting 4 triangles</a:t>
            </a:r>
          </a:p>
        </p:txBody>
      </p:sp>
      <p:sp>
        <p:nvSpPr>
          <p:cNvPr id="521220" name="AutoShape 4"/>
          <p:cNvSpPr>
            <a:spLocks noChangeArrowheads="1"/>
          </p:cNvSpPr>
          <p:nvPr/>
        </p:nvSpPr>
        <p:spPr bwMode="auto">
          <a:xfrm>
            <a:off x="2057400" y="4800600"/>
            <a:ext cx="1066800" cy="1143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1" name="AutoShape 5"/>
          <p:cNvSpPr>
            <a:spLocks noChangeArrowheads="1"/>
          </p:cNvSpPr>
          <p:nvPr/>
        </p:nvSpPr>
        <p:spPr bwMode="auto">
          <a:xfrm>
            <a:off x="3657600" y="4800600"/>
            <a:ext cx="1066800" cy="1143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2" name="Line 6"/>
          <p:cNvSpPr>
            <a:spLocks noChangeShapeType="1"/>
          </p:cNvSpPr>
          <p:nvPr/>
        </p:nvSpPr>
        <p:spPr bwMode="auto">
          <a:xfrm>
            <a:off x="3886200" y="5410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1223" name="Line 7"/>
          <p:cNvSpPr>
            <a:spLocks noChangeShapeType="1"/>
          </p:cNvSpPr>
          <p:nvPr/>
        </p:nvSpPr>
        <p:spPr bwMode="auto">
          <a:xfrm>
            <a:off x="3886200" y="54102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1224" name="Line 8"/>
          <p:cNvSpPr>
            <a:spLocks noChangeShapeType="1"/>
          </p:cNvSpPr>
          <p:nvPr/>
        </p:nvSpPr>
        <p:spPr bwMode="auto">
          <a:xfrm flipH="1">
            <a:off x="4191000" y="54102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9" y="3886200"/>
            <a:ext cx="2592325" cy="234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13-Recursion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010BE-B0EF-A84B-87C1-C0E38F16AA01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Create a Triangle Class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Each triangle can be defined by 3 points</a:t>
            </a:r>
          </a:p>
          <a:p>
            <a:pPr lvl="1"/>
            <a:r>
              <a:rPr lang="en-US" altLang="en-US" dirty="0"/>
              <a:t>You can use the Point class in java.</a:t>
            </a:r>
          </a:p>
          <a:p>
            <a:r>
              <a:rPr lang="en-US" altLang="en-US" dirty="0"/>
              <a:t>Write a method to subdivide </a:t>
            </a:r>
            <a:r>
              <a:rPr lang="en-US" altLang="en-US" dirty="0" smtClean="0"/>
              <a:t>a triangle</a:t>
            </a:r>
            <a:endParaRPr lang="en-US" altLang="en-US" dirty="0"/>
          </a:p>
          <a:p>
            <a:pPr lvl="1"/>
            <a:r>
              <a:rPr lang="en-US" altLang="en-US" dirty="0"/>
              <a:t>Create 3 new points and 4 new triangles</a:t>
            </a:r>
          </a:p>
          <a:p>
            <a:pPr lvl="1"/>
            <a:r>
              <a:rPr lang="en-US" altLang="en-US" dirty="0"/>
              <a:t>You can call the method on the new triangles</a:t>
            </a:r>
          </a:p>
        </p:txBody>
      </p:sp>
      <p:sp>
        <p:nvSpPr>
          <p:cNvPr id="530436" name="AutoShape 4"/>
          <p:cNvSpPr>
            <a:spLocks noChangeArrowheads="1"/>
          </p:cNvSpPr>
          <p:nvPr/>
        </p:nvSpPr>
        <p:spPr bwMode="auto">
          <a:xfrm>
            <a:off x="2057400" y="4800600"/>
            <a:ext cx="1066800" cy="1143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7" name="AutoShape 5"/>
          <p:cNvSpPr>
            <a:spLocks noChangeArrowheads="1"/>
          </p:cNvSpPr>
          <p:nvPr/>
        </p:nvSpPr>
        <p:spPr bwMode="auto">
          <a:xfrm>
            <a:off x="4648200" y="4800600"/>
            <a:ext cx="1066800" cy="1143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38" name="Line 6"/>
          <p:cNvSpPr>
            <a:spLocks noChangeShapeType="1"/>
          </p:cNvSpPr>
          <p:nvPr/>
        </p:nvSpPr>
        <p:spPr bwMode="auto">
          <a:xfrm>
            <a:off x="4876800" y="5410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39" name="Line 7"/>
          <p:cNvSpPr>
            <a:spLocks noChangeShapeType="1"/>
          </p:cNvSpPr>
          <p:nvPr/>
        </p:nvSpPr>
        <p:spPr bwMode="auto">
          <a:xfrm>
            <a:off x="4876800" y="54102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40" name="Line 8"/>
          <p:cNvSpPr>
            <a:spLocks noChangeShapeType="1"/>
          </p:cNvSpPr>
          <p:nvPr/>
        </p:nvSpPr>
        <p:spPr bwMode="auto">
          <a:xfrm flipH="1">
            <a:off x="5181600" y="54102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0441" name="Text Box 9"/>
          <p:cNvSpPr txBox="1">
            <a:spLocks noChangeArrowheads="1"/>
          </p:cNvSpPr>
          <p:nvPr/>
        </p:nvSpPr>
        <p:spPr bwMode="auto">
          <a:xfrm>
            <a:off x="2422525" y="43799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p1</a:t>
            </a:r>
          </a:p>
        </p:txBody>
      </p:sp>
      <p:sp>
        <p:nvSpPr>
          <p:cNvPr id="530442" name="Text Box 10"/>
          <p:cNvSpPr txBox="1">
            <a:spLocks noChangeArrowheads="1"/>
          </p:cNvSpPr>
          <p:nvPr/>
        </p:nvSpPr>
        <p:spPr bwMode="auto">
          <a:xfrm>
            <a:off x="1584325" y="57515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p2</a:t>
            </a:r>
          </a:p>
        </p:txBody>
      </p:sp>
      <p:sp>
        <p:nvSpPr>
          <p:cNvPr id="530443" name="Text Box 11"/>
          <p:cNvSpPr txBox="1">
            <a:spLocks noChangeArrowheads="1"/>
          </p:cNvSpPr>
          <p:nvPr/>
        </p:nvSpPr>
        <p:spPr bwMode="auto">
          <a:xfrm>
            <a:off x="3184525" y="56753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p3</a:t>
            </a:r>
          </a:p>
        </p:txBody>
      </p:sp>
      <p:sp>
        <p:nvSpPr>
          <p:cNvPr id="530444" name="Text Box 12"/>
          <p:cNvSpPr txBox="1">
            <a:spLocks noChangeArrowheads="1"/>
          </p:cNvSpPr>
          <p:nvPr/>
        </p:nvSpPr>
        <p:spPr bwMode="auto">
          <a:xfrm>
            <a:off x="4495800" y="51816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p4</a:t>
            </a:r>
          </a:p>
        </p:txBody>
      </p:sp>
      <p:sp>
        <p:nvSpPr>
          <p:cNvPr id="530445" name="Text Box 13"/>
          <p:cNvSpPr txBox="1">
            <a:spLocks noChangeArrowheads="1"/>
          </p:cNvSpPr>
          <p:nvPr/>
        </p:nvSpPr>
        <p:spPr bwMode="auto">
          <a:xfrm>
            <a:off x="5562600" y="51816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p5</a:t>
            </a:r>
          </a:p>
        </p:txBody>
      </p:sp>
      <p:sp>
        <p:nvSpPr>
          <p:cNvPr id="530446" name="Text Box 14"/>
          <p:cNvSpPr txBox="1">
            <a:spLocks noChangeArrowheads="1"/>
          </p:cNvSpPr>
          <p:nvPr/>
        </p:nvSpPr>
        <p:spPr bwMode="auto">
          <a:xfrm>
            <a:off x="5013325" y="59039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p6</a:t>
            </a:r>
          </a:p>
        </p:txBody>
      </p:sp>
      <p:sp>
        <p:nvSpPr>
          <p:cNvPr id="530447" name="Text Box 15"/>
          <p:cNvSpPr txBox="1">
            <a:spLocks noChangeArrowheads="1"/>
          </p:cNvSpPr>
          <p:nvPr/>
        </p:nvSpPr>
        <p:spPr bwMode="auto">
          <a:xfrm>
            <a:off x="4953000" y="44196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p1</a:t>
            </a:r>
          </a:p>
        </p:txBody>
      </p:sp>
      <p:sp>
        <p:nvSpPr>
          <p:cNvPr id="530448" name="Text Box 16"/>
          <p:cNvSpPr txBox="1">
            <a:spLocks noChangeArrowheads="1"/>
          </p:cNvSpPr>
          <p:nvPr/>
        </p:nvSpPr>
        <p:spPr bwMode="auto">
          <a:xfrm>
            <a:off x="4191000" y="57150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p2</a:t>
            </a:r>
          </a:p>
        </p:txBody>
      </p:sp>
      <p:sp>
        <p:nvSpPr>
          <p:cNvPr id="530449" name="Text Box 17"/>
          <p:cNvSpPr txBox="1">
            <a:spLocks noChangeArrowheads="1"/>
          </p:cNvSpPr>
          <p:nvPr/>
        </p:nvSpPr>
        <p:spPr bwMode="auto">
          <a:xfrm>
            <a:off x="5791200" y="57150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20841</TotalTime>
  <Words>609</Words>
  <Application>Microsoft Macintosh PowerPoint</Application>
  <PresentationFormat>On-screen Show (4:3)</PresentationFormat>
  <Paragraphs>119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Default Design</vt:lpstr>
      <vt:lpstr>Recursion</vt:lpstr>
      <vt:lpstr>An example of recursion</vt:lpstr>
      <vt:lpstr>Definition of Recursion</vt:lpstr>
      <vt:lpstr>Loop vs. recursion</vt:lpstr>
      <vt:lpstr>Recursive Definitions</vt:lpstr>
      <vt:lpstr>Drawing a Tree</vt:lpstr>
      <vt:lpstr>Drawing a Tree with Turtles</vt:lpstr>
      <vt:lpstr>Recursive Triangles</vt:lpstr>
      <vt:lpstr>Create a Triangle Class</vt:lpstr>
      <vt:lpstr>Applications of Recursion</vt:lpstr>
      <vt:lpstr>Processing Files</vt:lpstr>
      <vt:lpstr>Summary</vt:lpstr>
    </vt:vector>
  </TitlesOfParts>
  <Company>Ericson Consulting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Institute for Computing Education</dc:title>
  <dc:creator>Barbara Jane Ericson</dc:creator>
  <cp:lastModifiedBy>O'Grady-Cunniff, Dianne (CCPS)</cp:lastModifiedBy>
  <cp:revision>1428</cp:revision>
  <dcterms:created xsi:type="dcterms:W3CDTF">2004-03-15T19:23:22Z</dcterms:created>
  <dcterms:modified xsi:type="dcterms:W3CDTF">2017-12-19T01:01:02Z</dcterms:modified>
</cp:coreProperties>
</file>