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86" r:id="rId2"/>
    <p:sldId id="308" r:id="rId3"/>
    <p:sldId id="263" r:id="rId4"/>
    <p:sldId id="309" r:id="rId5"/>
    <p:sldId id="294" r:id="rId6"/>
    <p:sldId id="297" r:id="rId7"/>
    <p:sldId id="295" r:id="rId8"/>
    <p:sldId id="296" r:id="rId9"/>
    <p:sldId id="277" r:id="rId10"/>
    <p:sldId id="278" r:id="rId11"/>
    <p:sldId id="279" r:id="rId12"/>
    <p:sldId id="281" r:id="rId13"/>
    <p:sldId id="282" r:id="rId14"/>
    <p:sldId id="256" r:id="rId15"/>
    <p:sldId id="257" r:id="rId16"/>
    <p:sldId id="280" r:id="rId17"/>
    <p:sldId id="258" r:id="rId18"/>
    <p:sldId id="259" r:id="rId19"/>
    <p:sldId id="260" r:id="rId20"/>
    <p:sldId id="261" r:id="rId21"/>
    <p:sldId id="262" r:id="rId22"/>
    <p:sldId id="265" r:id="rId23"/>
    <p:sldId id="266" r:id="rId24"/>
    <p:sldId id="267" r:id="rId25"/>
    <p:sldId id="268" r:id="rId26"/>
    <p:sldId id="269" r:id="rId27"/>
    <p:sldId id="270" r:id="rId28"/>
    <p:sldId id="271" r:id="rId29"/>
    <p:sldId id="272" r:id="rId30"/>
    <p:sldId id="273" r:id="rId31"/>
    <p:sldId id="274" r:id="rId32"/>
    <p:sldId id="312" r:id="rId33"/>
    <p:sldId id="290" r:id="rId34"/>
    <p:sldId id="291" r:id="rId35"/>
    <p:sldId id="292" r:id="rId36"/>
    <p:sldId id="293" r:id="rId37"/>
    <p:sldId id="287" r:id="rId38"/>
    <p:sldId id="288" r:id="rId39"/>
    <p:sldId id="289" r:id="rId40"/>
    <p:sldId id="276" r:id="rId41"/>
    <p:sldId id="264" r:id="rId42"/>
    <p:sldId id="283" r:id="rId43"/>
    <p:sldId id="284" r:id="rId44"/>
    <p:sldId id="285" r:id="rId45"/>
    <p:sldId id="310" r:id="rId46"/>
    <p:sldId id="311" r:id="rId47"/>
  </p:sldIdLst>
  <p:sldSz cx="9144000" cy="6858000" type="screen4x3"/>
  <p:notesSz cx="6858000" cy="9144000"/>
  <p:defaultTextStyle>
    <a:defPPr>
      <a:defRPr lang="en-US"/>
    </a:defPPr>
    <a:lvl1pPr algn="ctr"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ctr"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ctr"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ctr"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ctr"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811"/>
    <p:restoredTop sz="90945"/>
  </p:normalViewPr>
  <p:slideViewPr>
    <p:cSldViewPr>
      <p:cViewPr varScale="1">
        <p:scale>
          <a:sx n="71" d="100"/>
          <a:sy n="71" d="100"/>
        </p:scale>
        <p:origin x="192" y="12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D1B6F-EF3C-614B-A219-8D8E6843E10C}"/>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F50AA1D-45E8-8C43-8085-A66E1D77C37A}"/>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E0CB8F2-BBED-EA47-A60D-FCE7B385D20D}"/>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DFC7D7A4-12A7-4A4C-A6A1-A0D67C3790F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CC6330E-5841-A24D-BFA5-45AB66CD691F}"/>
              </a:ext>
            </a:extLst>
          </p:cNvPr>
          <p:cNvSpPr>
            <a:spLocks noGrp="1"/>
          </p:cNvSpPr>
          <p:nvPr>
            <p:ph type="sldNum" sz="quarter" idx="12"/>
          </p:nvPr>
        </p:nvSpPr>
        <p:spPr/>
        <p:txBody>
          <a:bodyPr/>
          <a:lstStyle>
            <a:lvl1pPr>
              <a:defRPr/>
            </a:lvl1pPr>
          </a:lstStyle>
          <a:p>
            <a:fld id="{C3C35B40-9817-E241-B089-D0B3C49CA163}" type="slidenum">
              <a:rPr lang="en-US" altLang="en-US"/>
              <a:pPr/>
              <a:t>‹#›</a:t>
            </a:fld>
            <a:endParaRPr lang="en-US" altLang="en-US"/>
          </a:p>
        </p:txBody>
      </p:sp>
    </p:spTree>
    <p:extLst>
      <p:ext uri="{BB962C8B-B14F-4D97-AF65-F5344CB8AC3E}">
        <p14:creationId xmlns:p14="http://schemas.microsoft.com/office/powerpoint/2010/main" val="29417132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AEA2A-74FB-A344-BB47-6C8599D2E4D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B899C48-E24B-C24D-BE39-28E0A8BA438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B3B4EE-3DEE-DF4C-8532-14FF9002E011}"/>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3BD9DAE5-C057-4C4F-A25A-474F5E910237}"/>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11BECF99-65E8-3B41-8820-A37762C888E3}"/>
              </a:ext>
            </a:extLst>
          </p:cNvPr>
          <p:cNvSpPr>
            <a:spLocks noGrp="1"/>
          </p:cNvSpPr>
          <p:nvPr>
            <p:ph type="sldNum" sz="quarter" idx="12"/>
          </p:nvPr>
        </p:nvSpPr>
        <p:spPr/>
        <p:txBody>
          <a:bodyPr/>
          <a:lstStyle>
            <a:lvl1pPr>
              <a:defRPr/>
            </a:lvl1pPr>
          </a:lstStyle>
          <a:p>
            <a:fld id="{54B89809-B682-0345-95B0-159E1D861210}" type="slidenum">
              <a:rPr lang="en-US" altLang="en-US"/>
              <a:pPr/>
              <a:t>‹#›</a:t>
            </a:fld>
            <a:endParaRPr lang="en-US" altLang="en-US"/>
          </a:p>
        </p:txBody>
      </p:sp>
    </p:spTree>
    <p:extLst>
      <p:ext uri="{BB962C8B-B14F-4D97-AF65-F5344CB8AC3E}">
        <p14:creationId xmlns:p14="http://schemas.microsoft.com/office/powerpoint/2010/main" val="80833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AB7538-C3C0-D947-80FF-8B9E36DB9C84}"/>
              </a:ext>
            </a:extLst>
          </p:cNvPr>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DD85CE5-3A42-4548-8657-5993BACCDBAF}"/>
              </a:ext>
            </a:extLst>
          </p:cNvPr>
          <p:cNvSpPr>
            <a:spLocks noGrp="1"/>
          </p:cNvSpPr>
          <p:nvPr>
            <p:ph type="body" orient="vert" idx="1"/>
          </p:nvPr>
        </p:nvSpPr>
        <p:spPr>
          <a:xfrm>
            <a:off x="685800" y="609600"/>
            <a:ext cx="5676900" cy="5486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C05114-BDA7-5341-8C8B-370C6ABE40F4}"/>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886C4020-89A7-C54D-9B86-F831DD268789}"/>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887D12DA-4DDC-8048-9978-2AF7A5A6EA79}"/>
              </a:ext>
            </a:extLst>
          </p:cNvPr>
          <p:cNvSpPr>
            <a:spLocks noGrp="1"/>
          </p:cNvSpPr>
          <p:nvPr>
            <p:ph type="sldNum" sz="quarter" idx="12"/>
          </p:nvPr>
        </p:nvSpPr>
        <p:spPr/>
        <p:txBody>
          <a:bodyPr/>
          <a:lstStyle>
            <a:lvl1pPr>
              <a:defRPr/>
            </a:lvl1pPr>
          </a:lstStyle>
          <a:p>
            <a:fld id="{D4B8ADBA-556A-B24F-80C8-2689FEDA276C}" type="slidenum">
              <a:rPr lang="en-US" altLang="en-US"/>
              <a:pPr/>
              <a:t>‹#›</a:t>
            </a:fld>
            <a:endParaRPr lang="en-US" altLang="en-US"/>
          </a:p>
        </p:txBody>
      </p:sp>
    </p:spTree>
    <p:extLst>
      <p:ext uri="{BB962C8B-B14F-4D97-AF65-F5344CB8AC3E}">
        <p14:creationId xmlns:p14="http://schemas.microsoft.com/office/powerpoint/2010/main" val="2690918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133CB-09E0-A648-8A2E-188E15A5656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8F5BFB3-AD3C-BF42-B7E0-44DBA4D43AA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47FAE6-065A-154C-A81D-33F8109B47BD}"/>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3E737AFD-C1B5-634F-925E-4C8DD6FA67C9}"/>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301B7815-99F7-8E4D-A3C7-FD78B0272D59}"/>
              </a:ext>
            </a:extLst>
          </p:cNvPr>
          <p:cNvSpPr>
            <a:spLocks noGrp="1"/>
          </p:cNvSpPr>
          <p:nvPr>
            <p:ph type="sldNum" sz="quarter" idx="12"/>
          </p:nvPr>
        </p:nvSpPr>
        <p:spPr/>
        <p:txBody>
          <a:bodyPr/>
          <a:lstStyle>
            <a:lvl1pPr>
              <a:defRPr/>
            </a:lvl1pPr>
          </a:lstStyle>
          <a:p>
            <a:fld id="{2C7C26B5-02EC-1045-8E7E-DA8D882FDAF4}" type="slidenum">
              <a:rPr lang="en-US" altLang="en-US"/>
              <a:pPr/>
              <a:t>‹#›</a:t>
            </a:fld>
            <a:endParaRPr lang="en-US" altLang="en-US"/>
          </a:p>
        </p:txBody>
      </p:sp>
    </p:spTree>
    <p:extLst>
      <p:ext uri="{BB962C8B-B14F-4D97-AF65-F5344CB8AC3E}">
        <p14:creationId xmlns:p14="http://schemas.microsoft.com/office/powerpoint/2010/main" val="2124259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F49BD-553D-5A4F-B88A-8EDFF3BA5408}"/>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FF5F6A3-66B6-0C40-AFC9-A961768F6653}"/>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a:extLst>
              <a:ext uri="{FF2B5EF4-FFF2-40B4-BE49-F238E27FC236}">
                <a16:creationId xmlns:a16="http://schemas.microsoft.com/office/drawing/2014/main" id="{18C226EE-F1DC-D14C-B289-4BE03D3BC26C}"/>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0AB8E235-1A2A-5641-90E0-367FC8C4E666}"/>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EFDBA32D-2FAD-7F4A-B228-1BEA3768AB5E}"/>
              </a:ext>
            </a:extLst>
          </p:cNvPr>
          <p:cNvSpPr>
            <a:spLocks noGrp="1"/>
          </p:cNvSpPr>
          <p:nvPr>
            <p:ph type="sldNum" sz="quarter" idx="12"/>
          </p:nvPr>
        </p:nvSpPr>
        <p:spPr/>
        <p:txBody>
          <a:bodyPr/>
          <a:lstStyle>
            <a:lvl1pPr>
              <a:defRPr/>
            </a:lvl1pPr>
          </a:lstStyle>
          <a:p>
            <a:fld id="{F7F2C34E-EBC9-954E-A9ED-1DB9A38CBDB2}" type="slidenum">
              <a:rPr lang="en-US" altLang="en-US"/>
              <a:pPr/>
              <a:t>‹#›</a:t>
            </a:fld>
            <a:endParaRPr lang="en-US" altLang="en-US"/>
          </a:p>
        </p:txBody>
      </p:sp>
    </p:spTree>
    <p:extLst>
      <p:ext uri="{BB962C8B-B14F-4D97-AF65-F5344CB8AC3E}">
        <p14:creationId xmlns:p14="http://schemas.microsoft.com/office/powerpoint/2010/main" val="465348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6CE61-222E-7C4A-A367-74EDDACF1B4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85203DC-DF94-8A4F-9285-F0DF84A48C15}"/>
              </a:ext>
            </a:extLst>
          </p:cNvPr>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97BA320-4E18-4548-AA2E-AC8DF41903B4}"/>
              </a:ext>
            </a:extLst>
          </p:cNvPr>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503D173-4224-9146-922F-9EEA8AE32279}"/>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E43CFC48-445A-1643-8ED0-BA0CDB33C920}"/>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43676E09-F678-B847-9DE7-965DED0E9C94}"/>
              </a:ext>
            </a:extLst>
          </p:cNvPr>
          <p:cNvSpPr>
            <a:spLocks noGrp="1"/>
          </p:cNvSpPr>
          <p:nvPr>
            <p:ph type="sldNum" sz="quarter" idx="12"/>
          </p:nvPr>
        </p:nvSpPr>
        <p:spPr/>
        <p:txBody>
          <a:bodyPr/>
          <a:lstStyle>
            <a:lvl1pPr>
              <a:defRPr/>
            </a:lvl1pPr>
          </a:lstStyle>
          <a:p>
            <a:fld id="{0DF3E574-0C90-2949-9163-FA2CEB0E42A7}" type="slidenum">
              <a:rPr lang="en-US" altLang="en-US"/>
              <a:pPr/>
              <a:t>‹#›</a:t>
            </a:fld>
            <a:endParaRPr lang="en-US" altLang="en-US"/>
          </a:p>
        </p:txBody>
      </p:sp>
    </p:spTree>
    <p:extLst>
      <p:ext uri="{BB962C8B-B14F-4D97-AF65-F5344CB8AC3E}">
        <p14:creationId xmlns:p14="http://schemas.microsoft.com/office/powerpoint/2010/main" val="176516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4E2C5-98A3-7243-9E3D-04D532DAF255}"/>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4355DDD-0C0F-094F-BE60-17D76CEAA88A}"/>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5A6C89B-E7AF-F340-83CF-8A288569E2B3}"/>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5D7915C-D5A1-4042-B0DA-D8DCDD8BBB3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B5E493F-2046-D640-9E7E-340322909D2A}"/>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7C0890E-B4FC-CA49-9046-0AC92C5C689A}"/>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8D87C881-BEA5-3A4B-BCE8-F8389494FA6F}"/>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91133D25-4A90-684E-9918-207020C04967}"/>
              </a:ext>
            </a:extLst>
          </p:cNvPr>
          <p:cNvSpPr>
            <a:spLocks noGrp="1"/>
          </p:cNvSpPr>
          <p:nvPr>
            <p:ph type="sldNum" sz="quarter" idx="12"/>
          </p:nvPr>
        </p:nvSpPr>
        <p:spPr/>
        <p:txBody>
          <a:bodyPr/>
          <a:lstStyle>
            <a:lvl1pPr>
              <a:defRPr/>
            </a:lvl1pPr>
          </a:lstStyle>
          <a:p>
            <a:fld id="{925884D4-14F5-0F41-9574-E93B318D6DE8}" type="slidenum">
              <a:rPr lang="en-US" altLang="en-US"/>
              <a:pPr/>
              <a:t>‹#›</a:t>
            </a:fld>
            <a:endParaRPr lang="en-US" altLang="en-US"/>
          </a:p>
        </p:txBody>
      </p:sp>
    </p:spTree>
    <p:extLst>
      <p:ext uri="{BB962C8B-B14F-4D97-AF65-F5344CB8AC3E}">
        <p14:creationId xmlns:p14="http://schemas.microsoft.com/office/powerpoint/2010/main" val="413837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BB12E-4687-BD41-8A4E-EAB84AD8BF7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415F0FE-1B9E-674E-A240-3DDCE75A1DA0}"/>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B99C9400-48F6-4C40-BB60-0ECD46F78D8B}"/>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DD5462AE-C0A8-F84A-83CD-CD0D2EE93F71}"/>
              </a:ext>
            </a:extLst>
          </p:cNvPr>
          <p:cNvSpPr>
            <a:spLocks noGrp="1"/>
          </p:cNvSpPr>
          <p:nvPr>
            <p:ph type="sldNum" sz="quarter" idx="12"/>
          </p:nvPr>
        </p:nvSpPr>
        <p:spPr/>
        <p:txBody>
          <a:bodyPr/>
          <a:lstStyle>
            <a:lvl1pPr>
              <a:defRPr/>
            </a:lvl1pPr>
          </a:lstStyle>
          <a:p>
            <a:fld id="{8A79B817-A248-2C47-A99B-4254D1040C3A}" type="slidenum">
              <a:rPr lang="en-US" altLang="en-US"/>
              <a:pPr/>
              <a:t>‹#›</a:t>
            </a:fld>
            <a:endParaRPr lang="en-US" altLang="en-US"/>
          </a:p>
        </p:txBody>
      </p:sp>
    </p:spTree>
    <p:extLst>
      <p:ext uri="{BB962C8B-B14F-4D97-AF65-F5344CB8AC3E}">
        <p14:creationId xmlns:p14="http://schemas.microsoft.com/office/powerpoint/2010/main" val="2649300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A9801E2-9CD5-3B4E-923D-3EE8B1002728}"/>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C6B7AAC7-6A80-A34A-A65F-026A0E352539}"/>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38568BFE-8399-8443-AACC-73985DF67D98}"/>
              </a:ext>
            </a:extLst>
          </p:cNvPr>
          <p:cNvSpPr>
            <a:spLocks noGrp="1"/>
          </p:cNvSpPr>
          <p:nvPr>
            <p:ph type="sldNum" sz="quarter" idx="12"/>
          </p:nvPr>
        </p:nvSpPr>
        <p:spPr/>
        <p:txBody>
          <a:bodyPr/>
          <a:lstStyle>
            <a:lvl1pPr>
              <a:defRPr/>
            </a:lvl1pPr>
          </a:lstStyle>
          <a:p>
            <a:fld id="{3AFA02D6-5A47-974F-A6D6-9AA69B3E5576}" type="slidenum">
              <a:rPr lang="en-US" altLang="en-US"/>
              <a:pPr/>
              <a:t>‹#›</a:t>
            </a:fld>
            <a:endParaRPr lang="en-US" altLang="en-US"/>
          </a:p>
        </p:txBody>
      </p:sp>
    </p:spTree>
    <p:extLst>
      <p:ext uri="{BB962C8B-B14F-4D97-AF65-F5344CB8AC3E}">
        <p14:creationId xmlns:p14="http://schemas.microsoft.com/office/powerpoint/2010/main" val="2857507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FE422-535F-8349-B0D0-BDB5E4E1EE2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453A7D2-6B3C-6343-A8E5-1809CA1A5CA8}"/>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B6DD86-B020-1F4B-AFEB-783957FAD01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8FE30F6-C4B4-FE41-8F5E-4F39EE6B5E97}"/>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60BE7D16-0517-A24D-B4F3-75B2B806B2D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FE03A1E-6836-2D44-81AC-7EDC7AE7F651}"/>
              </a:ext>
            </a:extLst>
          </p:cNvPr>
          <p:cNvSpPr>
            <a:spLocks noGrp="1"/>
          </p:cNvSpPr>
          <p:nvPr>
            <p:ph type="sldNum" sz="quarter" idx="12"/>
          </p:nvPr>
        </p:nvSpPr>
        <p:spPr/>
        <p:txBody>
          <a:bodyPr/>
          <a:lstStyle>
            <a:lvl1pPr>
              <a:defRPr/>
            </a:lvl1pPr>
          </a:lstStyle>
          <a:p>
            <a:fld id="{DCCB7593-9B13-074C-8346-896BE7A9FDCE}" type="slidenum">
              <a:rPr lang="en-US" altLang="en-US"/>
              <a:pPr/>
              <a:t>‹#›</a:t>
            </a:fld>
            <a:endParaRPr lang="en-US" altLang="en-US"/>
          </a:p>
        </p:txBody>
      </p:sp>
    </p:spTree>
    <p:extLst>
      <p:ext uri="{BB962C8B-B14F-4D97-AF65-F5344CB8AC3E}">
        <p14:creationId xmlns:p14="http://schemas.microsoft.com/office/powerpoint/2010/main" val="658063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57DE0-60AD-9348-BEF8-18DBCFEDFA75}"/>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68DDF8B-9488-914B-A54C-6ABF0A94C1DA}"/>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22A8ECC-727C-5748-AFA1-EAE88C8C9B4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4C5BEDF-05B4-C44F-A224-2EDD9AB47E81}"/>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ED01A39A-9BDA-0F45-9F83-0A5360B163F0}"/>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84DB279-DB40-5141-94C3-F7F63F586CC2}"/>
              </a:ext>
            </a:extLst>
          </p:cNvPr>
          <p:cNvSpPr>
            <a:spLocks noGrp="1"/>
          </p:cNvSpPr>
          <p:nvPr>
            <p:ph type="sldNum" sz="quarter" idx="12"/>
          </p:nvPr>
        </p:nvSpPr>
        <p:spPr/>
        <p:txBody>
          <a:bodyPr/>
          <a:lstStyle>
            <a:lvl1pPr>
              <a:defRPr/>
            </a:lvl1pPr>
          </a:lstStyle>
          <a:p>
            <a:fld id="{16CF5536-622F-9946-8BD8-C5F05CFFD6C9}" type="slidenum">
              <a:rPr lang="en-US" altLang="en-US"/>
              <a:pPr/>
              <a:t>‹#›</a:t>
            </a:fld>
            <a:endParaRPr lang="en-US" altLang="en-US"/>
          </a:p>
        </p:txBody>
      </p:sp>
    </p:spTree>
    <p:extLst>
      <p:ext uri="{BB962C8B-B14F-4D97-AF65-F5344CB8AC3E}">
        <p14:creationId xmlns:p14="http://schemas.microsoft.com/office/powerpoint/2010/main" val="1121520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BF2FF7C-6579-214E-BA74-2C466572B82B}"/>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EEA85B9A-764D-8548-83DD-F895D20705E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F88D3E99-0B5A-FF4B-8DFE-FB33E2D61B77}"/>
              </a:ext>
            </a:extLst>
          </p:cNvPr>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vl1pPr>
          </a:lstStyle>
          <a:p>
            <a:endParaRPr lang="en-US" altLang="en-US"/>
          </a:p>
        </p:txBody>
      </p:sp>
      <p:sp>
        <p:nvSpPr>
          <p:cNvPr id="1029" name="Rectangle 5">
            <a:extLst>
              <a:ext uri="{FF2B5EF4-FFF2-40B4-BE49-F238E27FC236}">
                <a16:creationId xmlns:a16="http://schemas.microsoft.com/office/drawing/2014/main" id="{7760DB9D-A1A4-B94D-81DE-33CDF42E3EBF}"/>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30" name="Rectangle 6">
            <a:extLst>
              <a:ext uri="{FF2B5EF4-FFF2-40B4-BE49-F238E27FC236}">
                <a16:creationId xmlns:a16="http://schemas.microsoft.com/office/drawing/2014/main" id="{14D7A65D-0762-F345-9E45-F9C7E37A7E68}"/>
              </a:ext>
            </a:extLst>
          </p:cNvPr>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3BB8310-9991-6647-B42F-22B7C7D80E4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anose="02020603050405020304" pitchFamily="18" charset="0"/>
        </a:defRPr>
      </a:lvl2pPr>
      <a:lvl3pPr algn="ctr" rtl="0" fontAlgn="base">
        <a:spcBef>
          <a:spcPct val="0"/>
        </a:spcBef>
        <a:spcAft>
          <a:spcPct val="0"/>
        </a:spcAft>
        <a:defRPr sz="4400">
          <a:solidFill>
            <a:schemeClr val="tx2"/>
          </a:solidFill>
          <a:latin typeface="Times New Roman" panose="02020603050405020304" pitchFamily="18" charset="0"/>
        </a:defRPr>
      </a:lvl3pPr>
      <a:lvl4pPr algn="ctr" rtl="0" fontAlgn="base">
        <a:spcBef>
          <a:spcPct val="0"/>
        </a:spcBef>
        <a:spcAft>
          <a:spcPct val="0"/>
        </a:spcAft>
        <a:defRPr sz="4400">
          <a:solidFill>
            <a:schemeClr val="tx2"/>
          </a:solidFill>
          <a:latin typeface="Times New Roman" panose="02020603050405020304" pitchFamily="18" charset="0"/>
        </a:defRPr>
      </a:lvl4pPr>
      <a:lvl5pPr algn="ctr" rtl="0" fontAlgn="base">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image" Target="../media/image20.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image" Target="../media/image19.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image" Target="../media/image19.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image" Target="../media/image23.emf"/><Relationship Id="rId1" Type="http://schemas.openxmlformats.org/officeDocument/2006/relationships/slideLayout" Target="../slideLayouts/slideLayout7.xml"/><Relationship Id="rId4" Type="http://schemas.openxmlformats.org/officeDocument/2006/relationships/image" Target="../media/image25.emf"/></Relationships>
</file>

<file path=ppt/slides/_rels/slide17.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9.emf"/><Relationship Id="rId2" Type="http://schemas.openxmlformats.org/officeDocument/2006/relationships/image" Target="../media/image28.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3.e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35.emf"/><Relationship Id="rId2" Type="http://schemas.openxmlformats.org/officeDocument/2006/relationships/image" Target="../media/image34.emf"/><Relationship Id="rId1" Type="http://schemas.openxmlformats.org/officeDocument/2006/relationships/slideLayout" Target="../slideLayouts/slideLayout7.xml"/><Relationship Id="rId6" Type="http://schemas.openxmlformats.org/officeDocument/2006/relationships/image" Target="../media/image38.emf"/><Relationship Id="rId5" Type="http://schemas.openxmlformats.org/officeDocument/2006/relationships/image" Target="../media/image37.emf"/><Relationship Id="rId4" Type="http://schemas.openxmlformats.org/officeDocument/2006/relationships/image" Target="../media/image36.emf"/></Relationships>
</file>

<file path=ppt/slides/_rels/slide23.xml.rels><?xml version="1.0" encoding="UTF-8" standalone="yes"?>
<Relationships xmlns="http://schemas.openxmlformats.org/package/2006/relationships"><Relationship Id="rId3" Type="http://schemas.openxmlformats.org/officeDocument/2006/relationships/image" Target="../media/image35.emf"/><Relationship Id="rId2" Type="http://schemas.openxmlformats.org/officeDocument/2006/relationships/image" Target="../media/image34.emf"/><Relationship Id="rId1" Type="http://schemas.openxmlformats.org/officeDocument/2006/relationships/slideLayout" Target="../slideLayouts/slideLayout7.xml"/><Relationship Id="rId6" Type="http://schemas.openxmlformats.org/officeDocument/2006/relationships/image" Target="../media/image38.emf"/><Relationship Id="rId5" Type="http://schemas.openxmlformats.org/officeDocument/2006/relationships/image" Target="../media/image37.emf"/><Relationship Id="rId4" Type="http://schemas.openxmlformats.org/officeDocument/2006/relationships/image" Target="../media/image36.emf"/></Relationships>
</file>

<file path=ppt/slides/_rels/slide24.xml.rels><?xml version="1.0" encoding="UTF-8" standalone="yes"?>
<Relationships xmlns="http://schemas.openxmlformats.org/package/2006/relationships"><Relationship Id="rId3" Type="http://schemas.openxmlformats.org/officeDocument/2006/relationships/image" Target="../media/image35.emf"/><Relationship Id="rId2" Type="http://schemas.openxmlformats.org/officeDocument/2006/relationships/image" Target="../media/image38.emf"/><Relationship Id="rId1" Type="http://schemas.openxmlformats.org/officeDocument/2006/relationships/slideLayout" Target="../slideLayouts/slideLayout7.xml"/><Relationship Id="rId5" Type="http://schemas.openxmlformats.org/officeDocument/2006/relationships/image" Target="../media/image37.emf"/><Relationship Id="rId4" Type="http://schemas.openxmlformats.org/officeDocument/2006/relationships/image" Target="../media/image36.emf"/></Relationships>
</file>

<file path=ppt/slides/_rels/slide25.xml.rels><?xml version="1.0" encoding="UTF-8" standalone="yes"?>
<Relationships xmlns="http://schemas.openxmlformats.org/package/2006/relationships"><Relationship Id="rId3" Type="http://schemas.openxmlformats.org/officeDocument/2006/relationships/image" Target="../media/image35.emf"/><Relationship Id="rId2" Type="http://schemas.openxmlformats.org/officeDocument/2006/relationships/image" Target="../media/image34.emf"/><Relationship Id="rId1" Type="http://schemas.openxmlformats.org/officeDocument/2006/relationships/slideLayout" Target="../slideLayouts/slideLayout7.xml"/><Relationship Id="rId6" Type="http://schemas.openxmlformats.org/officeDocument/2006/relationships/image" Target="../media/image38.emf"/><Relationship Id="rId5" Type="http://schemas.openxmlformats.org/officeDocument/2006/relationships/image" Target="../media/image37.emf"/><Relationship Id="rId4" Type="http://schemas.openxmlformats.org/officeDocument/2006/relationships/image" Target="../media/image36.emf"/></Relationships>
</file>

<file path=ppt/slides/_rels/slide26.xml.rels><?xml version="1.0" encoding="UTF-8" standalone="yes"?>
<Relationships xmlns="http://schemas.openxmlformats.org/package/2006/relationships"><Relationship Id="rId3" Type="http://schemas.openxmlformats.org/officeDocument/2006/relationships/image" Target="../media/image35.emf"/><Relationship Id="rId2" Type="http://schemas.openxmlformats.org/officeDocument/2006/relationships/image" Target="../media/image34.emf"/><Relationship Id="rId1" Type="http://schemas.openxmlformats.org/officeDocument/2006/relationships/slideLayout" Target="../slideLayouts/slideLayout7.xml"/><Relationship Id="rId6" Type="http://schemas.openxmlformats.org/officeDocument/2006/relationships/image" Target="../media/image38.emf"/><Relationship Id="rId5" Type="http://schemas.openxmlformats.org/officeDocument/2006/relationships/image" Target="../media/image37.emf"/><Relationship Id="rId4" Type="http://schemas.openxmlformats.org/officeDocument/2006/relationships/image" Target="../media/image36.emf"/></Relationships>
</file>

<file path=ppt/slides/_rels/slide27.xml.rels><?xml version="1.0" encoding="UTF-8" standalone="yes"?>
<Relationships xmlns="http://schemas.openxmlformats.org/package/2006/relationships"><Relationship Id="rId3" Type="http://schemas.openxmlformats.org/officeDocument/2006/relationships/image" Target="../media/image38.emf"/><Relationship Id="rId2" Type="http://schemas.openxmlformats.org/officeDocument/2006/relationships/image" Target="../media/image34.emf"/><Relationship Id="rId1" Type="http://schemas.openxmlformats.org/officeDocument/2006/relationships/slideLayout" Target="../slideLayouts/slideLayout7.xml"/><Relationship Id="rId6" Type="http://schemas.openxmlformats.org/officeDocument/2006/relationships/image" Target="../media/image37.emf"/><Relationship Id="rId5" Type="http://schemas.openxmlformats.org/officeDocument/2006/relationships/image" Target="../media/image36.emf"/><Relationship Id="rId4" Type="http://schemas.openxmlformats.org/officeDocument/2006/relationships/image" Target="../media/image35.emf"/></Relationships>
</file>

<file path=ppt/slides/_rels/slide28.xml.rels><?xml version="1.0" encoding="UTF-8" standalone="yes"?>
<Relationships xmlns="http://schemas.openxmlformats.org/package/2006/relationships"><Relationship Id="rId3" Type="http://schemas.openxmlformats.org/officeDocument/2006/relationships/image" Target="../media/image36.emf"/><Relationship Id="rId2" Type="http://schemas.openxmlformats.org/officeDocument/2006/relationships/image" Target="../media/image35.emf"/><Relationship Id="rId1" Type="http://schemas.openxmlformats.org/officeDocument/2006/relationships/slideLayout" Target="../slideLayouts/slideLayout7.xml"/><Relationship Id="rId6" Type="http://schemas.openxmlformats.org/officeDocument/2006/relationships/image" Target="../media/image38.emf"/><Relationship Id="rId5" Type="http://schemas.openxmlformats.org/officeDocument/2006/relationships/image" Target="../media/image34.emf"/><Relationship Id="rId4" Type="http://schemas.openxmlformats.org/officeDocument/2006/relationships/image" Target="../media/image37.e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gif"/><Relationship Id="rId1" Type="http://schemas.openxmlformats.org/officeDocument/2006/relationships/slideLayout" Target="../slideLayouts/slideLayout7.xml"/><Relationship Id="rId4" Type="http://schemas.openxmlformats.org/officeDocument/2006/relationships/image" Target="../media/image7.em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34.emf"/><Relationship Id="rId2" Type="http://schemas.openxmlformats.org/officeDocument/2006/relationships/image" Target="../media/image36.emf"/><Relationship Id="rId1" Type="http://schemas.openxmlformats.org/officeDocument/2006/relationships/slideLayout" Target="../slideLayouts/slideLayout7.xml"/><Relationship Id="rId6" Type="http://schemas.openxmlformats.org/officeDocument/2006/relationships/image" Target="../media/image37.emf"/><Relationship Id="rId5" Type="http://schemas.openxmlformats.org/officeDocument/2006/relationships/image" Target="../media/image35.emf"/><Relationship Id="rId4" Type="http://schemas.openxmlformats.org/officeDocument/2006/relationships/image" Target="../media/image38.emf"/></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39.emf"/><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40.emf"/><Relationship Id="rId2" Type="http://schemas.openxmlformats.org/officeDocument/2006/relationships/image" Target="../media/image22.emf"/><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40.emf"/><Relationship Id="rId2" Type="http://schemas.openxmlformats.org/officeDocument/2006/relationships/image" Target="../media/image22.emf"/><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40.emf"/><Relationship Id="rId2" Type="http://schemas.openxmlformats.org/officeDocument/2006/relationships/image" Target="../media/image22.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42.emf"/><Relationship Id="rId2" Type="http://schemas.openxmlformats.org/officeDocument/2006/relationships/image" Target="../media/image41.emf"/><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43.emf"/><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image" Target="../media/image44.png"/><Relationship Id="rId1" Type="http://schemas.openxmlformats.org/officeDocument/2006/relationships/slideLayout" Target="../slideLayouts/slideLayout7.xml"/><Relationship Id="rId4" Type="http://schemas.openxmlformats.org/officeDocument/2006/relationships/image" Target="../media/image24.emf"/></Relationships>
</file>

<file path=ppt/slides/_rels/slide43.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image" Target="../media/image44.png"/><Relationship Id="rId1" Type="http://schemas.openxmlformats.org/officeDocument/2006/relationships/slideLayout" Target="../slideLayouts/slideLayout7.xml"/><Relationship Id="rId4" Type="http://schemas.openxmlformats.org/officeDocument/2006/relationships/image" Target="../media/image24.emf"/></Relationships>
</file>

<file path=ppt/slides/_rels/slide44.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image" Target="../media/image44.png"/><Relationship Id="rId1" Type="http://schemas.openxmlformats.org/officeDocument/2006/relationships/slideLayout" Target="../slideLayouts/slideLayout7.xml"/><Relationship Id="rId4" Type="http://schemas.openxmlformats.org/officeDocument/2006/relationships/image" Target="../media/image24.emf"/></Relationships>
</file>

<file path=ppt/slides/_rels/slide45.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image" Target="../media/image24.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7.xml"/><Relationship Id="rId4" Type="http://schemas.openxmlformats.org/officeDocument/2006/relationships/image" Target="../media/image13.emf"/></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WordArt 2">
            <a:extLst>
              <a:ext uri="{FF2B5EF4-FFF2-40B4-BE49-F238E27FC236}">
                <a16:creationId xmlns:a16="http://schemas.microsoft.com/office/drawing/2014/main" id="{16EE954D-001C-BC4E-B01C-8CDB1E321794}"/>
              </a:ext>
            </a:extLst>
          </p:cNvPr>
          <p:cNvSpPr>
            <a:spLocks noChangeArrowheads="1" noChangeShapeType="1" noTextEdit="1"/>
          </p:cNvSpPr>
          <p:nvPr/>
        </p:nvSpPr>
        <p:spPr bwMode="auto">
          <a:xfrm>
            <a:off x="1828800" y="1447800"/>
            <a:ext cx="5843588" cy="2000250"/>
          </a:xfrm>
          <a:prstGeom prst="rect">
            <a:avLst/>
          </a:prstGeom>
        </p:spPr>
        <p:txBody>
          <a:bodyPr wrap="none" fromWordArt="1">
            <a:prstTxWarp prst="textFadeUp">
              <a:avLst>
                <a:gd name="adj" fmla="val 9991"/>
              </a:avLst>
            </a:prstTxWarp>
          </a:bodyPr>
          <a:lstStyle/>
          <a:p>
            <a:r>
              <a:rPr lang="en-US" sz="3600" kern="10" dirty="0">
                <a:ln w="12700">
                  <a:solidFill>
                    <a:srgbClr val="B2B2B2"/>
                  </a:solidFill>
                  <a:round/>
                  <a:headEnd/>
                  <a:tailEnd/>
                </a:ln>
                <a:gradFill rotWithShape="0">
                  <a:gsLst>
                    <a:gs pos="0">
                      <a:srgbClr val="520402"/>
                    </a:gs>
                    <a:gs pos="100000">
                      <a:srgbClr val="FFCC00"/>
                    </a:gs>
                  </a:gsLst>
                  <a:lin ang="5400000" scaled="1"/>
                </a:gradFill>
                <a:effectLst>
                  <a:outerShdw dist="35921" dir="2700000" sy="50000" rotWithShape="0">
                    <a:srgbClr val="875B0D"/>
                  </a:outerShdw>
                </a:effectLst>
                <a:latin typeface="Arial Black" panose="020B0604020202020204" pitchFamily="34" charset="0"/>
                <a:cs typeface="Arial Black" panose="020B0604020202020204" pitchFamily="34" charset="0"/>
              </a:rPr>
              <a:t> Electronics</a:t>
            </a:r>
          </a:p>
        </p:txBody>
      </p:sp>
      <p:sp>
        <p:nvSpPr>
          <p:cNvPr id="32771" name="Text Box 3">
            <a:extLst>
              <a:ext uri="{FF2B5EF4-FFF2-40B4-BE49-F238E27FC236}">
                <a16:creationId xmlns:a16="http://schemas.microsoft.com/office/drawing/2014/main" id="{5901FE50-2818-E84A-9308-8A0C387D8305}"/>
              </a:ext>
            </a:extLst>
          </p:cNvPr>
          <p:cNvSpPr txBox="1">
            <a:spLocks noChangeArrowheads="1"/>
          </p:cNvSpPr>
          <p:nvPr/>
        </p:nvSpPr>
        <p:spPr bwMode="auto">
          <a:xfrm>
            <a:off x="1295400" y="457200"/>
            <a:ext cx="73152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4000" u="sng"/>
              <a:t>Welcome</a:t>
            </a:r>
            <a:r>
              <a:rPr lang="en-US" altLang="en-US" sz="4000"/>
              <a:t> to the Mighty….</a:t>
            </a:r>
          </a:p>
        </p:txBody>
      </p:sp>
      <p:sp>
        <p:nvSpPr>
          <p:cNvPr id="32772" name="Text Box 4">
            <a:extLst>
              <a:ext uri="{FF2B5EF4-FFF2-40B4-BE49-F238E27FC236}">
                <a16:creationId xmlns:a16="http://schemas.microsoft.com/office/drawing/2014/main" id="{D4D0E478-26A5-2E4E-9CE0-41E42F3F6052}"/>
              </a:ext>
            </a:extLst>
          </p:cNvPr>
          <p:cNvSpPr txBox="1">
            <a:spLocks noChangeArrowheads="1"/>
          </p:cNvSpPr>
          <p:nvPr/>
        </p:nvSpPr>
        <p:spPr bwMode="auto">
          <a:xfrm>
            <a:off x="4114800" y="3505200"/>
            <a:ext cx="213360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en-US" altLang="en-US" sz="4400" dirty="0"/>
              <a:t>Lesson</a:t>
            </a:r>
          </a:p>
        </p:txBody>
      </p:sp>
      <p:sp>
        <p:nvSpPr>
          <p:cNvPr id="32773" name="Text Box 5">
            <a:extLst>
              <a:ext uri="{FF2B5EF4-FFF2-40B4-BE49-F238E27FC236}">
                <a16:creationId xmlns:a16="http://schemas.microsoft.com/office/drawing/2014/main" id="{73C882A6-EE7E-5C42-B0E4-AF6D1E22B0F1}"/>
              </a:ext>
            </a:extLst>
          </p:cNvPr>
          <p:cNvSpPr txBox="1">
            <a:spLocks noChangeArrowheads="1"/>
          </p:cNvSpPr>
          <p:nvPr/>
        </p:nvSpPr>
        <p:spPr bwMode="auto">
          <a:xfrm>
            <a:off x="762000" y="4343400"/>
            <a:ext cx="8077200" cy="158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2800"/>
              <a:t>Safety Tip for the Day… </a:t>
            </a:r>
          </a:p>
          <a:p>
            <a:pPr algn="l">
              <a:spcBef>
                <a:spcPct val="50000"/>
              </a:spcBef>
            </a:pPr>
            <a:r>
              <a:rPr lang="en-US" altLang="en-US" sz="2800"/>
              <a:t> Don’t try to save time in the morning by bathing with your toaster.</a:t>
            </a:r>
          </a:p>
        </p:txBody>
      </p:sp>
      <p:pic>
        <p:nvPicPr>
          <p:cNvPr id="32774" name="Picture 6" descr="HH00835_">
            <a:extLst>
              <a:ext uri="{FF2B5EF4-FFF2-40B4-BE49-F238E27FC236}">
                <a16:creationId xmlns:a16="http://schemas.microsoft.com/office/drawing/2014/main" id="{1C3883F0-6B95-B143-AA2E-C6E2FE095E0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5715000"/>
            <a:ext cx="1066800" cy="895350"/>
          </a:xfrm>
          <a:prstGeom prst="rect">
            <a:avLst/>
          </a:prstGeom>
          <a:noFill/>
          <a:extLst>
            <a:ext uri="{909E8E84-426E-40DD-AFC4-6F175D3DCCD1}">
              <a14:hiddenFill xmlns:a14="http://schemas.microsoft.com/office/drawing/2010/main">
                <a:solidFill>
                  <a:srgbClr val="FFFFFF"/>
                </a:solidFill>
              </a14:hiddenFill>
            </a:ext>
          </a:extLst>
        </p:spPr>
      </p:pic>
      <p:pic>
        <p:nvPicPr>
          <p:cNvPr id="32775" name="Picture 7" descr="HH01602_">
            <a:extLst>
              <a:ext uri="{FF2B5EF4-FFF2-40B4-BE49-F238E27FC236}">
                <a16:creationId xmlns:a16="http://schemas.microsoft.com/office/drawing/2014/main" id="{77461756-1E70-B64D-A6E1-CF5D093228A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0" y="5638800"/>
            <a:ext cx="1143000" cy="9572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WordArt 2">
            <a:extLst>
              <a:ext uri="{FF2B5EF4-FFF2-40B4-BE49-F238E27FC236}">
                <a16:creationId xmlns:a16="http://schemas.microsoft.com/office/drawing/2014/main" id="{112F1677-B2C7-F345-B92E-F60F3191ED0D}"/>
              </a:ext>
            </a:extLst>
          </p:cNvPr>
          <p:cNvSpPr>
            <a:spLocks noChangeArrowheads="1" noChangeShapeType="1" noTextEdit="1"/>
          </p:cNvSpPr>
          <p:nvPr/>
        </p:nvSpPr>
        <p:spPr bwMode="auto">
          <a:xfrm>
            <a:off x="381000" y="381000"/>
            <a:ext cx="4114800" cy="6096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r>
              <a:rPr lang="en-US" kern="10">
                <a:ln w="9525">
                  <a:solidFill>
                    <a:srgbClr val="000000"/>
                  </a:solidFill>
                  <a:round/>
                  <a:headEnd/>
                  <a:tailEnd/>
                </a:ln>
                <a:solidFill>
                  <a:schemeClr val="accent1"/>
                </a:solidFill>
                <a:latin typeface="Arial Black" panose="020B0604020202020204" pitchFamily="34" charset="0"/>
                <a:cs typeface="Arial Black" panose="020B0604020202020204" pitchFamily="34" charset="0"/>
              </a:rPr>
              <a:t>Answer...</a:t>
            </a:r>
          </a:p>
        </p:txBody>
      </p:sp>
      <p:sp>
        <p:nvSpPr>
          <p:cNvPr id="24579" name="Text Box 3">
            <a:extLst>
              <a:ext uri="{FF2B5EF4-FFF2-40B4-BE49-F238E27FC236}">
                <a16:creationId xmlns:a16="http://schemas.microsoft.com/office/drawing/2014/main" id="{ED68A7B5-3DE8-9041-8700-F5751A54A9C1}"/>
              </a:ext>
            </a:extLst>
          </p:cNvPr>
          <p:cNvSpPr txBox="1">
            <a:spLocks noChangeArrowheads="1"/>
          </p:cNvSpPr>
          <p:nvPr/>
        </p:nvSpPr>
        <p:spPr bwMode="auto">
          <a:xfrm>
            <a:off x="381000" y="1143000"/>
            <a:ext cx="8153400" cy="5429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3200">
                <a:cs typeface="Times New Roman" panose="02020603050405020304" pitchFamily="18" charset="0"/>
              </a:rPr>
              <a:t>…not often</a:t>
            </a:r>
            <a:r>
              <a:rPr lang="en-US" altLang="en-US">
                <a:cs typeface="Times New Roman" panose="02020603050405020304" pitchFamily="18" charset="0"/>
              </a:rPr>
              <a:t>. </a:t>
            </a:r>
            <a:r>
              <a:rPr lang="en-US" altLang="en-US" sz="2800">
                <a:cs typeface="Times New Roman" panose="02020603050405020304" pitchFamily="18" charset="0"/>
              </a:rPr>
              <a:t>We USE </a:t>
            </a:r>
            <a:r>
              <a:rPr lang="en-US" altLang="en-US" sz="2800" u="sng">
                <a:cs typeface="Times New Roman" panose="02020603050405020304" pitchFamily="18" charset="0"/>
              </a:rPr>
              <a:t>light</a:t>
            </a:r>
            <a:r>
              <a:rPr lang="en-US" altLang="en-US" sz="2800">
                <a:cs typeface="Times New Roman" panose="02020603050405020304" pitchFamily="18" charset="0"/>
              </a:rPr>
              <a:t>, </a:t>
            </a:r>
            <a:r>
              <a:rPr lang="en-US" altLang="en-US" sz="2800" u="sng">
                <a:cs typeface="Times New Roman" panose="02020603050405020304" pitchFamily="18" charset="0"/>
              </a:rPr>
              <a:t>heat</a:t>
            </a:r>
            <a:r>
              <a:rPr lang="en-US" altLang="en-US" sz="2800">
                <a:cs typeface="Times New Roman" panose="02020603050405020304" pitchFamily="18" charset="0"/>
              </a:rPr>
              <a:t> , </a:t>
            </a:r>
            <a:r>
              <a:rPr lang="en-US" altLang="en-US" sz="2800" u="sng">
                <a:cs typeface="Times New Roman" panose="02020603050405020304" pitchFamily="18" charset="0"/>
              </a:rPr>
              <a:t>mechanical energy</a:t>
            </a:r>
            <a:r>
              <a:rPr lang="en-US" altLang="en-US" sz="2800">
                <a:cs typeface="Times New Roman" panose="02020603050405020304" pitchFamily="18" charset="0"/>
              </a:rPr>
              <a:t> (fans, motors etc.) but not often is the output actual electricity…</a:t>
            </a:r>
            <a:r>
              <a:rPr lang="en-US" altLang="en-US">
                <a:cs typeface="Times New Roman" panose="02020603050405020304" pitchFamily="18" charset="0"/>
              </a:rPr>
              <a:t> </a:t>
            </a:r>
          </a:p>
          <a:p>
            <a:pPr algn="l">
              <a:spcBef>
                <a:spcPct val="50000"/>
              </a:spcBef>
            </a:pPr>
            <a:r>
              <a:rPr lang="en-US" altLang="en-US" sz="3200">
                <a:cs typeface="Times New Roman" panose="02020603050405020304" pitchFamily="18" charset="0"/>
              </a:rPr>
              <a:t>Can you name any device where we </a:t>
            </a:r>
            <a:r>
              <a:rPr lang="en-US" altLang="en-US" sz="3200" u="sng">
                <a:cs typeface="Times New Roman" panose="02020603050405020304" pitchFamily="18" charset="0"/>
              </a:rPr>
              <a:t>want </a:t>
            </a:r>
            <a:r>
              <a:rPr lang="en-US" altLang="en-US" sz="3200">
                <a:cs typeface="Times New Roman" panose="02020603050405020304" pitchFamily="18" charset="0"/>
              </a:rPr>
              <a:t>the FINAL output to be electricity?</a:t>
            </a:r>
            <a:r>
              <a:rPr lang="en-US" altLang="en-US">
                <a:cs typeface="Times New Roman" panose="02020603050405020304" pitchFamily="18" charset="0"/>
              </a:rPr>
              <a:t>  </a:t>
            </a:r>
          </a:p>
          <a:p>
            <a:pPr algn="l">
              <a:spcBef>
                <a:spcPct val="50000"/>
              </a:spcBef>
            </a:pPr>
            <a:r>
              <a:rPr lang="en-US" altLang="en-US" sz="2800">
                <a:cs typeface="Times New Roman" panose="02020603050405020304" pitchFamily="18" charset="0"/>
              </a:rPr>
              <a:t>…a battery charger’s output is electricity but we really don’t use or need the electricity in the end because when all is said and done </a:t>
            </a:r>
            <a:r>
              <a:rPr lang="en-US" altLang="en-US" sz="2800" u="sng">
                <a:cs typeface="Times New Roman" panose="02020603050405020304" pitchFamily="18" charset="0"/>
              </a:rPr>
              <a:t>we just want the thing to start the motor</a:t>
            </a:r>
            <a:r>
              <a:rPr lang="en-US" altLang="en-US" sz="2800">
                <a:cs typeface="Times New Roman" panose="02020603050405020304" pitchFamily="18" charset="0"/>
              </a:rPr>
              <a:t> ( in the same vein of thought no one really USES  gasoline but rather the movement it can produce through an engine)</a:t>
            </a:r>
          </a:p>
        </p:txBody>
      </p:sp>
      <p:pic>
        <p:nvPicPr>
          <p:cNvPr id="24580" name="Picture 4" descr="BD05030_">
            <a:extLst>
              <a:ext uri="{FF2B5EF4-FFF2-40B4-BE49-F238E27FC236}">
                <a16:creationId xmlns:a16="http://schemas.microsoft.com/office/drawing/2014/main" id="{B67525BD-41ED-C049-A31B-2D5F09C3478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24800" y="1981200"/>
            <a:ext cx="927100" cy="12525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1026">
            <a:extLst>
              <a:ext uri="{FF2B5EF4-FFF2-40B4-BE49-F238E27FC236}">
                <a16:creationId xmlns:a16="http://schemas.microsoft.com/office/drawing/2014/main" id="{63702394-5C7A-AB43-B1C1-1FB84A401676}"/>
              </a:ext>
            </a:extLst>
          </p:cNvPr>
          <p:cNvSpPr txBox="1">
            <a:spLocks noChangeArrowheads="1"/>
          </p:cNvSpPr>
          <p:nvPr/>
        </p:nvSpPr>
        <p:spPr bwMode="auto">
          <a:xfrm>
            <a:off x="381000" y="1752600"/>
            <a:ext cx="7772400" cy="2014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3600">
                <a:cs typeface="Times New Roman" panose="02020603050405020304" pitchFamily="18" charset="0"/>
              </a:rPr>
              <a:t>a defibulator and an electric chair are the only examples I could come up with…</a:t>
            </a:r>
          </a:p>
          <a:p>
            <a:pPr algn="l">
              <a:spcBef>
                <a:spcPct val="50000"/>
              </a:spcBef>
            </a:pPr>
            <a:endParaRPr lang="en-US" altLang="en-US" sz="3600"/>
          </a:p>
        </p:txBody>
      </p:sp>
      <p:sp>
        <p:nvSpPr>
          <p:cNvPr id="25603" name="WordArt 1027">
            <a:extLst>
              <a:ext uri="{FF2B5EF4-FFF2-40B4-BE49-F238E27FC236}">
                <a16:creationId xmlns:a16="http://schemas.microsoft.com/office/drawing/2014/main" id="{3C184F1F-540A-D447-BFB0-A86FF5251960}"/>
              </a:ext>
            </a:extLst>
          </p:cNvPr>
          <p:cNvSpPr>
            <a:spLocks noChangeArrowheads="1" noChangeShapeType="1" noTextEdit="1"/>
          </p:cNvSpPr>
          <p:nvPr/>
        </p:nvSpPr>
        <p:spPr bwMode="auto">
          <a:xfrm>
            <a:off x="381000" y="381000"/>
            <a:ext cx="7696200" cy="10668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r>
              <a:rPr lang="en-US" kern="10">
                <a:ln w="9525">
                  <a:solidFill>
                    <a:srgbClr val="000000"/>
                  </a:solidFill>
                  <a:round/>
                  <a:headEnd/>
                  <a:tailEnd/>
                </a:ln>
                <a:solidFill>
                  <a:schemeClr val="accent1"/>
                </a:solidFill>
                <a:latin typeface="Arial Black" panose="020B0604020202020204" pitchFamily="34" charset="0"/>
                <a:cs typeface="Arial Black" panose="020B0604020202020204" pitchFamily="34" charset="0"/>
              </a:rPr>
              <a:t>USES for direct electrical output...</a:t>
            </a:r>
          </a:p>
        </p:txBody>
      </p:sp>
      <p:pic>
        <p:nvPicPr>
          <p:cNvPr id="25604" name="Picture 1028" descr="BD20110_">
            <a:extLst>
              <a:ext uri="{FF2B5EF4-FFF2-40B4-BE49-F238E27FC236}">
                <a16:creationId xmlns:a16="http://schemas.microsoft.com/office/drawing/2014/main" id="{59DE9BB2-0AB8-184A-89D1-20360B04F5A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3352800"/>
            <a:ext cx="2971800" cy="1887538"/>
          </a:xfrm>
          <a:prstGeom prst="rect">
            <a:avLst/>
          </a:prstGeom>
          <a:noFill/>
          <a:extLst>
            <a:ext uri="{909E8E84-426E-40DD-AFC4-6F175D3DCCD1}">
              <a14:hiddenFill xmlns:a14="http://schemas.microsoft.com/office/drawing/2010/main">
                <a:solidFill>
                  <a:srgbClr val="FFFFFF"/>
                </a:solidFill>
              </a14:hiddenFill>
            </a:ext>
          </a:extLst>
        </p:spPr>
      </p:pic>
      <p:pic>
        <p:nvPicPr>
          <p:cNvPr id="25605" name="Picture 1029" descr="HM00362_">
            <a:extLst>
              <a:ext uri="{FF2B5EF4-FFF2-40B4-BE49-F238E27FC236}">
                <a16:creationId xmlns:a16="http://schemas.microsoft.com/office/drawing/2014/main" id="{50E32B0F-357F-A446-A461-A3E70A5C11C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3600" y="3352800"/>
            <a:ext cx="1984375" cy="1735138"/>
          </a:xfrm>
          <a:prstGeom prst="rect">
            <a:avLst/>
          </a:prstGeom>
          <a:noFill/>
          <a:extLst>
            <a:ext uri="{909E8E84-426E-40DD-AFC4-6F175D3DCCD1}">
              <a14:hiddenFill xmlns:a14="http://schemas.microsoft.com/office/drawing/2010/main">
                <a:solidFill>
                  <a:srgbClr val="FFFFFF"/>
                </a:solidFill>
              </a14:hiddenFill>
            </a:ext>
          </a:extLst>
        </p:spPr>
      </p:pic>
      <p:sp>
        <p:nvSpPr>
          <p:cNvPr id="25606" name="Text Box 1030">
            <a:extLst>
              <a:ext uri="{FF2B5EF4-FFF2-40B4-BE49-F238E27FC236}">
                <a16:creationId xmlns:a16="http://schemas.microsoft.com/office/drawing/2014/main" id="{868EBC51-A610-F348-9474-61B7A09D0E9E}"/>
              </a:ext>
            </a:extLst>
          </p:cNvPr>
          <p:cNvSpPr txBox="1">
            <a:spLocks noChangeArrowheads="1"/>
          </p:cNvSpPr>
          <p:nvPr/>
        </p:nvSpPr>
        <p:spPr bwMode="auto">
          <a:xfrm>
            <a:off x="304800" y="5562600"/>
            <a:ext cx="8534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3200"/>
              <a:t>Isn’t this a great time to talk about the definition of “Irony”?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WordArt 1026">
            <a:extLst>
              <a:ext uri="{FF2B5EF4-FFF2-40B4-BE49-F238E27FC236}">
                <a16:creationId xmlns:a16="http://schemas.microsoft.com/office/drawing/2014/main" id="{E6E2E2FB-99E0-3B45-9ACA-5B906263F973}"/>
              </a:ext>
            </a:extLst>
          </p:cNvPr>
          <p:cNvSpPr>
            <a:spLocks noChangeArrowheads="1" noChangeShapeType="1" noTextEdit="1"/>
          </p:cNvSpPr>
          <p:nvPr/>
        </p:nvSpPr>
        <p:spPr bwMode="auto">
          <a:xfrm>
            <a:off x="381000" y="304800"/>
            <a:ext cx="3352800" cy="7620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r>
              <a:rPr lang="en-US" kern="10" dirty="0">
                <a:ln w="9525">
                  <a:solidFill>
                    <a:srgbClr val="000000"/>
                  </a:solidFill>
                  <a:round/>
                  <a:headEnd/>
                  <a:tailEnd/>
                </a:ln>
                <a:solidFill>
                  <a:schemeClr val="accent1"/>
                </a:solidFill>
                <a:latin typeface="Arial Black" panose="020B0604020202020204" pitchFamily="34" charset="0"/>
                <a:cs typeface="Arial Black" panose="020B0604020202020204" pitchFamily="34" charset="0"/>
              </a:rPr>
              <a:t>Vocabulary Word..</a:t>
            </a:r>
          </a:p>
        </p:txBody>
      </p:sp>
      <p:sp>
        <p:nvSpPr>
          <p:cNvPr id="27651" name="Text Box 1027">
            <a:extLst>
              <a:ext uri="{FF2B5EF4-FFF2-40B4-BE49-F238E27FC236}">
                <a16:creationId xmlns:a16="http://schemas.microsoft.com/office/drawing/2014/main" id="{EDF27CA0-BB7D-8B4F-AC4C-C2AC1D92DDBE}"/>
              </a:ext>
            </a:extLst>
          </p:cNvPr>
          <p:cNvSpPr txBox="1">
            <a:spLocks noChangeArrowheads="1"/>
          </p:cNvSpPr>
          <p:nvPr/>
        </p:nvSpPr>
        <p:spPr bwMode="auto">
          <a:xfrm>
            <a:off x="304800" y="1295400"/>
            <a:ext cx="8458200" cy="4508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4000" u="sng"/>
              <a:t>LOAD</a:t>
            </a:r>
            <a:r>
              <a:rPr lang="en-US" altLang="en-US" u="sng"/>
              <a:t> </a:t>
            </a:r>
            <a:r>
              <a:rPr lang="en-US" altLang="en-US"/>
              <a:t>:  </a:t>
            </a:r>
            <a:r>
              <a:rPr lang="en-US" altLang="en-US" sz="3200"/>
              <a:t>Any Device that uses the electrical energy to perform a task or do work.  Light Bulb, Fan, Computer, New York City, etc</a:t>
            </a:r>
            <a:r>
              <a:rPr lang="en-US" altLang="en-US" sz="2800"/>
              <a:t>.</a:t>
            </a:r>
          </a:p>
          <a:p>
            <a:pPr algn="l">
              <a:spcBef>
                <a:spcPct val="50000"/>
              </a:spcBef>
            </a:pPr>
            <a:endParaRPr lang="en-US" altLang="en-US" sz="2800"/>
          </a:p>
          <a:p>
            <a:pPr algn="l">
              <a:spcBef>
                <a:spcPct val="50000"/>
              </a:spcBef>
            </a:pPr>
            <a:r>
              <a:rPr lang="en-US" altLang="en-US" u="sng"/>
              <a:t>NOTE</a:t>
            </a:r>
            <a:r>
              <a:rPr lang="en-US" altLang="en-US"/>
              <a:t>: All Loads have a value of Resistance ( they don’t like to just work by themselves…) they need to have the electricity pushed through them …the more work they are required to do, the higher the value of resistance assigned to them </a:t>
            </a:r>
          </a:p>
          <a:p>
            <a:pPr algn="l">
              <a:spcBef>
                <a:spcPct val="50000"/>
              </a:spcBef>
            </a:pPr>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a:extLst>
              <a:ext uri="{FF2B5EF4-FFF2-40B4-BE49-F238E27FC236}">
                <a16:creationId xmlns:a16="http://schemas.microsoft.com/office/drawing/2014/main" id="{D5996CD3-B695-A748-A675-5BCD57F98DF7}"/>
              </a:ext>
            </a:extLst>
          </p:cNvPr>
          <p:cNvSpPr txBox="1">
            <a:spLocks noChangeArrowheads="1"/>
          </p:cNvSpPr>
          <p:nvPr/>
        </p:nvSpPr>
        <p:spPr bwMode="auto">
          <a:xfrm>
            <a:off x="304800" y="1752600"/>
            <a:ext cx="8305800" cy="435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4000" u="sng"/>
              <a:t>Transducer:</a:t>
            </a:r>
            <a:r>
              <a:rPr lang="en-US" altLang="en-US"/>
              <a:t>   </a:t>
            </a:r>
            <a:r>
              <a:rPr lang="en-US" altLang="en-US" sz="3200"/>
              <a:t>any device that turns one form of energy into another.</a:t>
            </a:r>
          </a:p>
          <a:p>
            <a:pPr algn="l">
              <a:spcBef>
                <a:spcPct val="50000"/>
              </a:spcBef>
            </a:pPr>
            <a:r>
              <a:rPr lang="en-US" altLang="en-US" sz="3200"/>
              <a:t>Most loads are transducers as they generally turn the electrical energy into one more useable by humans.  i.e.  fans, heaters, lights, etc.</a:t>
            </a:r>
          </a:p>
          <a:p>
            <a:pPr algn="l">
              <a:spcBef>
                <a:spcPct val="50000"/>
              </a:spcBef>
            </a:pPr>
            <a:endParaRPr lang="en-US" altLang="en-US" sz="3200"/>
          </a:p>
          <a:p>
            <a:pPr algn="l">
              <a:spcBef>
                <a:spcPct val="50000"/>
              </a:spcBef>
            </a:pPr>
            <a:endParaRPr lang="en-US" altLang="en-US" sz="3200"/>
          </a:p>
        </p:txBody>
      </p:sp>
      <p:sp>
        <p:nvSpPr>
          <p:cNvPr id="28675" name="WordArt 3">
            <a:extLst>
              <a:ext uri="{FF2B5EF4-FFF2-40B4-BE49-F238E27FC236}">
                <a16:creationId xmlns:a16="http://schemas.microsoft.com/office/drawing/2014/main" id="{1928B8B5-B2B9-EC42-9064-1BD7D906E7D4}"/>
              </a:ext>
            </a:extLst>
          </p:cNvPr>
          <p:cNvSpPr>
            <a:spLocks noChangeArrowheads="1" noChangeShapeType="1" noTextEdit="1"/>
          </p:cNvSpPr>
          <p:nvPr/>
        </p:nvSpPr>
        <p:spPr bwMode="auto">
          <a:xfrm>
            <a:off x="381000" y="304800"/>
            <a:ext cx="3352800" cy="7620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r>
              <a:rPr lang="en-US" kern="10" dirty="0">
                <a:ln w="9525">
                  <a:solidFill>
                    <a:srgbClr val="000000"/>
                  </a:solidFill>
                  <a:round/>
                  <a:headEnd/>
                  <a:tailEnd/>
                </a:ln>
                <a:solidFill>
                  <a:schemeClr val="accent1"/>
                </a:solidFill>
                <a:latin typeface="Arial Black" panose="020B0604020202020204" pitchFamily="34" charset="0"/>
                <a:cs typeface="Arial Black" panose="020B0604020202020204" pitchFamily="34" charset="0"/>
              </a:rPr>
              <a:t>Vocabulary Word..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D05030_">
            <a:extLst>
              <a:ext uri="{FF2B5EF4-FFF2-40B4-BE49-F238E27FC236}">
                <a16:creationId xmlns:a16="http://schemas.microsoft.com/office/drawing/2014/main" id="{DE4DA17B-5B5D-1745-954D-81C14F0CF8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8400" y="1752600"/>
            <a:ext cx="927100" cy="1252538"/>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IN00570_">
            <a:extLst>
              <a:ext uri="{FF2B5EF4-FFF2-40B4-BE49-F238E27FC236}">
                <a16:creationId xmlns:a16="http://schemas.microsoft.com/office/drawing/2014/main" id="{F0726C4C-9B57-384C-A01C-2D79FC7B1CB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2209800"/>
            <a:ext cx="1212850" cy="1487488"/>
          </a:xfrm>
          <a:prstGeom prst="rect">
            <a:avLst/>
          </a:prstGeom>
          <a:noFill/>
          <a:extLst>
            <a:ext uri="{909E8E84-426E-40DD-AFC4-6F175D3DCCD1}">
              <a14:hiddenFill xmlns:a14="http://schemas.microsoft.com/office/drawing/2010/main">
                <a:solidFill>
                  <a:srgbClr val="FFFFFF"/>
                </a:solidFill>
              </a14:hiddenFill>
            </a:ext>
          </a:extLst>
        </p:spPr>
      </p:pic>
      <p:sp>
        <p:nvSpPr>
          <p:cNvPr id="2052" name="Line 4">
            <a:extLst>
              <a:ext uri="{FF2B5EF4-FFF2-40B4-BE49-F238E27FC236}">
                <a16:creationId xmlns:a16="http://schemas.microsoft.com/office/drawing/2014/main" id="{9F10AFF3-A39D-8742-B69C-E07C9D22054C}"/>
              </a:ext>
            </a:extLst>
          </p:cNvPr>
          <p:cNvSpPr>
            <a:spLocks noChangeShapeType="1"/>
          </p:cNvSpPr>
          <p:nvPr/>
        </p:nvSpPr>
        <p:spPr bwMode="auto">
          <a:xfrm>
            <a:off x="2057400" y="2286000"/>
            <a:ext cx="4572000" cy="533400"/>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3" name="Line 5">
            <a:extLst>
              <a:ext uri="{FF2B5EF4-FFF2-40B4-BE49-F238E27FC236}">
                <a16:creationId xmlns:a16="http://schemas.microsoft.com/office/drawing/2014/main" id="{C1D45FA1-13AC-944D-AA9F-2CACDF3A025B}"/>
              </a:ext>
            </a:extLst>
          </p:cNvPr>
          <p:cNvSpPr>
            <a:spLocks noChangeShapeType="1"/>
          </p:cNvSpPr>
          <p:nvPr/>
        </p:nvSpPr>
        <p:spPr bwMode="auto">
          <a:xfrm>
            <a:off x="1295400" y="2590800"/>
            <a:ext cx="4267200" cy="2057400"/>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4" name="Line 6">
            <a:extLst>
              <a:ext uri="{FF2B5EF4-FFF2-40B4-BE49-F238E27FC236}">
                <a16:creationId xmlns:a16="http://schemas.microsoft.com/office/drawing/2014/main" id="{FE065DFD-31A6-564D-9263-4B4C8F130C4D}"/>
              </a:ext>
            </a:extLst>
          </p:cNvPr>
          <p:cNvSpPr>
            <a:spLocks noChangeShapeType="1"/>
          </p:cNvSpPr>
          <p:nvPr/>
        </p:nvSpPr>
        <p:spPr bwMode="auto">
          <a:xfrm flipV="1">
            <a:off x="5562600" y="2971800"/>
            <a:ext cx="1143000" cy="1676400"/>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7" name="Line 9">
            <a:extLst>
              <a:ext uri="{FF2B5EF4-FFF2-40B4-BE49-F238E27FC236}">
                <a16:creationId xmlns:a16="http://schemas.microsoft.com/office/drawing/2014/main" id="{81B98CA0-8971-C049-91DF-03A67314707A}"/>
              </a:ext>
            </a:extLst>
          </p:cNvPr>
          <p:cNvSpPr>
            <a:spLocks noChangeShapeType="1"/>
          </p:cNvSpPr>
          <p:nvPr/>
        </p:nvSpPr>
        <p:spPr bwMode="auto">
          <a:xfrm>
            <a:off x="2590800" y="3581400"/>
            <a:ext cx="914400" cy="45720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8" name="Line 10">
            <a:extLst>
              <a:ext uri="{FF2B5EF4-FFF2-40B4-BE49-F238E27FC236}">
                <a16:creationId xmlns:a16="http://schemas.microsoft.com/office/drawing/2014/main" id="{87B9EA95-7686-B849-901D-E231ACD22DC5}"/>
              </a:ext>
            </a:extLst>
          </p:cNvPr>
          <p:cNvSpPr>
            <a:spLocks noChangeShapeType="1"/>
          </p:cNvSpPr>
          <p:nvPr/>
        </p:nvSpPr>
        <p:spPr bwMode="auto">
          <a:xfrm>
            <a:off x="4419600" y="4495800"/>
            <a:ext cx="914400" cy="45720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9" name="Line 11">
            <a:extLst>
              <a:ext uri="{FF2B5EF4-FFF2-40B4-BE49-F238E27FC236}">
                <a16:creationId xmlns:a16="http://schemas.microsoft.com/office/drawing/2014/main" id="{2498FCD1-2F3A-DA47-8C1B-62E6989CDCD9}"/>
              </a:ext>
            </a:extLst>
          </p:cNvPr>
          <p:cNvSpPr>
            <a:spLocks noChangeShapeType="1"/>
          </p:cNvSpPr>
          <p:nvPr/>
        </p:nvSpPr>
        <p:spPr bwMode="auto">
          <a:xfrm flipV="1">
            <a:off x="5943600" y="3200400"/>
            <a:ext cx="914400" cy="137160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60" name="Line 12">
            <a:extLst>
              <a:ext uri="{FF2B5EF4-FFF2-40B4-BE49-F238E27FC236}">
                <a16:creationId xmlns:a16="http://schemas.microsoft.com/office/drawing/2014/main" id="{C0684BDC-F8DC-DC40-85DE-7DF1E29A44A1}"/>
              </a:ext>
            </a:extLst>
          </p:cNvPr>
          <p:cNvSpPr>
            <a:spLocks noChangeShapeType="1"/>
          </p:cNvSpPr>
          <p:nvPr/>
        </p:nvSpPr>
        <p:spPr bwMode="auto">
          <a:xfrm flipH="1" flipV="1">
            <a:off x="2895600" y="2209800"/>
            <a:ext cx="1752600" cy="7620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61" name="Text Box 13">
            <a:extLst>
              <a:ext uri="{FF2B5EF4-FFF2-40B4-BE49-F238E27FC236}">
                <a16:creationId xmlns:a16="http://schemas.microsoft.com/office/drawing/2014/main" id="{BC8578A1-53D5-E94E-853B-2EB831E1654E}"/>
              </a:ext>
            </a:extLst>
          </p:cNvPr>
          <p:cNvSpPr txBox="1">
            <a:spLocks noChangeArrowheads="1"/>
          </p:cNvSpPr>
          <p:nvPr/>
        </p:nvSpPr>
        <p:spPr bwMode="auto">
          <a:xfrm>
            <a:off x="6858000" y="1447800"/>
            <a:ext cx="1981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b="1">
                <a:latin typeface="Arial Black" panose="020B0604020202020204" pitchFamily="34" charset="0"/>
              </a:rPr>
              <a:t>2. Load</a:t>
            </a:r>
          </a:p>
        </p:txBody>
      </p:sp>
      <p:sp>
        <p:nvSpPr>
          <p:cNvPr id="2062" name="Text Box 14">
            <a:extLst>
              <a:ext uri="{FF2B5EF4-FFF2-40B4-BE49-F238E27FC236}">
                <a16:creationId xmlns:a16="http://schemas.microsoft.com/office/drawing/2014/main" id="{535B06CF-922E-9E42-ADF3-00C9EE0748F5}"/>
              </a:ext>
            </a:extLst>
          </p:cNvPr>
          <p:cNvSpPr txBox="1">
            <a:spLocks noChangeArrowheads="1"/>
          </p:cNvSpPr>
          <p:nvPr/>
        </p:nvSpPr>
        <p:spPr bwMode="auto">
          <a:xfrm>
            <a:off x="0" y="3733800"/>
            <a:ext cx="3124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b="1">
                <a:latin typeface="Arial Black" panose="020B0604020202020204" pitchFamily="34" charset="0"/>
              </a:rPr>
              <a:t>1. Power Source</a:t>
            </a:r>
          </a:p>
        </p:txBody>
      </p:sp>
      <p:sp>
        <p:nvSpPr>
          <p:cNvPr id="2063" name="Text Box 15">
            <a:extLst>
              <a:ext uri="{FF2B5EF4-FFF2-40B4-BE49-F238E27FC236}">
                <a16:creationId xmlns:a16="http://schemas.microsoft.com/office/drawing/2014/main" id="{6587AFA1-213D-F948-938A-032D6DDB70F3}"/>
              </a:ext>
            </a:extLst>
          </p:cNvPr>
          <p:cNvSpPr txBox="1">
            <a:spLocks noChangeArrowheads="1"/>
          </p:cNvSpPr>
          <p:nvPr/>
        </p:nvSpPr>
        <p:spPr bwMode="auto">
          <a:xfrm>
            <a:off x="5562600" y="4800600"/>
            <a:ext cx="259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b="1">
                <a:latin typeface="Arial Black" panose="020B0604020202020204" pitchFamily="34" charset="0"/>
              </a:rPr>
              <a:t>3. Pathway</a:t>
            </a:r>
          </a:p>
        </p:txBody>
      </p:sp>
      <p:sp>
        <p:nvSpPr>
          <p:cNvPr id="2064" name="Text Box 16">
            <a:extLst>
              <a:ext uri="{FF2B5EF4-FFF2-40B4-BE49-F238E27FC236}">
                <a16:creationId xmlns:a16="http://schemas.microsoft.com/office/drawing/2014/main" id="{D4DB461B-B603-FA41-B018-6BB87EA522D2}"/>
              </a:ext>
            </a:extLst>
          </p:cNvPr>
          <p:cNvSpPr txBox="1">
            <a:spLocks noChangeArrowheads="1"/>
          </p:cNvSpPr>
          <p:nvPr/>
        </p:nvSpPr>
        <p:spPr bwMode="auto">
          <a:xfrm>
            <a:off x="381000" y="5486400"/>
            <a:ext cx="8763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2000" b="1">
                <a:latin typeface="Batang" panose="02030600000101010101" pitchFamily="18" charset="-127"/>
              </a:rPr>
              <a:t>In this </a:t>
            </a:r>
            <a:r>
              <a:rPr lang="en-US" altLang="en-US" sz="2000" b="1" u="sng">
                <a:latin typeface="Batang" panose="02030600000101010101" pitchFamily="18" charset="-127"/>
              </a:rPr>
              <a:t>Closed Loop </a:t>
            </a:r>
            <a:r>
              <a:rPr lang="en-US" altLang="en-US" sz="2000" b="1">
                <a:latin typeface="Batang" panose="02030600000101010101" pitchFamily="18" charset="-127"/>
              </a:rPr>
              <a:t>circuit electrons flow from negative to positive </a:t>
            </a:r>
            <a:r>
              <a:rPr lang="en-US" altLang="en-US" sz="2000" b="1" u="sng">
                <a:latin typeface="Batang" panose="02030600000101010101" pitchFamily="18" charset="-127"/>
              </a:rPr>
              <a:t>THROUGH the load</a:t>
            </a:r>
            <a:r>
              <a:rPr lang="en-US" altLang="en-US" sz="2000" b="1">
                <a:latin typeface="Batang" panose="02030600000101010101" pitchFamily="18" charset="-127"/>
              </a:rPr>
              <a:t> and work gets done</a:t>
            </a:r>
          </a:p>
        </p:txBody>
      </p:sp>
      <p:sp>
        <p:nvSpPr>
          <p:cNvPr id="2065" name="WordArt 17">
            <a:extLst>
              <a:ext uri="{FF2B5EF4-FFF2-40B4-BE49-F238E27FC236}">
                <a16:creationId xmlns:a16="http://schemas.microsoft.com/office/drawing/2014/main" id="{B9CE2589-281D-8D4A-871B-7BF6BD32584F}"/>
              </a:ext>
            </a:extLst>
          </p:cNvPr>
          <p:cNvSpPr>
            <a:spLocks noChangeArrowheads="1" noChangeShapeType="1" noTextEdit="1"/>
          </p:cNvSpPr>
          <p:nvPr/>
        </p:nvSpPr>
        <p:spPr bwMode="auto">
          <a:xfrm>
            <a:off x="304800" y="381000"/>
            <a:ext cx="5638800" cy="6858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r>
              <a:rPr lang="en-US" kern="10">
                <a:ln w="9525">
                  <a:solidFill>
                    <a:srgbClr val="000000"/>
                  </a:solidFill>
                  <a:round/>
                  <a:headEnd/>
                  <a:tailEnd/>
                </a:ln>
                <a:solidFill>
                  <a:schemeClr val="accent1"/>
                </a:solidFill>
                <a:latin typeface="Arial Black" panose="020B0604020202020204" pitchFamily="34" charset="0"/>
                <a:cs typeface="Arial Black" panose="020B0604020202020204" pitchFamily="34" charset="0"/>
              </a:rPr>
              <a:t>The Three Parts of a Basic Circuit</a:t>
            </a:r>
          </a:p>
        </p:txBody>
      </p:sp>
      <p:sp>
        <p:nvSpPr>
          <p:cNvPr id="2067" name="Text Box 19">
            <a:extLst>
              <a:ext uri="{FF2B5EF4-FFF2-40B4-BE49-F238E27FC236}">
                <a16:creationId xmlns:a16="http://schemas.microsoft.com/office/drawing/2014/main" id="{2F6A9315-059E-7B4C-AB4C-249F140C0055}"/>
              </a:ext>
            </a:extLst>
          </p:cNvPr>
          <p:cNvSpPr txBox="1">
            <a:spLocks noChangeArrowheads="1"/>
          </p:cNvSpPr>
          <p:nvPr/>
        </p:nvSpPr>
        <p:spPr bwMode="auto">
          <a:xfrm>
            <a:off x="1600200" y="1676400"/>
            <a:ext cx="609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3600"/>
              <a:t>+</a:t>
            </a:r>
          </a:p>
        </p:txBody>
      </p:sp>
      <p:sp>
        <p:nvSpPr>
          <p:cNvPr id="2068" name="Text Box 20">
            <a:extLst>
              <a:ext uri="{FF2B5EF4-FFF2-40B4-BE49-F238E27FC236}">
                <a16:creationId xmlns:a16="http://schemas.microsoft.com/office/drawing/2014/main" id="{081BADFB-24DD-FD42-BED9-2E5E6B21DF62}"/>
              </a:ext>
            </a:extLst>
          </p:cNvPr>
          <p:cNvSpPr txBox="1">
            <a:spLocks noChangeArrowheads="1"/>
          </p:cNvSpPr>
          <p:nvPr/>
        </p:nvSpPr>
        <p:spPr bwMode="auto">
          <a:xfrm>
            <a:off x="685800" y="1752600"/>
            <a:ext cx="457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3600"/>
              <a:t>_</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BD05030_">
            <a:extLst>
              <a:ext uri="{FF2B5EF4-FFF2-40B4-BE49-F238E27FC236}">
                <a16:creationId xmlns:a16="http://schemas.microsoft.com/office/drawing/2014/main" id="{365AA40B-8FFA-0248-BA5F-158A477E71D2}"/>
              </a:ext>
            </a:extLst>
          </p:cNvPr>
          <p:cNvPicPr>
            <a:picLocks noChangeAspect="1" noChangeArrowheads="1"/>
          </p:cNvPicPr>
          <p:nvPr/>
        </p:nvPicPr>
        <p:blipFill>
          <a:blip r:embed="rId2">
            <a:lum bright="-18000" contrast="-24000"/>
            <a:grayscl/>
            <a:biLevel thresh="50000"/>
            <a:extLst>
              <a:ext uri="{28A0092B-C50C-407E-A947-70E740481C1C}">
                <a14:useLocalDpi xmlns:a14="http://schemas.microsoft.com/office/drawing/2010/main" val="0"/>
              </a:ext>
            </a:extLst>
          </a:blip>
          <a:srcRect/>
          <a:stretch>
            <a:fillRect/>
          </a:stretch>
        </p:blipFill>
        <p:spPr bwMode="auto">
          <a:xfrm>
            <a:off x="6248400" y="1752600"/>
            <a:ext cx="927100" cy="1252538"/>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IN00570_">
            <a:extLst>
              <a:ext uri="{FF2B5EF4-FFF2-40B4-BE49-F238E27FC236}">
                <a16:creationId xmlns:a16="http://schemas.microsoft.com/office/drawing/2014/main" id="{3F268398-81FA-F246-9ED3-18A97F33D0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2209800"/>
            <a:ext cx="1212850" cy="1487488"/>
          </a:xfrm>
          <a:prstGeom prst="rect">
            <a:avLst/>
          </a:prstGeom>
          <a:noFill/>
          <a:extLst>
            <a:ext uri="{909E8E84-426E-40DD-AFC4-6F175D3DCCD1}">
              <a14:hiddenFill xmlns:a14="http://schemas.microsoft.com/office/drawing/2010/main">
                <a:solidFill>
                  <a:srgbClr val="FFFFFF"/>
                </a:solidFill>
              </a14:hiddenFill>
            </a:ext>
          </a:extLst>
        </p:spPr>
      </p:pic>
      <p:sp>
        <p:nvSpPr>
          <p:cNvPr id="3077" name="Line 5">
            <a:extLst>
              <a:ext uri="{FF2B5EF4-FFF2-40B4-BE49-F238E27FC236}">
                <a16:creationId xmlns:a16="http://schemas.microsoft.com/office/drawing/2014/main" id="{178DBB07-103E-1442-ACD3-587C727A55D7}"/>
              </a:ext>
            </a:extLst>
          </p:cNvPr>
          <p:cNvSpPr>
            <a:spLocks noChangeShapeType="1"/>
          </p:cNvSpPr>
          <p:nvPr/>
        </p:nvSpPr>
        <p:spPr bwMode="auto">
          <a:xfrm>
            <a:off x="5715000" y="2667000"/>
            <a:ext cx="914400" cy="152400"/>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8" name="Line 6">
            <a:extLst>
              <a:ext uri="{FF2B5EF4-FFF2-40B4-BE49-F238E27FC236}">
                <a16:creationId xmlns:a16="http://schemas.microsoft.com/office/drawing/2014/main" id="{37AC033A-CC5E-2042-A180-361C73EC645D}"/>
              </a:ext>
            </a:extLst>
          </p:cNvPr>
          <p:cNvSpPr>
            <a:spLocks noChangeShapeType="1"/>
          </p:cNvSpPr>
          <p:nvPr/>
        </p:nvSpPr>
        <p:spPr bwMode="auto">
          <a:xfrm>
            <a:off x="1295400" y="2590800"/>
            <a:ext cx="4267200" cy="2057400"/>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9" name="Line 7">
            <a:extLst>
              <a:ext uri="{FF2B5EF4-FFF2-40B4-BE49-F238E27FC236}">
                <a16:creationId xmlns:a16="http://schemas.microsoft.com/office/drawing/2014/main" id="{EF017362-E074-DA42-8D71-13634EA8DCD8}"/>
              </a:ext>
            </a:extLst>
          </p:cNvPr>
          <p:cNvSpPr>
            <a:spLocks noChangeShapeType="1"/>
          </p:cNvSpPr>
          <p:nvPr/>
        </p:nvSpPr>
        <p:spPr bwMode="auto">
          <a:xfrm flipV="1">
            <a:off x="5562600" y="2971800"/>
            <a:ext cx="1143000" cy="1676400"/>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4" name="Text Box 12">
            <a:extLst>
              <a:ext uri="{FF2B5EF4-FFF2-40B4-BE49-F238E27FC236}">
                <a16:creationId xmlns:a16="http://schemas.microsoft.com/office/drawing/2014/main" id="{4C3A95DA-372D-B74F-910C-0847A1734C20}"/>
              </a:ext>
            </a:extLst>
          </p:cNvPr>
          <p:cNvSpPr txBox="1">
            <a:spLocks noChangeArrowheads="1"/>
          </p:cNvSpPr>
          <p:nvPr/>
        </p:nvSpPr>
        <p:spPr bwMode="auto">
          <a:xfrm>
            <a:off x="6858000" y="1524000"/>
            <a:ext cx="1981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b="1">
                <a:latin typeface="Arial Black" panose="020B0604020202020204" pitchFamily="34" charset="0"/>
              </a:rPr>
              <a:t>2. Load</a:t>
            </a:r>
          </a:p>
        </p:txBody>
      </p:sp>
      <p:sp>
        <p:nvSpPr>
          <p:cNvPr id="3085" name="Text Box 13">
            <a:extLst>
              <a:ext uri="{FF2B5EF4-FFF2-40B4-BE49-F238E27FC236}">
                <a16:creationId xmlns:a16="http://schemas.microsoft.com/office/drawing/2014/main" id="{3FD7AABC-BA31-3349-90C1-A687B1DE2935}"/>
              </a:ext>
            </a:extLst>
          </p:cNvPr>
          <p:cNvSpPr txBox="1">
            <a:spLocks noChangeArrowheads="1"/>
          </p:cNvSpPr>
          <p:nvPr/>
        </p:nvSpPr>
        <p:spPr bwMode="auto">
          <a:xfrm>
            <a:off x="0" y="3733800"/>
            <a:ext cx="3124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b="1">
                <a:latin typeface="Arial Black" panose="020B0604020202020204" pitchFamily="34" charset="0"/>
              </a:rPr>
              <a:t>1. Power Source</a:t>
            </a:r>
          </a:p>
        </p:txBody>
      </p:sp>
      <p:sp>
        <p:nvSpPr>
          <p:cNvPr id="3086" name="Text Box 14">
            <a:extLst>
              <a:ext uri="{FF2B5EF4-FFF2-40B4-BE49-F238E27FC236}">
                <a16:creationId xmlns:a16="http://schemas.microsoft.com/office/drawing/2014/main" id="{5F258906-CE1F-614B-8764-6BFC000128C7}"/>
              </a:ext>
            </a:extLst>
          </p:cNvPr>
          <p:cNvSpPr txBox="1">
            <a:spLocks noChangeArrowheads="1"/>
          </p:cNvSpPr>
          <p:nvPr/>
        </p:nvSpPr>
        <p:spPr bwMode="auto">
          <a:xfrm>
            <a:off x="5562600" y="4800600"/>
            <a:ext cx="259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b="1">
                <a:latin typeface="Arial Black" panose="020B0604020202020204" pitchFamily="34" charset="0"/>
              </a:rPr>
              <a:t>3. Pathway</a:t>
            </a:r>
          </a:p>
        </p:txBody>
      </p:sp>
      <p:sp>
        <p:nvSpPr>
          <p:cNvPr id="3087" name="Text Box 15">
            <a:extLst>
              <a:ext uri="{FF2B5EF4-FFF2-40B4-BE49-F238E27FC236}">
                <a16:creationId xmlns:a16="http://schemas.microsoft.com/office/drawing/2014/main" id="{4604D0CF-0BAF-CD42-A7DF-BCF1B93D8E44}"/>
              </a:ext>
            </a:extLst>
          </p:cNvPr>
          <p:cNvSpPr txBox="1">
            <a:spLocks noChangeArrowheads="1"/>
          </p:cNvSpPr>
          <p:nvPr/>
        </p:nvSpPr>
        <p:spPr bwMode="auto">
          <a:xfrm>
            <a:off x="0" y="5257800"/>
            <a:ext cx="87630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2000" b="1">
                <a:latin typeface="Batang" panose="02030600000101010101" pitchFamily="18" charset="-127"/>
              </a:rPr>
              <a:t>If the pathway from negative to positive is broken no electrons will flow and no work gets done.  (This is the function of every switch; to </a:t>
            </a:r>
            <a:r>
              <a:rPr lang="en-US" altLang="en-US" sz="2000" b="1" u="sng">
                <a:latin typeface="Batang" panose="02030600000101010101" pitchFamily="18" charset="-127"/>
              </a:rPr>
              <a:t>control the flow of electrons</a:t>
            </a:r>
            <a:r>
              <a:rPr lang="en-US" altLang="en-US" sz="2000" b="1">
                <a:latin typeface="Batang" panose="02030600000101010101" pitchFamily="18" charset="-127"/>
              </a:rPr>
              <a:t> by “opening” and “closing” the circuit  i.e. “OFF and ON”)</a:t>
            </a:r>
          </a:p>
        </p:txBody>
      </p:sp>
      <p:sp>
        <p:nvSpPr>
          <p:cNvPr id="3088" name="WordArt 16">
            <a:extLst>
              <a:ext uri="{FF2B5EF4-FFF2-40B4-BE49-F238E27FC236}">
                <a16:creationId xmlns:a16="http://schemas.microsoft.com/office/drawing/2014/main" id="{0CBB5542-9D8B-A743-8E5C-080026B1C4A6}"/>
              </a:ext>
            </a:extLst>
          </p:cNvPr>
          <p:cNvSpPr>
            <a:spLocks noChangeArrowheads="1" noChangeShapeType="1" noTextEdit="1"/>
          </p:cNvSpPr>
          <p:nvPr/>
        </p:nvSpPr>
        <p:spPr bwMode="auto">
          <a:xfrm>
            <a:off x="304800" y="381000"/>
            <a:ext cx="5638800" cy="6858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r>
              <a:rPr lang="en-US" kern="10">
                <a:ln w="9525">
                  <a:solidFill>
                    <a:srgbClr val="000000"/>
                  </a:solidFill>
                  <a:round/>
                  <a:headEnd/>
                  <a:tailEnd/>
                </a:ln>
                <a:solidFill>
                  <a:schemeClr val="accent1"/>
                </a:solidFill>
                <a:latin typeface="Arial Black" panose="020B0604020202020204" pitchFamily="34" charset="0"/>
                <a:cs typeface="Arial Black" panose="020B0604020202020204" pitchFamily="34" charset="0"/>
              </a:rPr>
              <a:t>The Three Parts of a Basic Circuit</a:t>
            </a:r>
          </a:p>
        </p:txBody>
      </p:sp>
      <p:sp>
        <p:nvSpPr>
          <p:cNvPr id="3089" name="Text Box 17">
            <a:extLst>
              <a:ext uri="{FF2B5EF4-FFF2-40B4-BE49-F238E27FC236}">
                <a16:creationId xmlns:a16="http://schemas.microsoft.com/office/drawing/2014/main" id="{97E19B2E-108C-D047-B3DA-5E62AD0CE77D}"/>
              </a:ext>
            </a:extLst>
          </p:cNvPr>
          <p:cNvSpPr txBox="1">
            <a:spLocks noChangeArrowheads="1"/>
          </p:cNvSpPr>
          <p:nvPr/>
        </p:nvSpPr>
        <p:spPr bwMode="auto">
          <a:xfrm>
            <a:off x="1600200" y="1676400"/>
            <a:ext cx="609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3600"/>
              <a:t>+</a:t>
            </a:r>
          </a:p>
        </p:txBody>
      </p:sp>
      <p:sp>
        <p:nvSpPr>
          <p:cNvPr id="3090" name="Text Box 18">
            <a:extLst>
              <a:ext uri="{FF2B5EF4-FFF2-40B4-BE49-F238E27FC236}">
                <a16:creationId xmlns:a16="http://schemas.microsoft.com/office/drawing/2014/main" id="{82868845-A94E-5643-AAA9-542DE1DBE4BC}"/>
              </a:ext>
            </a:extLst>
          </p:cNvPr>
          <p:cNvSpPr txBox="1">
            <a:spLocks noChangeArrowheads="1"/>
          </p:cNvSpPr>
          <p:nvPr/>
        </p:nvSpPr>
        <p:spPr bwMode="auto">
          <a:xfrm>
            <a:off x="685800" y="1752600"/>
            <a:ext cx="457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3600"/>
              <a:t>_</a:t>
            </a:r>
          </a:p>
        </p:txBody>
      </p:sp>
      <p:sp>
        <p:nvSpPr>
          <p:cNvPr id="3091" name="Line 19">
            <a:extLst>
              <a:ext uri="{FF2B5EF4-FFF2-40B4-BE49-F238E27FC236}">
                <a16:creationId xmlns:a16="http://schemas.microsoft.com/office/drawing/2014/main" id="{25C9BEAC-4963-8140-B34B-9D90629E55C6}"/>
              </a:ext>
            </a:extLst>
          </p:cNvPr>
          <p:cNvSpPr>
            <a:spLocks noChangeShapeType="1"/>
          </p:cNvSpPr>
          <p:nvPr/>
        </p:nvSpPr>
        <p:spPr bwMode="auto">
          <a:xfrm>
            <a:off x="1981200" y="2286000"/>
            <a:ext cx="2819400" cy="304800"/>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92" name="Line 20">
            <a:extLst>
              <a:ext uri="{FF2B5EF4-FFF2-40B4-BE49-F238E27FC236}">
                <a16:creationId xmlns:a16="http://schemas.microsoft.com/office/drawing/2014/main" id="{23938164-B81A-6C4F-8C43-B00DCC351CC5}"/>
              </a:ext>
            </a:extLst>
          </p:cNvPr>
          <p:cNvSpPr>
            <a:spLocks noChangeShapeType="1"/>
          </p:cNvSpPr>
          <p:nvPr/>
        </p:nvSpPr>
        <p:spPr bwMode="auto">
          <a:xfrm>
            <a:off x="5410200" y="2133600"/>
            <a:ext cx="304800" cy="533400"/>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WordArt 2">
            <a:extLst>
              <a:ext uri="{FF2B5EF4-FFF2-40B4-BE49-F238E27FC236}">
                <a16:creationId xmlns:a16="http://schemas.microsoft.com/office/drawing/2014/main" id="{958903FA-C156-2649-A185-425DC014BBD2}"/>
              </a:ext>
            </a:extLst>
          </p:cNvPr>
          <p:cNvSpPr>
            <a:spLocks noChangeArrowheads="1" noChangeShapeType="1" noTextEdit="1"/>
          </p:cNvSpPr>
          <p:nvPr/>
        </p:nvSpPr>
        <p:spPr bwMode="auto">
          <a:xfrm>
            <a:off x="457200" y="304800"/>
            <a:ext cx="7848600" cy="9906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r>
              <a:rPr lang="en-US" kern="10">
                <a:ln w="9525">
                  <a:solidFill>
                    <a:srgbClr val="000000"/>
                  </a:solidFill>
                  <a:round/>
                  <a:headEnd/>
                  <a:tailEnd/>
                </a:ln>
                <a:solidFill>
                  <a:schemeClr val="accent1"/>
                </a:solidFill>
                <a:latin typeface="Arial Black" panose="020B0604020202020204" pitchFamily="34" charset="0"/>
                <a:cs typeface="Arial Black" panose="020B0604020202020204" pitchFamily="34" charset="0"/>
              </a:rPr>
              <a:t>What is Electricity Used For?</a:t>
            </a:r>
          </a:p>
        </p:txBody>
      </p:sp>
      <p:sp>
        <p:nvSpPr>
          <p:cNvPr id="26627" name="WordArt 3">
            <a:extLst>
              <a:ext uri="{FF2B5EF4-FFF2-40B4-BE49-F238E27FC236}">
                <a16:creationId xmlns:a16="http://schemas.microsoft.com/office/drawing/2014/main" id="{F3BE3EE7-DD82-2F44-AE0F-C1D8F8B0BD1C}"/>
              </a:ext>
            </a:extLst>
          </p:cNvPr>
          <p:cNvSpPr>
            <a:spLocks noChangeArrowheads="1" noChangeShapeType="1" noTextEdit="1"/>
          </p:cNvSpPr>
          <p:nvPr/>
        </p:nvSpPr>
        <p:spPr bwMode="auto">
          <a:xfrm>
            <a:off x="838200" y="3505200"/>
            <a:ext cx="7086600" cy="12954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r>
              <a:rPr lang="en-US" kern="10">
                <a:ln w="9525">
                  <a:solidFill>
                    <a:srgbClr val="000000"/>
                  </a:solidFill>
                  <a:round/>
                  <a:headEnd/>
                  <a:tailEnd/>
                </a:ln>
                <a:solidFill>
                  <a:schemeClr val="accent1"/>
                </a:solidFill>
                <a:latin typeface="Arial Black" panose="020B0604020202020204" pitchFamily="34" charset="0"/>
                <a:cs typeface="Arial Black" panose="020B0604020202020204" pitchFamily="34" charset="0"/>
              </a:rPr>
              <a:t>A Fast, Cheap, and </a:t>
            </a:r>
          </a:p>
          <a:p>
            <a:r>
              <a:rPr lang="en-US" kern="10">
                <a:ln w="9525">
                  <a:solidFill>
                    <a:srgbClr val="000000"/>
                  </a:solidFill>
                  <a:round/>
                  <a:headEnd/>
                  <a:tailEnd/>
                </a:ln>
                <a:solidFill>
                  <a:schemeClr val="accent1"/>
                </a:solidFill>
                <a:latin typeface="Arial Black" panose="020B0604020202020204" pitchFamily="34" charset="0"/>
                <a:cs typeface="Arial Black" panose="020B0604020202020204" pitchFamily="34" charset="0"/>
              </a:rPr>
              <a:t>Clean Transfer of Energy</a:t>
            </a:r>
          </a:p>
        </p:txBody>
      </p:sp>
      <p:pic>
        <p:nvPicPr>
          <p:cNvPr id="26628" name="Picture 4" descr="IN00525_">
            <a:extLst>
              <a:ext uri="{FF2B5EF4-FFF2-40B4-BE49-F238E27FC236}">
                <a16:creationId xmlns:a16="http://schemas.microsoft.com/office/drawing/2014/main" id="{EF9F14CE-F4FB-5D46-BCDE-F2B3B11A679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5029200"/>
            <a:ext cx="1625600" cy="1520825"/>
          </a:xfrm>
          <a:prstGeom prst="rect">
            <a:avLst/>
          </a:prstGeom>
          <a:noFill/>
          <a:extLst>
            <a:ext uri="{909E8E84-426E-40DD-AFC4-6F175D3DCCD1}">
              <a14:hiddenFill xmlns:a14="http://schemas.microsoft.com/office/drawing/2010/main">
                <a:solidFill>
                  <a:srgbClr val="FFFFFF"/>
                </a:solidFill>
              </a14:hiddenFill>
            </a:ext>
          </a:extLst>
        </p:spPr>
      </p:pic>
      <p:pic>
        <p:nvPicPr>
          <p:cNvPr id="26629" name="Picture 5" descr="PE01735_">
            <a:extLst>
              <a:ext uri="{FF2B5EF4-FFF2-40B4-BE49-F238E27FC236}">
                <a16:creationId xmlns:a16="http://schemas.microsoft.com/office/drawing/2014/main" id="{FA659CF4-F63F-8944-B950-360409BC253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5105400"/>
            <a:ext cx="1752600" cy="1387475"/>
          </a:xfrm>
          <a:prstGeom prst="rect">
            <a:avLst/>
          </a:prstGeom>
          <a:noFill/>
          <a:extLst>
            <a:ext uri="{909E8E84-426E-40DD-AFC4-6F175D3DCCD1}">
              <a14:hiddenFill xmlns:a14="http://schemas.microsoft.com/office/drawing/2010/main">
                <a:solidFill>
                  <a:srgbClr val="FFFFFF"/>
                </a:solidFill>
              </a14:hiddenFill>
            </a:ext>
          </a:extLst>
        </p:spPr>
      </p:pic>
      <p:pic>
        <p:nvPicPr>
          <p:cNvPr id="26630" name="Picture 6" descr="BD05048_">
            <a:extLst>
              <a:ext uri="{FF2B5EF4-FFF2-40B4-BE49-F238E27FC236}">
                <a16:creationId xmlns:a16="http://schemas.microsoft.com/office/drawing/2014/main" id="{0E602372-0449-0D45-917D-417D8FDC492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05200" y="1447800"/>
            <a:ext cx="1825625" cy="18986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6627"/>
                                        </p:tgtEl>
                                        <p:attrNameLst>
                                          <p:attrName>style.visibility</p:attrName>
                                        </p:attrNameLst>
                                      </p:cBhvr>
                                      <p:to>
                                        <p:strVal val="visible"/>
                                      </p:to>
                                    </p:set>
                                    <p:anim calcmode="lin" valueType="num">
                                      <p:cBhvr additive="base">
                                        <p:cTn id="7" dur="500" fill="hold"/>
                                        <p:tgtEl>
                                          <p:spTgt spid="26627"/>
                                        </p:tgtEl>
                                        <p:attrNameLst>
                                          <p:attrName>ppt_x</p:attrName>
                                        </p:attrNameLst>
                                      </p:cBhvr>
                                      <p:tavLst>
                                        <p:tav tm="0">
                                          <p:val>
                                            <p:strVal val="0-#ppt_w/2"/>
                                          </p:val>
                                        </p:tav>
                                        <p:tav tm="100000">
                                          <p:val>
                                            <p:strVal val="#ppt_x"/>
                                          </p:val>
                                        </p:tav>
                                      </p:tavLst>
                                    </p:anim>
                                    <p:anim calcmode="lin" valueType="num">
                                      <p:cBhvr additive="base">
                                        <p:cTn id="8" dur="500" fill="hold"/>
                                        <p:tgtEl>
                                          <p:spTgt spid="26627"/>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8" fill="hold" nodeType="afterEffect">
                                  <p:stCondLst>
                                    <p:cond delay="0"/>
                                  </p:stCondLst>
                                  <p:childTnLst>
                                    <p:set>
                                      <p:cBhvr>
                                        <p:cTn id="11" dur="1" fill="hold">
                                          <p:stCondLst>
                                            <p:cond delay="0"/>
                                          </p:stCondLst>
                                        </p:cTn>
                                        <p:tgtEl>
                                          <p:spTgt spid="26629"/>
                                        </p:tgtEl>
                                        <p:attrNameLst>
                                          <p:attrName>style.visibility</p:attrName>
                                        </p:attrNameLst>
                                      </p:cBhvr>
                                      <p:to>
                                        <p:strVal val="visible"/>
                                      </p:to>
                                    </p:set>
                                    <p:anim calcmode="lin" valueType="num">
                                      <p:cBhvr additive="base">
                                        <p:cTn id="12" dur="500" fill="hold"/>
                                        <p:tgtEl>
                                          <p:spTgt spid="26629"/>
                                        </p:tgtEl>
                                        <p:attrNameLst>
                                          <p:attrName>ppt_x</p:attrName>
                                        </p:attrNameLst>
                                      </p:cBhvr>
                                      <p:tavLst>
                                        <p:tav tm="0">
                                          <p:val>
                                            <p:strVal val="0-#ppt_w/2"/>
                                          </p:val>
                                        </p:tav>
                                        <p:tav tm="100000">
                                          <p:val>
                                            <p:strVal val="#ppt_x"/>
                                          </p:val>
                                        </p:tav>
                                      </p:tavLst>
                                    </p:anim>
                                    <p:anim calcmode="lin" valueType="num">
                                      <p:cBhvr additive="base">
                                        <p:cTn id="13" dur="500" fill="hold"/>
                                        <p:tgtEl>
                                          <p:spTgt spid="26629"/>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1000"/>
                            </p:stCondLst>
                            <p:childTnLst>
                              <p:par>
                                <p:cTn id="15" presetID="2" presetClass="entr" presetSubtype="8" fill="hold" nodeType="afterEffect">
                                  <p:stCondLst>
                                    <p:cond delay="0"/>
                                  </p:stCondLst>
                                  <p:childTnLst>
                                    <p:set>
                                      <p:cBhvr>
                                        <p:cTn id="16" dur="1" fill="hold">
                                          <p:stCondLst>
                                            <p:cond delay="0"/>
                                          </p:stCondLst>
                                        </p:cTn>
                                        <p:tgtEl>
                                          <p:spTgt spid="26628"/>
                                        </p:tgtEl>
                                        <p:attrNameLst>
                                          <p:attrName>style.visibility</p:attrName>
                                        </p:attrNameLst>
                                      </p:cBhvr>
                                      <p:to>
                                        <p:strVal val="visible"/>
                                      </p:to>
                                    </p:set>
                                    <p:anim calcmode="lin" valueType="num">
                                      <p:cBhvr additive="base">
                                        <p:cTn id="17" dur="500" fill="hold"/>
                                        <p:tgtEl>
                                          <p:spTgt spid="26628"/>
                                        </p:tgtEl>
                                        <p:attrNameLst>
                                          <p:attrName>ppt_x</p:attrName>
                                        </p:attrNameLst>
                                      </p:cBhvr>
                                      <p:tavLst>
                                        <p:tav tm="0">
                                          <p:val>
                                            <p:strVal val="0-#ppt_w/2"/>
                                          </p:val>
                                        </p:tav>
                                        <p:tav tm="100000">
                                          <p:val>
                                            <p:strVal val="#ppt_x"/>
                                          </p:val>
                                        </p:tav>
                                      </p:tavLst>
                                    </p:anim>
                                    <p:anim calcmode="lin" valueType="num">
                                      <p:cBhvr additive="base">
                                        <p:cTn id="18" dur="500" fill="hold"/>
                                        <p:tgtEl>
                                          <p:spTgt spid="266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WordArt 2">
            <a:extLst>
              <a:ext uri="{FF2B5EF4-FFF2-40B4-BE49-F238E27FC236}">
                <a16:creationId xmlns:a16="http://schemas.microsoft.com/office/drawing/2014/main" id="{9C12EFE2-3574-CB4E-A18F-5DAA57B9CE69}"/>
              </a:ext>
            </a:extLst>
          </p:cNvPr>
          <p:cNvSpPr>
            <a:spLocks noChangeArrowheads="1" noChangeShapeType="1" noTextEdit="1"/>
          </p:cNvSpPr>
          <p:nvPr/>
        </p:nvSpPr>
        <p:spPr bwMode="auto">
          <a:xfrm>
            <a:off x="457200" y="457200"/>
            <a:ext cx="3733800" cy="8382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r>
              <a:rPr lang="en-US" kern="10">
                <a:ln w="9525">
                  <a:solidFill>
                    <a:srgbClr val="000000"/>
                  </a:solidFill>
                  <a:round/>
                  <a:headEnd/>
                  <a:tailEnd/>
                </a:ln>
                <a:solidFill>
                  <a:schemeClr val="accent1"/>
                </a:solidFill>
                <a:latin typeface="Arial Black" panose="020B0604020202020204" pitchFamily="34" charset="0"/>
                <a:cs typeface="Arial Black" panose="020B0604020202020204" pitchFamily="34" charset="0"/>
              </a:rPr>
              <a:t>What is Voltage?</a:t>
            </a:r>
          </a:p>
        </p:txBody>
      </p:sp>
      <p:sp>
        <p:nvSpPr>
          <p:cNvPr id="4101" name="Text Box 5">
            <a:extLst>
              <a:ext uri="{FF2B5EF4-FFF2-40B4-BE49-F238E27FC236}">
                <a16:creationId xmlns:a16="http://schemas.microsoft.com/office/drawing/2014/main" id="{41D5CFB7-F853-124C-BD70-CEC535049DF4}"/>
              </a:ext>
            </a:extLst>
          </p:cNvPr>
          <p:cNvSpPr txBox="1">
            <a:spLocks noChangeArrowheads="1"/>
          </p:cNvSpPr>
          <p:nvPr/>
        </p:nvSpPr>
        <p:spPr bwMode="auto">
          <a:xfrm>
            <a:off x="381000" y="1600200"/>
            <a:ext cx="49530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2000" b="1">
                <a:latin typeface="Batang" panose="02030600000101010101" pitchFamily="18" charset="-127"/>
              </a:rPr>
              <a:t>Named after Alessandro Volta who invented the first practical battery in 1799</a:t>
            </a:r>
          </a:p>
        </p:txBody>
      </p:sp>
      <p:sp>
        <p:nvSpPr>
          <p:cNvPr id="4102" name="WordArt 6">
            <a:extLst>
              <a:ext uri="{FF2B5EF4-FFF2-40B4-BE49-F238E27FC236}">
                <a16:creationId xmlns:a16="http://schemas.microsoft.com/office/drawing/2014/main" id="{AA9C1ED6-6188-4B41-91CB-EA837FA5603C}"/>
              </a:ext>
            </a:extLst>
          </p:cNvPr>
          <p:cNvSpPr>
            <a:spLocks noChangeArrowheads="1" noChangeShapeType="1" noTextEdit="1"/>
          </p:cNvSpPr>
          <p:nvPr/>
        </p:nvSpPr>
        <p:spPr bwMode="auto">
          <a:xfrm>
            <a:off x="304800" y="3581400"/>
            <a:ext cx="5257800" cy="6858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r>
              <a:rPr lang="en-US" kern="10">
                <a:ln w="9525">
                  <a:solidFill>
                    <a:srgbClr val="000000"/>
                  </a:solidFill>
                  <a:round/>
                  <a:headEnd/>
                  <a:tailEnd/>
                </a:ln>
                <a:solidFill>
                  <a:schemeClr val="accent1"/>
                </a:solidFill>
                <a:latin typeface="Arial Black" panose="020B0604020202020204" pitchFamily="34" charset="0"/>
                <a:cs typeface="Arial Black" panose="020B0604020202020204" pitchFamily="34" charset="0"/>
              </a:rPr>
              <a:t>"Reason to Move" or "Push"</a:t>
            </a:r>
          </a:p>
        </p:txBody>
      </p:sp>
      <p:sp>
        <p:nvSpPr>
          <p:cNvPr id="4103" name="Text Box 7">
            <a:extLst>
              <a:ext uri="{FF2B5EF4-FFF2-40B4-BE49-F238E27FC236}">
                <a16:creationId xmlns:a16="http://schemas.microsoft.com/office/drawing/2014/main" id="{7E2E823D-245E-DC46-A342-62D12C394B9C}"/>
              </a:ext>
            </a:extLst>
          </p:cNvPr>
          <p:cNvSpPr txBox="1">
            <a:spLocks noChangeArrowheads="1"/>
          </p:cNvSpPr>
          <p:nvPr/>
        </p:nvSpPr>
        <p:spPr bwMode="auto">
          <a:xfrm>
            <a:off x="381000" y="4572000"/>
            <a:ext cx="8763000" cy="192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2000" b="1">
                <a:latin typeface="Batang" panose="02030600000101010101" pitchFamily="18" charset="-127"/>
              </a:rPr>
              <a:t>Electrons don’t “want” to move from one atom to another.  Any force chemical, magnetic, mechanical or whatever that gives them a “Push” or “Reason to move” from one atom onto another is called a voltage…   But REMEMBER… just because you are pushing on something does not mean that it will move… there may be too much resistance to movement present even if you are pushing really hard..</a:t>
            </a:r>
          </a:p>
        </p:txBody>
      </p:sp>
      <p:pic>
        <p:nvPicPr>
          <p:cNvPr id="4108" name="Picture 12" descr="volta">
            <a:extLst>
              <a:ext uri="{FF2B5EF4-FFF2-40B4-BE49-F238E27FC236}">
                <a16:creationId xmlns:a16="http://schemas.microsoft.com/office/drawing/2014/main" id="{BE2D04F7-6BB2-0141-B845-98BB6740647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4200" y="762000"/>
            <a:ext cx="1851025" cy="3200400"/>
          </a:xfrm>
          <a:prstGeom prst="rect">
            <a:avLst/>
          </a:prstGeom>
          <a:noFill/>
          <a:extLst>
            <a:ext uri="{909E8E84-426E-40DD-AFC4-6F175D3DCCD1}">
              <a14:hiddenFill xmlns:a14="http://schemas.microsoft.com/office/drawing/2010/main">
                <a:solidFill>
                  <a:srgbClr val="FFFFFF"/>
                </a:solidFill>
              </a14:hiddenFill>
            </a:ext>
          </a:extLst>
        </p:spPr>
      </p:pic>
      <p:pic>
        <p:nvPicPr>
          <p:cNvPr id="4110" name="Picture 14" descr="Volta">
            <a:extLst>
              <a:ext uri="{FF2B5EF4-FFF2-40B4-BE49-F238E27FC236}">
                <a16:creationId xmlns:a16="http://schemas.microsoft.com/office/drawing/2014/main" id="{88764483-57EF-8E44-A1FB-16EA0AB3648D}"/>
              </a:ext>
            </a:extLst>
          </p:cNvPr>
          <p:cNvPicPr>
            <a:picLocks noChangeAspect="1" noChangeArrowheads="1"/>
          </p:cNvPicPr>
          <p:nvPr/>
        </p:nvPicPr>
        <p:blipFill>
          <a:blip r:embed="rId3">
            <a:lum bright="6000"/>
            <a:extLst>
              <a:ext uri="{28A0092B-C50C-407E-A947-70E740481C1C}">
                <a14:useLocalDpi xmlns:a14="http://schemas.microsoft.com/office/drawing/2010/main" val="0"/>
              </a:ext>
            </a:extLst>
          </a:blip>
          <a:srcRect/>
          <a:stretch>
            <a:fillRect/>
          </a:stretch>
        </p:blipFill>
        <p:spPr bwMode="auto">
          <a:xfrm>
            <a:off x="5410200" y="304800"/>
            <a:ext cx="1711325" cy="2286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4102"/>
                                        </p:tgtEl>
                                        <p:attrNameLst>
                                          <p:attrName>style.visibility</p:attrName>
                                        </p:attrNameLst>
                                      </p:cBhvr>
                                      <p:to>
                                        <p:strVal val="visible"/>
                                      </p:to>
                                    </p:set>
                                    <p:anim calcmode="lin" valueType="num">
                                      <p:cBhvr additive="base">
                                        <p:cTn id="7" dur="500" fill="hold"/>
                                        <p:tgtEl>
                                          <p:spTgt spid="4102"/>
                                        </p:tgtEl>
                                        <p:attrNameLst>
                                          <p:attrName>ppt_x</p:attrName>
                                        </p:attrNameLst>
                                      </p:cBhvr>
                                      <p:tavLst>
                                        <p:tav tm="0">
                                          <p:val>
                                            <p:strVal val="0-#ppt_w/2"/>
                                          </p:val>
                                        </p:tav>
                                        <p:tav tm="100000">
                                          <p:val>
                                            <p:strVal val="#ppt_x"/>
                                          </p:val>
                                        </p:tav>
                                      </p:tavLst>
                                    </p:anim>
                                    <p:anim calcmode="lin" valueType="num">
                                      <p:cBhvr additive="base">
                                        <p:cTn id="8" dur="500" fill="hold"/>
                                        <p:tgtEl>
                                          <p:spTgt spid="4102"/>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4103"/>
                                        </p:tgtEl>
                                        <p:attrNameLst>
                                          <p:attrName>style.visibility</p:attrName>
                                        </p:attrNameLst>
                                      </p:cBhvr>
                                      <p:to>
                                        <p:strVal val="visible"/>
                                      </p:to>
                                    </p:set>
                                    <p:anim calcmode="lin" valueType="num">
                                      <p:cBhvr additive="base">
                                        <p:cTn id="12" dur="500" fill="hold"/>
                                        <p:tgtEl>
                                          <p:spTgt spid="4103"/>
                                        </p:tgtEl>
                                        <p:attrNameLst>
                                          <p:attrName>ppt_x</p:attrName>
                                        </p:attrNameLst>
                                      </p:cBhvr>
                                      <p:tavLst>
                                        <p:tav tm="0">
                                          <p:val>
                                            <p:strVal val="0-#ppt_w/2"/>
                                          </p:val>
                                        </p:tav>
                                        <p:tav tm="100000">
                                          <p:val>
                                            <p:strVal val="#ppt_x"/>
                                          </p:val>
                                        </p:tav>
                                      </p:tavLst>
                                    </p:anim>
                                    <p:anim calcmode="lin" valueType="num">
                                      <p:cBhvr additive="base">
                                        <p:cTn id="13" dur="500" fill="hold"/>
                                        <p:tgtEl>
                                          <p:spTgt spid="410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3"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WordArt 3">
            <a:extLst>
              <a:ext uri="{FF2B5EF4-FFF2-40B4-BE49-F238E27FC236}">
                <a16:creationId xmlns:a16="http://schemas.microsoft.com/office/drawing/2014/main" id="{E310C1CF-8659-6140-B717-06889E6AB379}"/>
              </a:ext>
            </a:extLst>
          </p:cNvPr>
          <p:cNvSpPr>
            <a:spLocks noChangeArrowheads="1" noChangeShapeType="1" noTextEdit="1"/>
          </p:cNvSpPr>
          <p:nvPr/>
        </p:nvSpPr>
        <p:spPr bwMode="auto">
          <a:xfrm>
            <a:off x="228600" y="304800"/>
            <a:ext cx="3733800" cy="8382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r>
              <a:rPr lang="en-US" kern="10">
                <a:ln w="9525">
                  <a:solidFill>
                    <a:srgbClr val="000000"/>
                  </a:solidFill>
                  <a:round/>
                  <a:headEnd/>
                  <a:tailEnd/>
                </a:ln>
                <a:solidFill>
                  <a:schemeClr val="accent1"/>
                </a:solidFill>
                <a:latin typeface="Arial Black" panose="020B0604020202020204" pitchFamily="34" charset="0"/>
                <a:cs typeface="Arial Black" panose="020B0604020202020204" pitchFamily="34" charset="0"/>
              </a:rPr>
              <a:t>What is Amperage?</a:t>
            </a:r>
          </a:p>
        </p:txBody>
      </p:sp>
      <p:sp>
        <p:nvSpPr>
          <p:cNvPr id="5124" name="Text Box 4">
            <a:extLst>
              <a:ext uri="{FF2B5EF4-FFF2-40B4-BE49-F238E27FC236}">
                <a16:creationId xmlns:a16="http://schemas.microsoft.com/office/drawing/2014/main" id="{0F25B7CE-0B1D-4E44-AF88-E222E4785AE4}"/>
              </a:ext>
            </a:extLst>
          </p:cNvPr>
          <p:cNvSpPr txBox="1">
            <a:spLocks noChangeArrowheads="1"/>
          </p:cNvSpPr>
          <p:nvPr/>
        </p:nvSpPr>
        <p:spPr bwMode="auto">
          <a:xfrm>
            <a:off x="381000" y="1219200"/>
            <a:ext cx="51054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2000" b="1">
                <a:latin typeface="Batang" panose="02030600000101010101" pitchFamily="18" charset="-127"/>
              </a:rPr>
              <a:t>Named after Andre Marie Ampere a mathematician who formulated theories that greatly helped solidify the link between electricity and magnetism</a:t>
            </a:r>
          </a:p>
        </p:txBody>
      </p:sp>
      <p:sp>
        <p:nvSpPr>
          <p:cNvPr id="5125" name="WordArt 5">
            <a:extLst>
              <a:ext uri="{FF2B5EF4-FFF2-40B4-BE49-F238E27FC236}">
                <a16:creationId xmlns:a16="http://schemas.microsoft.com/office/drawing/2014/main" id="{7542B294-8ED5-B346-8076-5B0F0C04B3EF}"/>
              </a:ext>
            </a:extLst>
          </p:cNvPr>
          <p:cNvSpPr>
            <a:spLocks noChangeArrowheads="1" noChangeShapeType="1" noTextEdit="1"/>
          </p:cNvSpPr>
          <p:nvPr/>
        </p:nvSpPr>
        <p:spPr bwMode="auto">
          <a:xfrm>
            <a:off x="304800" y="3200400"/>
            <a:ext cx="5867400" cy="5334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r>
              <a:rPr lang="en-US" kern="10">
                <a:ln w="9525">
                  <a:solidFill>
                    <a:srgbClr val="000000"/>
                  </a:solidFill>
                  <a:round/>
                  <a:headEnd/>
                  <a:tailEnd/>
                </a:ln>
                <a:solidFill>
                  <a:schemeClr val="accent1"/>
                </a:solidFill>
                <a:latin typeface="Arial Black" panose="020B0604020202020204" pitchFamily="34" charset="0"/>
                <a:cs typeface="Arial Black" panose="020B0604020202020204" pitchFamily="34" charset="0"/>
              </a:rPr>
              <a:t>"Amount Per Time" </a:t>
            </a:r>
          </a:p>
        </p:txBody>
      </p:sp>
      <p:sp>
        <p:nvSpPr>
          <p:cNvPr id="5126" name="Text Box 6">
            <a:extLst>
              <a:ext uri="{FF2B5EF4-FFF2-40B4-BE49-F238E27FC236}">
                <a16:creationId xmlns:a16="http://schemas.microsoft.com/office/drawing/2014/main" id="{2396827B-2169-D04E-8837-F30EC1853733}"/>
              </a:ext>
            </a:extLst>
          </p:cNvPr>
          <p:cNvSpPr txBox="1">
            <a:spLocks noChangeArrowheads="1"/>
          </p:cNvSpPr>
          <p:nvPr/>
        </p:nvSpPr>
        <p:spPr bwMode="auto">
          <a:xfrm>
            <a:off x="0" y="3810000"/>
            <a:ext cx="8763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2000" b="1">
                <a:latin typeface="Batang" panose="02030600000101010101" pitchFamily="18" charset="-127"/>
              </a:rPr>
              <a:t>This is the Dangerous part of electricity.  Roughly 0.5 Amps of electricity is enough to kill a person.</a:t>
            </a:r>
          </a:p>
        </p:txBody>
      </p:sp>
      <p:pic>
        <p:nvPicPr>
          <p:cNvPr id="5128" name="Picture 8" descr="ampere">
            <a:extLst>
              <a:ext uri="{FF2B5EF4-FFF2-40B4-BE49-F238E27FC236}">
                <a16:creationId xmlns:a16="http://schemas.microsoft.com/office/drawing/2014/main" id="{006655E5-5AAE-0840-B07F-8B35FF9886C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800" y="228600"/>
            <a:ext cx="2667000" cy="2287588"/>
          </a:xfrm>
          <a:prstGeom prst="rect">
            <a:avLst/>
          </a:prstGeom>
          <a:noFill/>
          <a:extLst>
            <a:ext uri="{909E8E84-426E-40DD-AFC4-6F175D3DCCD1}">
              <a14:hiddenFill xmlns:a14="http://schemas.microsoft.com/office/drawing/2010/main">
                <a:solidFill>
                  <a:srgbClr val="FFFFFF"/>
                </a:solidFill>
              </a14:hiddenFill>
            </a:ext>
          </a:extLst>
        </p:spPr>
      </p:pic>
      <p:pic>
        <p:nvPicPr>
          <p:cNvPr id="5129" name="Picture 9" descr="EN00536_">
            <a:extLst>
              <a:ext uri="{FF2B5EF4-FFF2-40B4-BE49-F238E27FC236}">
                <a16:creationId xmlns:a16="http://schemas.microsoft.com/office/drawing/2014/main" id="{E62AA561-F3F2-CE49-86BE-995308526E3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4724400"/>
            <a:ext cx="1773238" cy="1828800"/>
          </a:xfrm>
          <a:prstGeom prst="rect">
            <a:avLst/>
          </a:prstGeom>
          <a:noFill/>
          <a:extLst>
            <a:ext uri="{909E8E84-426E-40DD-AFC4-6F175D3DCCD1}">
              <a14:hiddenFill xmlns:a14="http://schemas.microsoft.com/office/drawing/2010/main">
                <a:solidFill>
                  <a:srgbClr val="FFFFFF"/>
                </a:solidFill>
              </a14:hiddenFill>
            </a:ext>
          </a:extLst>
        </p:spPr>
      </p:pic>
      <p:sp>
        <p:nvSpPr>
          <p:cNvPr id="5130" name="Text Box 10">
            <a:extLst>
              <a:ext uri="{FF2B5EF4-FFF2-40B4-BE49-F238E27FC236}">
                <a16:creationId xmlns:a16="http://schemas.microsoft.com/office/drawing/2014/main" id="{13B6DF49-7F52-F24B-9950-1E5C40F1F7C4}"/>
              </a:ext>
            </a:extLst>
          </p:cNvPr>
          <p:cNvSpPr txBox="1">
            <a:spLocks noChangeArrowheads="1"/>
          </p:cNvSpPr>
          <p:nvPr/>
        </p:nvSpPr>
        <p:spPr bwMode="auto">
          <a:xfrm>
            <a:off x="304800" y="5334000"/>
            <a:ext cx="61722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t>Yes…this IS an Amp but not the kind intended in this lesson… However, the more “Amps” that run through it, the louder it gets…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5125"/>
                                        </p:tgtEl>
                                        <p:attrNameLst>
                                          <p:attrName>style.visibility</p:attrName>
                                        </p:attrNameLst>
                                      </p:cBhvr>
                                      <p:to>
                                        <p:strVal val="visible"/>
                                      </p:to>
                                    </p:set>
                                    <p:anim calcmode="lin" valueType="num">
                                      <p:cBhvr additive="base">
                                        <p:cTn id="7" dur="500" fill="hold"/>
                                        <p:tgtEl>
                                          <p:spTgt spid="5125"/>
                                        </p:tgtEl>
                                        <p:attrNameLst>
                                          <p:attrName>ppt_x</p:attrName>
                                        </p:attrNameLst>
                                      </p:cBhvr>
                                      <p:tavLst>
                                        <p:tav tm="0">
                                          <p:val>
                                            <p:strVal val="0-#ppt_w/2"/>
                                          </p:val>
                                        </p:tav>
                                        <p:tav tm="100000">
                                          <p:val>
                                            <p:strVal val="#ppt_x"/>
                                          </p:val>
                                        </p:tav>
                                      </p:tavLst>
                                    </p:anim>
                                    <p:anim calcmode="lin" valueType="num">
                                      <p:cBhvr additive="base">
                                        <p:cTn id="8" dur="500" fill="hold"/>
                                        <p:tgtEl>
                                          <p:spTgt spid="5125"/>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5126"/>
                                        </p:tgtEl>
                                        <p:attrNameLst>
                                          <p:attrName>style.visibility</p:attrName>
                                        </p:attrNameLst>
                                      </p:cBhvr>
                                      <p:to>
                                        <p:strVal val="visible"/>
                                      </p:to>
                                    </p:set>
                                    <p:anim calcmode="lin" valueType="num">
                                      <p:cBhvr additive="base">
                                        <p:cTn id="12" dur="500" fill="hold"/>
                                        <p:tgtEl>
                                          <p:spTgt spid="5126"/>
                                        </p:tgtEl>
                                        <p:attrNameLst>
                                          <p:attrName>ppt_x</p:attrName>
                                        </p:attrNameLst>
                                      </p:cBhvr>
                                      <p:tavLst>
                                        <p:tav tm="0">
                                          <p:val>
                                            <p:strVal val="0-#ppt_w/2"/>
                                          </p:val>
                                        </p:tav>
                                        <p:tav tm="100000">
                                          <p:val>
                                            <p:strVal val="#ppt_x"/>
                                          </p:val>
                                        </p:tav>
                                      </p:tavLst>
                                    </p:anim>
                                    <p:anim calcmode="lin" valueType="num">
                                      <p:cBhvr additive="base">
                                        <p:cTn id="13" dur="500" fill="hold"/>
                                        <p:tgtEl>
                                          <p:spTgt spid="5126"/>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5130"/>
                                        </p:tgtEl>
                                        <p:attrNameLst>
                                          <p:attrName>style.visibility</p:attrName>
                                        </p:attrNameLst>
                                      </p:cBhvr>
                                      <p:to>
                                        <p:strVal val="visible"/>
                                      </p:to>
                                    </p:set>
                                    <p:anim calcmode="lin" valueType="num">
                                      <p:cBhvr additive="base">
                                        <p:cTn id="17" dur="500" fill="hold"/>
                                        <p:tgtEl>
                                          <p:spTgt spid="5130"/>
                                        </p:tgtEl>
                                        <p:attrNameLst>
                                          <p:attrName>ppt_x</p:attrName>
                                        </p:attrNameLst>
                                      </p:cBhvr>
                                      <p:tavLst>
                                        <p:tav tm="0">
                                          <p:val>
                                            <p:strVal val="0-#ppt_w/2"/>
                                          </p:val>
                                        </p:tav>
                                        <p:tav tm="100000">
                                          <p:val>
                                            <p:strVal val="#ppt_x"/>
                                          </p:val>
                                        </p:tav>
                                      </p:tavLst>
                                    </p:anim>
                                    <p:anim calcmode="lin" valueType="num">
                                      <p:cBhvr additive="base">
                                        <p:cTn id="18" dur="500" fill="hold"/>
                                        <p:tgtEl>
                                          <p:spTgt spid="5130"/>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1500"/>
                            </p:stCondLst>
                            <p:childTnLst>
                              <p:par>
                                <p:cTn id="20" presetID="2" presetClass="entr" presetSubtype="8" fill="hold" nodeType="afterEffect">
                                  <p:stCondLst>
                                    <p:cond delay="0"/>
                                  </p:stCondLst>
                                  <p:childTnLst>
                                    <p:set>
                                      <p:cBhvr>
                                        <p:cTn id="21" dur="1" fill="hold">
                                          <p:stCondLst>
                                            <p:cond delay="0"/>
                                          </p:stCondLst>
                                        </p:cTn>
                                        <p:tgtEl>
                                          <p:spTgt spid="5129"/>
                                        </p:tgtEl>
                                        <p:attrNameLst>
                                          <p:attrName>style.visibility</p:attrName>
                                        </p:attrNameLst>
                                      </p:cBhvr>
                                      <p:to>
                                        <p:strVal val="visible"/>
                                      </p:to>
                                    </p:set>
                                    <p:anim calcmode="lin" valueType="num">
                                      <p:cBhvr additive="base">
                                        <p:cTn id="22" dur="500" fill="hold"/>
                                        <p:tgtEl>
                                          <p:spTgt spid="5129"/>
                                        </p:tgtEl>
                                        <p:attrNameLst>
                                          <p:attrName>ppt_x</p:attrName>
                                        </p:attrNameLst>
                                      </p:cBhvr>
                                      <p:tavLst>
                                        <p:tav tm="0">
                                          <p:val>
                                            <p:strVal val="0-#ppt_w/2"/>
                                          </p:val>
                                        </p:tav>
                                        <p:tav tm="100000">
                                          <p:val>
                                            <p:strVal val="#ppt_x"/>
                                          </p:val>
                                        </p:tav>
                                      </p:tavLst>
                                    </p:anim>
                                    <p:anim calcmode="lin" valueType="num">
                                      <p:cBhvr additive="base">
                                        <p:cTn id="23" dur="500" fill="hold"/>
                                        <p:tgtEl>
                                          <p:spTgt spid="512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6" grpId="0" autoUpdateAnimBg="0"/>
      <p:bldP spid="5130"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WordArt 2">
            <a:extLst>
              <a:ext uri="{FF2B5EF4-FFF2-40B4-BE49-F238E27FC236}">
                <a16:creationId xmlns:a16="http://schemas.microsoft.com/office/drawing/2014/main" id="{A336B510-007E-114A-BC1C-489DE001793F}"/>
              </a:ext>
            </a:extLst>
          </p:cNvPr>
          <p:cNvSpPr>
            <a:spLocks noChangeArrowheads="1" noChangeShapeType="1" noTextEdit="1"/>
          </p:cNvSpPr>
          <p:nvPr/>
        </p:nvSpPr>
        <p:spPr bwMode="auto">
          <a:xfrm>
            <a:off x="304800" y="685800"/>
            <a:ext cx="4343400" cy="8382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r>
              <a:rPr lang="en-US" kern="10">
                <a:ln w="9525">
                  <a:solidFill>
                    <a:srgbClr val="000000"/>
                  </a:solidFill>
                  <a:round/>
                  <a:headEnd/>
                  <a:tailEnd/>
                </a:ln>
                <a:solidFill>
                  <a:schemeClr val="accent1"/>
                </a:solidFill>
                <a:latin typeface="Arial Black" panose="020B0604020202020204" pitchFamily="34" charset="0"/>
                <a:cs typeface="Arial Black" panose="020B0604020202020204" pitchFamily="34" charset="0"/>
              </a:rPr>
              <a:t>What is Resistance?</a:t>
            </a:r>
          </a:p>
        </p:txBody>
      </p:sp>
      <p:sp>
        <p:nvSpPr>
          <p:cNvPr id="6147" name="Text Box 3">
            <a:extLst>
              <a:ext uri="{FF2B5EF4-FFF2-40B4-BE49-F238E27FC236}">
                <a16:creationId xmlns:a16="http://schemas.microsoft.com/office/drawing/2014/main" id="{59B875A8-865E-A440-BBCE-FA7F056893EA}"/>
              </a:ext>
            </a:extLst>
          </p:cNvPr>
          <p:cNvSpPr txBox="1">
            <a:spLocks noChangeArrowheads="1"/>
          </p:cNvSpPr>
          <p:nvPr/>
        </p:nvSpPr>
        <p:spPr bwMode="auto">
          <a:xfrm>
            <a:off x="0" y="1752600"/>
            <a:ext cx="70104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2000" b="1">
                <a:latin typeface="Batang" panose="02030600000101010101" pitchFamily="18" charset="-127"/>
              </a:rPr>
              <a:t>No this is not named after anyone named “Resist” It is as the name implies…”Opposition to Movement”  All loads and all wires except superconductors have some amount of resistance</a:t>
            </a:r>
          </a:p>
        </p:txBody>
      </p:sp>
      <p:sp>
        <p:nvSpPr>
          <p:cNvPr id="6148" name="WordArt 4">
            <a:extLst>
              <a:ext uri="{FF2B5EF4-FFF2-40B4-BE49-F238E27FC236}">
                <a16:creationId xmlns:a16="http://schemas.microsoft.com/office/drawing/2014/main" id="{01132079-F72B-D04D-93A3-58EEEA1F69E9}"/>
              </a:ext>
            </a:extLst>
          </p:cNvPr>
          <p:cNvSpPr>
            <a:spLocks noChangeArrowheads="1" noChangeShapeType="1" noTextEdit="1"/>
          </p:cNvSpPr>
          <p:nvPr/>
        </p:nvSpPr>
        <p:spPr bwMode="auto">
          <a:xfrm>
            <a:off x="228600" y="3962400"/>
            <a:ext cx="6477000" cy="8382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r>
              <a:rPr lang="en-US" kern="10">
                <a:ln w="9525">
                  <a:solidFill>
                    <a:srgbClr val="000000"/>
                  </a:solidFill>
                  <a:round/>
                  <a:headEnd/>
                  <a:tailEnd/>
                </a:ln>
                <a:solidFill>
                  <a:schemeClr val="accent1"/>
                </a:solidFill>
                <a:latin typeface="Arial Black" panose="020B0604020202020204" pitchFamily="34" charset="0"/>
                <a:cs typeface="Arial Black" panose="020B0604020202020204" pitchFamily="34" charset="0"/>
              </a:rPr>
              <a:t>"Opposition to Movement"</a:t>
            </a:r>
          </a:p>
        </p:txBody>
      </p:sp>
      <p:sp>
        <p:nvSpPr>
          <p:cNvPr id="6149" name="Text Box 5">
            <a:extLst>
              <a:ext uri="{FF2B5EF4-FFF2-40B4-BE49-F238E27FC236}">
                <a16:creationId xmlns:a16="http://schemas.microsoft.com/office/drawing/2014/main" id="{FD14AD30-15A2-A048-BBE8-2429B1380D07}"/>
              </a:ext>
            </a:extLst>
          </p:cNvPr>
          <p:cNvSpPr txBox="1">
            <a:spLocks noChangeArrowheads="1"/>
          </p:cNvSpPr>
          <p:nvPr/>
        </p:nvSpPr>
        <p:spPr bwMode="auto">
          <a:xfrm>
            <a:off x="0" y="4800600"/>
            <a:ext cx="87630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2000" b="1">
                <a:latin typeface="Batang" panose="02030600000101010101" pitchFamily="18" charset="-127"/>
              </a:rPr>
              <a:t>Resistance is Measured in OHMS and this unit of measurement IS named after the mathematician who discovered the most fundamental law governing the study of electricity… OHM’s LAW.  His name was Georg Simon OHM</a:t>
            </a:r>
          </a:p>
        </p:txBody>
      </p:sp>
      <p:pic>
        <p:nvPicPr>
          <p:cNvPr id="6151" name="Picture 7" descr="Ohm">
            <a:extLst>
              <a:ext uri="{FF2B5EF4-FFF2-40B4-BE49-F238E27FC236}">
                <a16:creationId xmlns:a16="http://schemas.microsoft.com/office/drawing/2014/main" id="{7390E369-ED7F-E24E-BB4A-5D5B514ACC8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4200" y="381000"/>
            <a:ext cx="1836738" cy="2362200"/>
          </a:xfrm>
          <a:prstGeom prst="rect">
            <a:avLst/>
          </a:prstGeom>
          <a:noFill/>
          <a:extLst>
            <a:ext uri="{909E8E84-426E-40DD-AFC4-6F175D3DCCD1}">
              <a14:hiddenFill xmlns:a14="http://schemas.microsoft.com/office/drawing/2010/main">
                <a:solidFill>
                  <a:srgbClr val="FFFFFF"/>
                </a:solidFill>
              </a14:hiddenFill>
            </a:ext>
          </a:extLst>
        </p:spPr>
      </p:pic>
      <p:pic>
        <p:nvPicPr>
          <p:cNvPr id="6153" name="Picture 9" descr="Graphic: Omega Symbol">
            <a:extLst>
              <a:ext uri="{FF2B5EF4-FFF2-40B4-BE49-F238E27FC236}">
                <a16:creationId xmlns:a16="http://schemas.microsoft.com/office/drawing/2014/main" id="{D89D5536-A8D5-5E41-842F-7CFE689B650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2895600"/>
            <a:ext cx="1497013" cy="1428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6148"/>
                                        </p:tgtEl>
                                        <p:attrNameLst>
                                          <p:attrName>style.visibility</p:attrName>
                                        </p:attrNameLst>
                                      </p:cBhvr>
                                      <p:to>
                                        <p:strVal val="visible"/>
                                      </p:to>
                                    </p:set>
                                    <p:anim calcmode="lin" valueType="num">
                                      <p:cBhvr additive="base">
                                        <p:cTn id="7" dur="500" fill="hold"/>
                                        <p:tgtEl>
                                          <p:spTgt spid="6148"/>
                                        </p:tgtEl>
                                        <p:attrNameLst>
                                          <p:attrName>ppt_x</p:attrName>
                                        </p:attrNameLst>
                                      </p:cBhvr>
                                      <p:tavLst>
                                        <p:tav tm="0">
                                          <p:val>
                                            <p:strVal val="0-#ppt_w/2"/>
                                          </p:val>
                                        </p:tav>
                                        <p:tav tm="100000">
                                          <p:val>
                                            <p:strVal val="#ppt_x"/>
                                          </p:val>
                                        </p:tav>
                                      </p:tavLst>
                                    </p:anim>
                                    <p:anim calcmode="lin" valueType="num">
                                      <p:cBhvr additive="base">
                                        <p:cTn id="8" dur="500" fill="hold"/>
                                        <p:tgtEl>
                                          <p:spTgt spid="6148"/>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6149"/>
                                        </p:tgtEl>
                                        <p:attrNameLst>
                                          <p:attrName>style.visibility</p:attrName>
                                        </p:attrNameLst>
                                      </p:cBhvr>
                                      <p:to>
                                        <p:strVal val="visible"/>
                                      </p:to>
                                    </p:set>
                                    <p:anim calcmode="lin" valueType="num">
                                      <p:cBhvr additive="base">
                                        <p:cTn id="12" dur="500" fill="hold"/>
                                        <p:tgtEl>
                                          <p:spTgt spid="6149"/>
                                        </p:tgtEl>
                                        <p:attrNameLst>
                                          <p:attrName>ppt_x</p:attrName>
                                        </p:attrNameLst>
                                      </p:cBhvr>
                                      <p:tavLst>
                                        <p:tav tm="0">
                                          <p:val>
                                            <p:strVal val="0-#ppt_w/2"/>
                                          </p:val>
                                        </p:tav>
                                        <p:tav tm="100000">
                                          <p:val>
                                            <p:strVal val="#ppt_x"/>
                                          </p:val>
                                        </p:tav>
                                      </p:tavLst>
                                    </p:anim>
                                    <p:anim calcmode="lin" valueType="num">
                                      <p:cBhvr additive="base">
                                        <p:cTn id="13" dur="500" fill="hold"/>
                                        <p:tgtEl>
                                          <p:spTgt spid="614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9"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WordArt 2">
            <a:extLst>
              <a:ext uri="{FF2B5EF4-FFF2-40B4-BE49-F238E27FC236}">
                <a16:creationId xmlns:a16="http://schemas.microsoft.com/office/drawing/2014/main" id="{CDA622D7-14FF-0C4E-9408-554BBFADAC5B}"/>
              </a:ext>
            </a:extLst>
          </p:cNvPr>
          <p:cNvSpPr>
            <a:spLocks noChangeArrowheads="1" noChangeShapeType="1" noTextEdit="1"/>
          </p:cNvSpPr>
          <p:nvPr/>
        </p:nvSpPr>
        <p:spPr bwMode="auto">
          <a:xfrm>
            <a:off x="1600200" y="533400"/>
            <a:ext cx="5638800" cy="6858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r>
              <a:rPr lang="en-US" kern="10">
                <a:ln w="9525">
                  <a:solidFill>
                    <a:srgbClr val="000000"/>
                  </a:solidFill>
                  <a:round/>
                  <a:headEnd/>
                  <a:tailEnd/>
                </a:ln>
                <a:solidFill>
                  <a:schemeClr val="accent1"/>
                </a:solidFill>
                <a:latin typeface="Arial Black" panose="020B0604020202020204" pitchFamily="34" charset="0"/>
                <a:cs typeface="Arial Black" panose="020B0604020202020204" pitchFamily="34" charset="0"/>
              </a:rPr>
              <a:t>Got Notebook?</a:t>
            </a:r>
          </a:p>
        </p:txBody>
      </p:sp>
      <p:sp>
        <p:nvSpPr>
          <p:cNvPr id="59395" name="Text Box 3">
            <a:extLst>
              <a:ext uri="{FF2B5EF4-FFF2-40B4-BE49-F238E27FC236}">
                <a16:creationId xmlns:a16="http://schemas.microsoft.com/office/drawing/2014/main" id="{3E165BC1-E80A-2942-8F50-363536B82E92}"/>
              </a:ext>
            </a:extLst>
          </p:cNvPr>
          <p:cNvSpPr txBox="1">
            <a:spLocks noChangeArrowheads="1"/>
          </p:cNvSpPr>
          <p:nvPr/>
        </p:nvSpPr>
        <p:spPr bwMode="auto">
          <a:xfrm>
            <a:off x="1524000" y="4191000"/>
            <a:ext cx="6553200" cy="173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5400"/>
              <a:t> Then…Let’s Play Electronics!!!</a:t>
            </a:r>
          </a:p>
        </p:txBody>
      </p:sp>
      <p:pic>
        <p:nvPicPr>
          <p:cNvPr id="59396" name="Picture 4" descr="BD06100_">
            <a:extLst>
              <a:ext uri="{FF2B5EF4-FFF2-40B4-BE49-F238E27FC236}">
                <a16:creationId xmlns:a16="http://schemas.microsoft.com/office/drawing/2014/main" id="{1111D54D-D995-DA40-B269-83680058BA7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4200" y="4495800"/>
            <a:ext cx="1271588" cy="1830388"/>
          </a:xfrm>
          <a:prstGeom prst="rect">
            <a:avLst/>
          </a:prstGeom>
          <a:noFill/>
          <a:extLst>
            <a:ext uri="{909E8E84-426E-40DD-AFC4-6F175D3DCCD1}">
              <a14:hiddenFill xmlns:a14="http://schemas.microsoft.com/office/drawing/2010/main">
                <a:solidFill>
                  <a:srgbClr val="FFFFFF"/>
                </a:solidFill>
              </a14:hiddenFill>
            </a:ext>
          </a:extLst>
        </p:spPr>
      </p:pic>
      <p:pic>
        <p:nvPicPr>
          <p:cNvPr id="59397" name="Picture 5" descr="PE01928_">
            <a:extLst>
              <a:ext uri="{FF2B5EF4-FFF2-40B4-BE49-F238E27FC236}">
                <a16:creationId xmlns:a16="http://schemas.microsoft.com/office/drawing/2014/main" id="{BEFA7601-D394-AB49-AF03-1BFF0E76743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1800" y="1371600"/>
            <a:ext cx="2971800" cy="29019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WordArt 2">
            <a:extLst>
              <a:ext uri="{FF2B5EF4-FFF2-40B4-BE49-F238E27FC236}">
                <a16:creationId xmlns:a16="http://schemas.microsoft.com/office/drawing/2014/main" id="{B9BAF2DF-3745-0E4B-BB8F-DADDBDE4A481}"/>
              </a:ext>
            </a:extLst>
          </p:cNvPr>
          <p:cNvSpPr>
            <a:spLocks noChangeArrowheads="1" noChangeShapeType="1" noTextEdit="1"/>
          </p:cNvSpPr>
          <p:nvPr/>
        </p:nvSpPr>
        <p:spPr bwMode="auto">
          <a:xfrm>
            <a:off x="304800" y="304800"/>
            <a:ext cx="3276600" cy="5334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r>
              <a:rPr lang="en-US" kern="10">
                <a:ln w="9525">
                  <a:solidFill>
                    <a:srgbClr val="000000"/>
                  </a:solidFill>
                  <a:round/>
                  <a:headEnd/>
                  <a:tailEnd/>
                </a:ln>
                <a:solidFill>
                  <a:schemeClr val="accent1"/>
                </a:solidFill>
                <a:latin typeface="Arial Black" panose="020B0604020202020204" pitchFamily="34" charset="0"/>
                <a:cs typeface="Arial Black" panose="020B0604020202020204" pitchFamily="34" charset="0"/>
              </a:rPr>
              <a:t>Mind Teaser...</a:t>
            </a:r>
          </a:p>
        </p:txBody>
      </p:sp>
      <p:sp>
        <p:nvSpPr>
          <p:cNvPr id="7171" name="Text Box 3">
            <a:extLst>
              <a:ext uri="{FF2B5EF4-FFF2-40B4-BE49-F238E27FC236}">
                <a16:creationId xmlns:a16="http://schemas.microsoft.com/office/drawing/2014/main" id="{D86CB138-0AAD-2C4C-B67E-4BF9272B93FC}"/>
              </a:ext>
            </a:extLst>
          </p:cNvPr>
          <p:cNvSpPr txBox="1">
            <a:spLocks noChangeArrowheads="1"/>
          </p:cNvSpPr>
          <p:nvPr/>
        </p:nvSpPr>
        <p:spPr bwMode="auto">
          <a:xfrm>
            <a:off x="457200" y="990600"/>
            <a:ext cx="8382000" cy="308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2800" dirty="0">
                <a:latin typeface="Batang" panose="02030600000101010101" pitchFamily="18" charset="-127"/>
              </a:rPr>
              <a:t>Ancient classroom Discipline Plan…If you mess up in class.. we take you to the beach, then call the weather bureau and order a tsunami to head straight toward where you are standing…Our Rule… In order to be let back into class </a:t>
            </a:r>
            <a:r>
              <a:rPr lang="en-US" altLang="en-US" sz="2800" u="sng" dirty="0">
                <a:latin typeface="Batang" panose="02030600000101010101" pitchFamily="18" charset="-127"/>
              </a:rPr>
              <a:t>you MUST withstand being hit with  10,000,000,000 gallons of water</a:t>
            </a:r>
            <a:r>
              <a:rPr lang="en-US" altLang="en-US" sz="2800" dirty="0">
                <a:latin typeface="Batang" panose="02030600000101010101" pitchFamily="18" charset="-127"/>
              </a:rPr>
              <a:t>!!!</a:t>
            </a:r>
          </a:p>
        </p:txBody>
      </p:sp>
      <p:sp>
        <p:nvSpPr>
          <p:cNvPr id="7172" name="WordArt 4">
            <a:extLst>
              <a:ext uri="{FF2B5EF4-FFF2-40B4-BE49-F238E27FC236}">
                <a16:creationId xmlns:a16="http://schemas.microsoft.com/office/drawing/2014/main" id="{B1FAFD37-69A4-EC4F-883E-068ED3580D0A}"/>
              </a:ext>
            </a:extLst>
          </p:cNvPr>
          <p:cNvSpPr>
            <a:spLocks noChangeArrowheads="1" noChangeShapeType="1" noTextEdit="1"/>
          </p:cNvSpPr>
          <p:nvPr/>
        </p:nvSpPr>
        <p:spPr bwMode="auto">
          <a:xfrm>
            <a:off x="457200" y="4572000"/>
            <a:ext cx="3124200" cy="5334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r>
              <a:rPr lang="en-US" kern="10">
                <a:ln w="9525">
                  <a:solidFill>
                    <a:srgbClr val="000000"/>
                  </a:solidFill>
                  <a:round/>
                  <a:headEnd/>
                  <a:tailEnd/>
                </a:ln>
                <a:solidFill>
                  <a:schemeClr val="accent1"/>
                </a:solidFill>
                <a:latin typeface="Arial Black" panose="020B0604020202020204" pitchFamily="34" charset="0"/>
                <a:cs typeface="Arial Black" panose="020B0604020202020204" pitchFamily="34" charset="0"/>
              </a:rPr>
              <a:t>Question...</a:t>
            </a:r>
          </a:p>
        </p:txBody>
      </p:sp>
      <p:sp>
        <p:nvSpPr>
          <p:cNvPr id="7174" name="Text Box 6">
            <a:extLst>
              <a:ext uri="{FF2B5EF4-FFF2-40B4-BE49-F238E27FC236}">
                <a16:creationId xmlns:a16="http://schemas.microsoft.com/office/drawing/2014/main" id="{B31E6D1F-02B9-E54C-81A1-424D83C97F59}"/>
              </a:ext>
            </a:extLst>
          </p:cNvPr>
          <p:cNvSpPr txBox="1">
            <a:spLocks noChangeArrowheads="1"/>
          </p:cNvSpPr>
          <p:nvPr/>
        </p:nvSpPr>
        <p:spPr bwMode="auto">
          <a:xfrm>
            <a:off x="457200" y="5181600"/>
            <a:ext cx="51054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2800">
                <a:latin typeface="Batang" panose="02030600000101010101" pitchFamily="18" charset="-127"/>
              </a:rPr>
              <a:t>How can you follow the rules an still be sure that you will survive??</a:t>
            </a:r>
          </a:p>
        </p:txBody>
      </p:sp>
      <p:sp>
        <p:nvSpPr>
          <p:cNvPr id="7175" name="Rectangle 7">
            <a:extLst>
              <a:ext uri="{FF2B5EF4-FFF2-40B4-BE49-F238E27FC236}">
                <a16:creationId xmlns:a16="http://schemas.microsoft.com/office/drawing/2014/main" id="{39F2FEC2-85C9-6547-8BE0-A543D31345F1}"/>
              </a:ext>
            </a:extLst>
          </p:cNvPr>
          <p:cNvSpPr>
            <a:spLocks noChangeArrowheads="1"/>
          </p:cNvSpPr>
          <p:nvPr/>
        </p:nvSpPr>
        <p:spPr bwMode="auto">
          <a:xfrm>
            <a:off x="-312738" y="2200275"/>
            <a:ext cx="9144001"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pic>
        <p:nvPicPr>
          <p:cNvPr id="7177" name="Picture 9" descr="wave">
            <a:extLst>
              <a:ext uri="{FF2B5EF4-FFF2-40B4-BE49-F238E27FC236}">
                <a16:creationId xmlns:a16="http://schemas.microsoft.com/office/drawing/2014/main" id="{BDE14EC6-B78D-3A40-9E83-4E4303A766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0200" y="3962400"/>
            <a:ext cx="3246438" cy="23653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7172"/>
                                        </p:tgtEl>
                                        <p:attrNameLst>
                                          <p:attrName>style.visibility</p:attrName>
                                        </p:attrNameLst>
                                      </p:cBhvr>
                                      <p:to>
                                        <p:strVal val="visible"/>
                                      </p:to>
                                    </p:set>
                                    <p:anim calcmode="lin" valueType="num">
                                      <p:cBhvr additive="base">
                                        <p:cTn id="7" dur="500" fill="hold"/>
                                        <p:tgtEl>
                                          <p:spTgt spid="7172"/>
                                        </p:tgtEl>
                                        <p:attrNameLst>
                                          <p:attrName>ppt_x</p:attrName>
                                        </p:attrNameLst>
                                      </p:cBhvr>
                                      <p:tavLst>
                                        <p:tav tm="0">
                                          <p:val>
                                            <p:strVal val="0-#ppt_w/2"/>
                                          </p:val>
                                        </p:tav>
                                        <p:tav tm="100000">
                                          <p:val>
                                            <p:strVal val="#ppt_x"/>
                                          </p:val>
                                        </p:tav>
                                      </p:tavLst>
                                    </p:anim>
                                    <p:anim calcmode="lin" valueType="num">
                                      <p:cBhvr additive="base">
                                        <p:cTn id="8" dur="500" fill="hold"/>
                                        <p:tgtEl>
                                          <p:spTgt spid="7172"/>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7174"/>
                                        </p:tgtEl>
                                        <p:attrNameLst>
                                          <p:attrName>style.visibility</p:attrName>
                                        </p:attrNameLst>
                                      </p:cBhvr>
                                      <p:to>
                                        <p:strVal val="visible"/>
                                      </p:to>
                                    </p:set>
                                    <p:anim calcmode="lin" valueType="num">
                                      <p:cBhvr additive="base">
                                        <p:cTn id="12" dur="500" fill="hold"/>
                                        <p:tgtEl>
                                          <p:spTgt spid="7174"/>
                                        </p:tgtEl>
                                        <p:attrNameLst>
                                          <p:attrName>ppt_x</p:attrName>
                                        </p:attrNameLst>
                                      </p:cBhvr>
                                      <p:tavLst>
                                        <p:tav tm="0">
                                          <p:val>
                                            <p:strVal val="0-#ppt_w/2"/>
                                          </p:val>
                                        </p:tav>
                                        <p:tav tm="100000">
                                          <p:val>
                                            <p:strVal val="#ppt_x"/>
                                          </p:val>
                                        </p:tav>
                                      </p:tavLst>
                                    </p:anim>
                                    <p:anim calcmode="lin" valueType="num">
                                      <p:cBhvr additive="base">
                                        <p:cTn id="13" dur="500" fill="hold"/>
                                        <p:tgtEl>
                                          <p:spTgt spid="717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4"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WordArt 2">
            <a:extLst>
              <a:ext uri="{FF2B5EF4-FFF2-40B4-BE49-F238E27FC236}">
                <a16:creationId xmlns:a16="http://schemas.microsoft.com/office/drawing/2014/main" id="{BA721841-23D7-8742-B509-4C95B38AF00E}"/>
              </a:ext>
            </a:extLst>
          </p:cNvPr>
          <p:cNvSpPr>
            <a:spLocks noChangeArrowheads="1" noChangeShapeType="1" noTextEdit="1"/>
          </p:cNvSpPr>
          <p:nvPr/>
        </p:nvSpPr>
        <p:spPr bwMode="auto">
          <a:xfrm>
            <a:off x="381000" y="304800"/>
            <a:ext cx="3429000" cy="8382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r>
              <a:rPr lang="en-US" kern="10">
                <a:ln w="9525">
                  <a:solidFill>
                    <a:srgbClr val="000000"/>
                  </a:solidFill>
                  <a:round/>
                  <a:headEnd/>
                  <a:tailEnd/>
                </a:ln>
                <a:solidFill>
                  <a:schemeClr val="accent1"/>
                </a:solidFill>
                <a:latin typeface="Arial Black" panose="020B0604020202020204" pitchFamily="34" charset="0"/>
                <a:cs typeface="Arial Black" panose="020B0604020202020204" pitchFamily="34" charset="0"/>
              </a:rPr>
              <a:t>Answer...</a:t>
            </a:r>
          </a:p>
        </p:txBody>
      </p:sp>
      <p:sp>
        <p:nvSpPr>
          <p:cNvPr id="8195" name="Text Box 3">
            <a:extLst>
              <a:ext uri="{FF2B5EF4-FFF2-40B4-BE49-F238E27FC236}">
                <a16:creationId xmlns:a16="http://schemas.microsoft.com/office/drawing/2014/main" id="{769CC187-A499-7F48-B7EA-B9079B78A462}"/>
              </a:ext>
            </a:extLst>
          </p:cNvPr>
          <p:cNvSpPr txBox="1">
            <a:spLocks noChangeArrowheads="1"/>
          </p:cNvSpPr>
          <p:nvPr/>
        </p:nvSpPr>
        <p:spPr bwMode="auto">
          <a:xfrm>
            <a:off x="304800" y="1447800"/>
            <a:ext cx="7924800" cy="4838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latin typeface="Batang" panose="02030600000101010101" pitchFamily="18" charset="-127"/>
              </a:rPr>
              <a:t>Yes!!  Request that you get hit ONE GLASS </a:t>
            </a:r>
            <a:r>
              <a:rPr lang="en-US" altLang="en-US" u="sng">
                <a:latin typeface="Batang" panose="02030600000101010101" pitchFamily="18" charset="-127"/>
              </a:rPr>
              <a:t>at a TIME</a:t>
            </a:r>
            <a:r>
              <a:rPr lang="en-US" altLang="en-US">
                <a:latin typeface="Batang" panose="02030600000101010101" pitchFamily="18" charset="-127"/>
              </a:rPr>
              <a:t>!!  You’ll be a bit wrinkled but you will survive</a:t>
            </a:r>
          </a:p>
          <a:p>
            <a:pPr algn="l">
              <a:spcBef>
                <a:spcPct val="50000"/>
              </a:spcBef>
            </a:pPr>
            <a:endParaRPr lang="en-US" altLang="en-US">
              <a:latin typeface="Batang" panose="02030600000101010101" pitchFamily="18" charset="-127"/>
            </a:endParaRPr>
          </a:p>
          <a:p>
            <a:pPr algn="l">
              <a:spcBef>
                <a:spcPct val="50000"/>
              </a:spcBef>
            </a:pPr>
            <a:r>
              <a:rPr lang="en-US" altLang="en-US">
                <a:latin typeface="Batang" panose="02030600000101010101" pitchFamily="18" charset="-127"/>
              </a:rPr>
              <a:t>This is an example of the difference between Voltage and Amperage.  10,000 Volts is only “Dangerous” because like all that water, it has the “potential” to do some serious damage… But that is ONLY if it is ALL unleashed at once!</a:t>
            </a:r>
          </a:p>
          <a:p>
            <a:pPr algn="l">
              <a:spcBef>
                <a:spcPct val="50000"/>
              </a:spcBef>
            </a:pPr>
            <a:r>
              <a:rPr lang="en-US" altLang="en-US">
                <a:latin typeface="Batang" panose="02030600000101010101" pitchFamily="18" charset="-127"/>
              </a:rPr>
              <a:t>Soooo… High Voltage with LOW Amperage can be safe but HIGH Amperage is ALWAYS dangerous  </a:t>
            </a:r>
          </a:p>
          <a:p>
            <a:pPr algn="l">
              <a:spcBef>
                <a:spcPct val="50000"/>
              </a:spcBef>
            </a:pPr>
            <a:r>
              <a:rPr lang="en-US" altLang="en-US">
                <a:latin typeface="Batang" panose="02030600000101010101" pitchFamily="18" charset="-127"/>
              </a:rPr>
              <a:t>Soooo… Amount Per Time is what is dangerous</a:t>
            </a:r>
          </a:p>
        </p:txBody>
      </p:sp>
      <p:pic>
        <p:nvPicPr>
          <p:cNvPr id="8196" name="Picture 4" descr="FD00816_">
            <a:extLst>
              <a:ext uri="{FF2B5EF4-FFF2-40B4-BE49-F238E27FC236}">
                <a16:creationId xmlns:a16="http://schemas.microsoft.com/office/drawing/2014/main" id="{0F80BCF6-9473-7E42-B9BC-FC1210D2C1C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48600" y="533400"/>
            <a:ext cx="1054100" cy="1422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WordArt 2">
            <a:extLst>
              <a:ext uri="{FF2B5EF4-FFF2-40B4-BE49-F238E27FC236}">
                <a16:creationId xmlns:a16="http://schemas.microsoft.com/office/drawing/2014/main" id="{78952A4E-A733-D54D-9E58-B6B62F93728A}"/>
              </a:ext>
            </a:extLst>
          </p:cNvPr>
          <p:cNvSpPr>
            <a:spLocks noChangeArrowheads="1" noChangeShapeType="1" noTextEdit="1"/>
          </p:cNvSpPr>
          <p:nvPr/>
        </p:nvSpPr>
        <p:spPr bwMode="auto">
          <a:xfrm>
            <a:off x="228600" y="304800"/>
            <a:ext cx="8382000" cy="8382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r>
              <a:rPr lang="en-US" kern="10">
                <a:ln w="9525">
                  <a:solidFill>
                    <a:srgbClr val="000000"/>
                  </a:solidFill>
                  <a:round/>
                  <a:headEnd/>
                  <a:tailEnd/>
                </a:ln>
                <a:solidFill>
                  <a:schemeClr val="accent1"/>
                </a:solidFill>
                <a:latin typeface="Arial Black" panose="020B0604020202020204" pitchFamily="34" charset="0"/>
                <a:cs typeface="Arial Black" panose="020B0604020202020204" pitchFamily="34" charset="0"/>
              </a:rPr>
              <a:t>Ohm's Law Analogies</a:t>
            </a:r>
          </a:p>
        </p:txBody>
      </p:sp>
      <p:pic>
        <p:nvPicPr>
          <p:cNvPr id="11267" name="Picture 3" descr="AN02353_">
            <a:extLst>
              <a:ext uri="{FF2B5EF4-FFF2-40B4-BE49-F238E27FC236}">
                <a16:creationId xmlns:a16="http://schemas.microsoft.com/office/drawing/2014/main" id="{CABDD29D-B62B-4B4C-A94C-06D24BEFF7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1828800"/>
            <a:ext cx="1495425" cy="1285875"/>
          </a:xfrm>
          <a:prstGeom prst="rect">
            <a:avLst/>
          </a:prstGeom>
          <a:noFill/>
          <a:extLst>
            <a:ext uri="{909E8E84-426E-40DD-AFC4-6F175D3DCCD1}">
              <a14:hiddenFill xmlns:a14="http://schemas.microsoft.com/office/drawing/2010/main">
                <a:solidFill>
                  <a:srgbClr val="FFFFFF"/>
                </a:solidFill>
              </a14:hiddenFill>
            </a:ext>
          </a:extLst>
        </p:spPr>
      </p:pic>
      <p:pic>
        <p:nvPicPr>
          <p:cNvPr id="11269" name="Picture 5" descr="AN02122_">
            <a:extLst>
              <a:ext uri="{FF2B5EF4-FFF2-40B4-BE49-F238E27FC236}">
                <a16:creationId xmlns:a16="http://schemas.microsoft.com/office/drawing/2014/main" id="{EE8ED868-E5E5-4641-AE37-7AB4BDC1A84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3600" y="4038600"/>
            <a:ext cx="817563" cy="819150"/>
          </a:xfrm>
          <a:prstGeom prst="rect">
            <a:avLst/>
          </a:prstGeom>
          <a:noFill/>
          <a:extLst>
            <a:ext uri="{909E8E84-426E-40DD-AFC4-6F175D3DCCD1}">
              <a14:hiddenFill xmlns:a14="http://schemas.microsoft.com/office/drawing/2010/main">
                <a:solidFill>
                  <a:srgbClr val="FFFFFF"/>
                </a:solidFill>
              </a14:hiddenFill>
            </a:ext>
          </a:extLst>
        </p:spPr>
      </p:pic>
      <p:pic>
        <p:nvPicPr>
          <p:cNvPr id="11270" name="Picture 6" descr="AN01125_">
            <a:extLst>
              <a:ext uri="{FF2B5EF4-FFF2-40B4-BE49-F238E27FC236}">
                <a16:creationId xmlns:a16="http://schemas.microsoft.com/office/drawing/2014/main" id="{A819DF6E-6D43-0242-BB29-8B5F2A0910B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5400" y="2971800"/>
            <a:ext cx="990600" cy="796925"/>
          </a:xfrm>
          <a:prstGeom prst="rect">
            <a:avLst/>
          </a:prstGeom>
          <a:noFill/>
          <a:extLst>
            <a:ext uri="{909E8E84-426E-40DD-AFC4-6F175D3DCCD1}">
              <a14:hiddenFill xmlns:a14="http://schemas.microsoft.com/office/drawing/2010/main">
                <a:solidFill>
                  <a:srgbClr val="FFFFFF"/>
                </a:solidFill>
              </a14:hiddenFill>
            </a:ext>
          </a:extLst>
        </p:spPr>
      </p:pic>
      <p:pic>
        <p:nvPicPr>
          <p:cNvPr id="11271" name="Picture 7" descr="AN01125_">
            <a:extLst>
              <a:ext uri="{FF2B5EF4-FFF2-40B4-BE49-F238E27FC236}">
                <a16:creationId xmlns:a16="http://schemas.microsoft.com/office/drawing/2014/main" id="{D849FDF9-481A-5148-B665-23F0688D36E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16764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1272" name="Picture 8" descr="AN01125_">
            <a:extLst>
              <a:ext uri="{FF2B5EF4-FFF2-40B4-BE49-F238E27FC236}">
                <a16:creationId xmlns:a16="http://schemas.microsoft.com/office/drawing/2014/main" id="{74BC2957-BA07-1844-82F3-29211545D94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24384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1273" name="Picture 9" descr="AN01125_">
            <a:extLst>
              <a:ext uri="{FF2B5EF4-FFF2-40B4-BE49-F238E27FC236}">
                <a16:creationId xmlns:a16="http://schemas.microsoft.com/office/drawing/2014/main" id="{1FF96992-0ADB-5B4A-A865-FCFF2532716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32004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1274" name="Picture 10" descr="AN01125_">
            <a:extLst>
              <a:ext uri="{FF2B5EF4-FFF2-40B4-BE49-F238E27FC236}">
                <a16:creationId xmlns:a16="http://schemas.microsoft.com/office/drawing/2014/main" id="{546853C6-FBD2-5942-B3AD-AB64C4F30F5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9200" y="21336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1275" name="Picture 11" descr="AN01125_">
            <a:extLst>
              <a:ext uri="{FF2B5EF4-FFF2-40B4-BE49-F238E27FC236}">
                <a16:creationId xmlns:a16="http://schemas.microsoft.com/office/drawing/2014/main" id="{036924EA-0F8F-804A-A0D8-0B93003F6A3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38862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1276" name="Picture 12" descr="AN01125_">
            <a:extLst>
              <a:ext uri="{FF2B5EF4-FFF2-40B4-BE49-F238E27FC236}">
                <a16:creationId xmlns:a16="http://schemas.microsoft.com/office/drawing/2014/main" id="{2190C1E4-CCD7-7F43-A972-83606ED987B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44958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1277" name="Picture 13" descr="AN01125_">
            <a:extLst>
              <a:ext uri="{FF2B5EF4-FFF2-40B4-BE49-F238E27FC236}">
                <a16:creationId xmlns:a16="http://schemas.microsoft.com/office/drawing/2014/main" id="{83F28116-3861-2D40-8C16-6C0FA27A6AE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9200" y="37338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1278" name="Picture 14" descr="AN01125_">
            <a:extLst>
              <a:ext uri="{FF2B5EF4-FFF2-40B4-BE49-F238E27FC236}">
                <a16:creationId xmlns:a16="http://schemas.microsoft.com/office/drawing/2014/main" id="{776CFB0F-E88F-D64E-BE29-736F15D72AA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15240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1279" name="Picture 15" descr="FD01074_">
            <a:extLst>
              <a:ext uri="{FF2B5EF4-FFF2-40B4-BE49-F238E27FC236}">
                <a16:creationId xmlns:a16="http://schemas.microsoft.com/office/drawing/2014/main" id="{A24F288B-4C6B-974F-8F35-D8AA5D5C86A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34200" y="1600200"/>
            <a:ext cx="1946275" cy="1444625"/>
          </a:xfrm>
          <a:prstGeom prst="rect">
            <a:avLst/>
          </a:prstGeom>
          <a:noFill/>
          <a:extLst>
            <a:ext uri="{909E8E84-426E-40DD-AFC4-6F175D3DCCD1}">
              <a14:hiddenFill xmlns:a14="http://schemas.microsoft.com/office/drawing/2010/main">
                <a:solidFill>
                  <a:srgbClr val="FFFFFF"/>
                </a:solidFill>
              </a14:hiddenFill>
            </a:ext>
          </a:extLst>
        </p:spPr>
      </p:pic>
      <p:sp>
        <p:nvSpPr>
          <p:cNvPr id="11280" name="Line 16">
            <a:extLst>
              <a:ext uri="{FF2B5EF4-FFF2-40B4-BE49-F238E27FC236}">
                <a16:creationId xmlns:a16="http://schemas.microsoft.com/office/drawing/2014/main" id="{0778015A-E1EC-5D46-8DA7-DE11BBF554CA}"/>
              </a:ext>
            </a:extLst>
          </p:cNvPr>
          <p:cNvSpPr>
            <a:spLocks noChangeShapeType="1"/>
          </p:cNvSpPr>
          <p:nvPr/>
        </p:nvSpPr>
        <p:spPr bwMode="auto">
          <a:xfrm flipV="1">
            <a:off x="6324600" y="1295400"/>
            <a:ext cx="0" cy="2743200"/>
          </a:xfrm>
          <a:prstGeom prst="line">
            <a:avLst/>
          </a:prstGeom>
          <a:noFill/>
          <a:ln w="57150">
            <a:solidFill>
              <a:srgbClr val="66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81" name="Text Box 17">
            <a:extLst>
              <a:ext uri="{FF2B5EF4-FFF2-40B4-BE49-F238E27FC236}">
                <a16:creationId xmlns:a16="http://schemas.microsoft.com/office/drawing/2014/main" id="{8BEFFAD2-E09A-2342-978C-3503BD580609}"/>
              </a:ext>
            </a:extLst>
          </p:cNvPr>
          <p:cNvSpPr txBox="1">
            <a:spLocks noChangeArrowheads="1"/>
          </p:cNvSpPr>
          <p:nvPr/>
        </p:nvSpPr>
        <p:spPr bwMode="auto">
          <a:xfrm>
            <a:off x="304800" y="5334000"/>
            <a:ext cx="1371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2000"/>
              <a:t>Electrons</a:t>
            </a:r>
          </a:p>
        </p:txBody>
      </p:sp>
      <p:sp>
        <p:nvSpPr>
          <p:cNvPr id="11282" name="Text Box 18">
            <a:extLst>
              <a:ext uri="{FF2B5EF4-FFF2-40B4-BE49-F238E27FC236}">
                <a16:creationId xmlns:a16="http://schemas.microsoft.com/office/drawing/2014/main" id="{E553D574-9524-DE49-A16B-AC2833F13DB9}"/>
              </a:ext>
            </a:extLst>
          </p:cNvPr>
          <p:cNvSpPr txBox="1">
            <a:spLocks noChangeArrowheads="1"/>
          </p:cNvSpPr>
          <p:nvPr/>
        </p:nvSpPr>
        <p:spPr bwMode="auto">
          <a:xfrm>
            <a:off x="2971800" y="4876800"/>
            <a:ext cx="16002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2000" u="sng"/>
              <a:t>Resistance</a:t>
            </a:r>
            <a:r>
              <a:rPr lang="en-US" altLang="en-US" sz="2000"/>
              <a:t> to Movement</a:t>
            </a:r>
          </a:p>
        </p:txBody>
      </p:sp>
      <p:sp>
        <p:nvSpPr>
          <p:cNvPr id="11283" name="Text Box 19">
            <a:extLst>
              <a:ext uri="{FF2B5EF4-FFF2-40B4-BE49-F238E27FC236}">
                <a16:creationId xmlns:a16="http://schemas.microsoft.com/office/drawing/2014/main" id="{7B29B4F9-89FF-154E-82AB-B87304476C8E}"/>
              </a:ext>
            </a:extLst>
          </p:cNvPr>
          <p:cNvSpPr txBox="1">
            <a:spLocks noChangeArrowheads="1"/>
          </p:cNvSpPr>
          <p:nvPr/>
        </p:nvSpPr>
        <p:spPr bwMode="auto">
          <a:xfrm>
            <a:off x="7239000" y="3352800"/>
            <a:ext cx="19050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2000" u="sng"/>
              <a:t>Voltage</a:t>
            </a:r>
            <a:r>
              <a:rPr lang="en-US" altLang="en-US" sz="2000"/>
              <a:t> or “Reason  for electrons to Move”</a:t>
            </a:r>
          </a:p>
        </p:txBody>
      </p:sp>
      <p:pic>
        <p:nvPicPr>
          <p:cNvPr id="11284" name="Picture 20" descr="AN02497_">
            <a:extLst>
              <a:ext uri="{FF2B5EF4-FFF2-40B4-BE49-F238E27FC236}">
                <a16:creationId xmlns:a16="http://schemas.microsoft.com/office/drawing/2014/main" id="{2B845459-3265-3D47-BBF3-C98831B1AAF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24200" y="3048000"/>
            <a:ext cx="1524000" cy="1219200"/>
          </a:xfrm>
          <a:prstGeom prst="rect">
            <a:avLst/>
          </a:prstGeom>
          <a:noFill/>
          <a:extLst>
            <a:ext uri="{909E8E84-426E-40DD-AFC4-6F175D3DCCD1}">
              <a14:hiddenFill xmlns:a14="http://schemas.microsoft.com/office/drawing/2010/main">
                <a:solidFill>
                  <a:srgbClr val="FFFFFF"/>
                </a:solidFill>
              </a14:hiddenFill>
            </a:ext>
          </a:extLst>
        </p:spPr>
      </p:pic>
      <p:pic>
        <p:nvPicPr>
          <p:cNvPr id="11285" name="Picture 21" descr="AN02353_">
            <a:extLst>
              <a:ext uri="{FF2B5EF4-FFF2-40B4-BE49-F238E27FC236}">
                <a16:creationId xmlns:a16="http://schemas.microsoft.com/office/drawing/2014/main" id="{1EAD365E-0B83-3943-9658-0234FE2A94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3581400"/>
            <a:ext cx="1495425" cy="1285875"/>
          </a:xfrm>
          <a:prstGeom prst="rect">
            <a:avLst/>
          </a:prstGeom>
          <a:noFill/>
          <a:extLst>
            <a:ext uri="{909E8E84-426E-40DD-AFC4-6F175D3DCCD1}">
              <a14:hiddenFill xmlns:a14="http://schemas.microsoft.com/office/drawing/2010/main">
                <a:solidFill>
                  <a:srgbClr val="FFFFFF"/>
                </a:solidFill>
              </a14:hiddenFill>
            </a:ext>
          </a:extLst>
        </p:spPr>
      </p:pic>
      <p:sp>
        <p:nvSpPr>
          <p:cNvPr id="11286" name="Text Box 22">
            <a:extLst>
              <a:ext uri="{FF2B5EF4-FFF2-40B4-BE49-F238E27FC236}">
                <a16:creationId xmlns:a16="http://schemas.microsoft.com/office/drawing/2014/main" id="{2F49AC1C-5E8C-B54B-8634-68242C7779F6}"/>
              </a:ext>
            </a:extLst>
          </p:cNvPr>
          <p:cNvSpPr txBox="1">
            <a:spLocks noChangeArrowheads="1"/>
          </p:cNvSpPr>
          <p:nvPr/>
        </p:nvSpPr>
        <p:spPr bwMode="auto">
          <a:xfrm>
            <a:off x="5410200" y="5181600"/>
            <a:ext cx="25908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2000" u="sng"/>
              <a:t>Amperage</a:t>
            </a:r>
            <a:r>
              <a:rPr lang="en-US" altLang="en-US" sz="2000"/>
              <a:t>; The number of Mice per Unit of time that make it to the cheese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WordArt 2">
            <a:extLst>
              <a:ext uri="{FF2B5EF4-FFF2-40B4-BE49-F238E27FC236}">
                <a16:creationId xmlns:a16="http://schemas.microsoft.com/office/drawing/2014/main" id="{A15810E6-459B-2349-81C0-5971D5126A8B}"/>
              </a:ext>
            </a:extLst>
          </p:cNvPr>
          <p:cNvSpPr>
            <a:spLocks noChangeArrowheads="1" noChangeShapeType="1" noTextEdit="1"/>
          </p:cNvSpPr>
          <p:nvPr/>
        </p:nvSpPr>
        <p:spPr bwMode="auto">
          <a:xfrm>
            <a:off x="304800" y="228600"/>
            <a:ext cx="6096000" cy="3810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r>
              <a:rPr lang="en-US" kern="10">
                <a:ln w="9525">
                  <a:solidFill>
                    <a:srgbClr val="000000"/>
                  </a:solidFill>
                  <a:round/>
                  <a:headEnd/>
                  <a:tailEnd/>
                </a:ln>
                <a:solidFill>
                  <a:schemeClr val="accent1"/>
                </a:solidFill>
                <a:latin typeface="Arial Black" panose="020B0604020202020204" pitchFamily="34" charset="0"/>
                <a:cs typeface="Arial Black" panose="020B0604020202020204" pitchFamily="34" charset="0"/>
              </a:rPr>
              <a:t>Ohm's Law Analogies</a:t>
            </a:r>
          </a:p>
        </p:txBody>
      </p:sp>
      <p:pic>
        <p:nvPicPr>
          <p:cNvPr id="12291" name="Picture 3" descr="AN02353_">
            <a:extLst>
              <a:ext uri="{FF2B5EF4-FFF2-40B4-BE49-F238E27FC236}">
                <a16:creationId xmlns:a16="http://schemas.microsoft.com/office/drawing/2014/main" id="{E45A27CB-8D4F-DB4C-B810-0521CA7DFB4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1219200"/>
            <a:ext cx="1495425" cy="1285875"/>
          </a:xfrm>
          <a:prstGeom prst="rect">
            <a:avLst/>
          </a:prstGeom>
          <a:noFill/>
          <a:extLst>
            <a:ext uri="{909E8E84-426E-40DD-AFC4-6F175D3DCCD1}">
              <a14:hiddenFill xmlns:a14="http://schemas.microsoft.com/office/drawing/2010/main">
                <a:solidFill>
                  <a:srgbClr val="FFFFFF"/>
                </a:solidFill>
              </a14:hiddenFill>
            </a:ext>
          </a:extLst>
        </p:spPr>
      </p:pic>
      <p:pic>
        <p:nvPicPr>
          <p:cNvPr id="12293" name="Picture 5" descr="AN02122_">
            <a:extLst>
              <a:ext uri="{FF2B5EF4-FFF2-40B4-BE49-F238E27FC236}">
                <a16:creationId xmlns:a16="http://schemas.microsoft.com/office/drawing/2014/main" id="{449E95FE-6FCA-BA41-9213-1A049850B29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3600" y="3429000"/>
            <a:ext cx="817563" cy="819150"/>
          </a:xfrm>
          <a:prstGeom prst="rect">
            <a:avLst/>
          </a:prstGeom>
          <a:noFill/>
          <a:extLst>
            <a:ext uri="{909E8E84-426E-40DD-AFC4-6F175D3DCCD1}">
              <a14:hiddenFill xmlns:a14="http://schemas.microsoft.com/office/drawing/2010/main">
                <a:solidFill>
                  <a:srgbClr val="FFFFFF"/>
                </a:solidFill>
              </a14:hiddenFill>
            </a:ext>
          </a:extLst>
        </p:spPr>
      </p:pic>
      <p:pic>
        <p:nvPicPr>
          <p:cNvPr id="12294" name="Picture 6" descr="AN01125_">
            <a:extLst>
              <a:ext uri="{FF2B5EF4-FFF2-40B4-BE49-F238E27FC236}">
                <a16:creationId xmlns:a16="http://schemas.microsoft.com/office/drawing/2014/main" id="{BD6B013B-E102-3C45-BC89-44DE67D45C3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5400" y="2362200"/>
            <a:ext cx="990600" cy="796925"/>
          </a:xfrm>
          <a:prstGeom prst="rect">
            <a:avLst/>
          </a:prstGeom>
          <a:noFill/>
          <a:extLst>
            <a:ext uri="{909E8E84-426E-40DD-AFC4-6F175D3DCCD1}">
              <a14:hiddenFill xmlns:a14="http://schemas.microsoft.com/office/drawing/2010/main">
                <a:solidFill>
                  <a:srgbClr val="FFFFFF"/>
                </a:solidFill>
              </a14:hiddenFill>
            </a:ext>
          </a:extLst>
        </p:spPr>
      </p:pic>
      <p:pic>
        <p:nvPicPr>
          <p:cNvPr id="12295" name="Picture 7" descr="AN01125_">
            <a:extLst>
              <a:ext uri="{FF2B5EF4-FFF2-40B4-BE49-F238E27FC236}">
                <a16:creationId xmlns:a16="http://schemas.microsoft.com/office/drawing/2014/main" id="{2261C501-7F0B-014D-BCE1-F4542426E9C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10668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2296" name="Picture 8" descr="AN01125_">
            <a:extLst>
              <a:ext uri="{FF2B5EF4-FFF2-40B4-BE49-F238E27FC236}">
                <a16:creationId xmlns:a16="http://schemas.microsoft.com/office/drawing/2014/main" id="{FB7215BA-C790-E543-8CF6-FE05B79AA7C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18288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2297" name="Picture 9" descr="AN01125_">
            <a:extLst>
              <a:ext uri="{FF2B5EF4-FFF2-40B4-BE49-F238E27FC236}">
                <a16:creationId xmlns:a16="http://schemas.microsoft.com/office/drawing/2014/main" id="{2B69A636-30A1-3A4C-B4E9-D7D48CF260D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25908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2298" name="Picture 10" descr="AN01125_">
            <a:extLst>
              <a:ext uri="{FF2B5EF4-FFF2-40B4-BE49-F238E27FC236}">
                <a16:creationId xmlns:a16="http://schemas.microsoft.com/office/drawing/2014/main" id="{5A03D35E-B1FD-9F4F-AA97-8B2B066539B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9200" y="15240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2299" name="Picture 11" descr="AN01125_">
            <a:extLst>
              <a:ext uri="{FF2B5EF4-FFF2-40B4-BE49-F238E27FC236}">
                <a16:creationId xmlns:a16="http://schemas.microsoft.com/office/drawing/2014/main" id="{AF160385-DB1D-AA43-A9C3-815C9C79F3D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32766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2300" name="Picture 12" descr="AN01125_">
            <a:extLst>
              <a:ext uri="{FF2B5EF4-FFF2-40B4-BE49-F238E27FC236}">
                <a16:creationId xmlns:a16="http://schemas.microsoft.com/office/drawing/2014/main" id="{A87BCEEC-36CA-E948-A5D7-4ADB9DD4C41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8862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2301" name="Picture 13" descr="AN01125_">
            <a:extLst>
              <a:ext uri="{FF2B5EF4-FFF2-40B4-BE49-F238E27FC236}">
                <a16:creationId xmlns:a16="http://schemas.microsoft.com/office/drawing/2014/main" id="{8A74CF66-C087-8644-B6EE-C0A57BF54B1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9200" y="31242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2302" name="Picture 14" descr="AN01125_">
            <a:extLst>
              <a:ext uri="{FF2B5EF4-FFF2-40B4-BE49-F238E27FC236}">
                <a16:creationId xmlns:a16="http://schemas.microsoft.com/office/drawing/2014/main" id="{7A1ABB17-717B-004D-B382-71FD83DE37A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9144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2303" name="Picture 15" descr="FD01074_">
            <a:extLst>
              <a:ext uri="{FF2B5EF4-FFF2-40B4-BE49-F238E27FC236}">
                <a16:creationId xmlns:a16="http://schemas.microsoft.com/office/drawing/2014/main" id="{887150EE-A214-D94C-87C1-872E8934D88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34200" y="990600"/>
            <a:ext cx="1946275" cy="1444625"/>
          </a:xfrm>
          <a:prstGeom prst="rect">
            <a:avLst/>
          </a:prstGeom>
          <a:noFill/>
          <a:extLst>
            <a:ext uri="{909E8E84-426E-40DD-AFC4-6F175D3DCCD1}">
              <a14:hiddenFill xmlns:a14="http://schemas.microsoft.com/office/drawing/2010/main">
                <a:solidFill>
                  <a:srgbClr val="FFFFFF"/>
                </a:solidFill>
              </a14:hiddenFill>
            </a:ext>
          </a:extLst>
        </p:spPr>
      </p:pic>
      <p:sp>
        <p:nvSpPr>
          <p:cNvPr id="12304" name="Line 16">
            <a:extLst>
              <a:ext uri="{FF2B5EF4-FFF2-40B4-BE49-F238E27FC236}">
                <a16:creationId xmlns:a16="http://schemas.microsoft.com/office/drawing/2014/main" id="{750FF9D9-BABC-7742-8FC2-A209BF7097EF}"/>
              </a:ext>
            </a:extLst>
          </p:cNvPr>
          <p:cNvSpPr>
            <a:spLocks noChangeShapeType="1"/>
          </p:cNvSpPr>
          <p:nvPr/>
        </p:nvSpPr>
        <p:spPr bwMode="auto">
          <a:xfrm flipV="1">
            <a:off x="6324600" y="685800"/>
            <a:ext cx="0" cy="2743200"/>
          </a:xfrm>
          <a:prstGeom prst="line">
            <a:avLst/>
          </a:prstGeom>
          <a:noFill/>
          <a:ln w="57150">
            <a:solidFill>
              <a:srgbClr val="66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05" name="Text Box 17">
            <a:extLst>
              <a:ext uri="{FF2B5EF4-FFF2-40B4-BE49-F238E27FC236}">
                <a16:creationId xmlns:a16="http://schemas.microsoft.com/office/drawing/2014/main" id="{EA71E7BA-BCE6-4E46-B7D6-8A32EB825478}"/>
              </a:ext>
            </a:extLst>
          </p:cNvPr>
          <p:cNvSpPr txBox="1">
            <a:spLocks noChangeArrowheads="1"/>
          </p:cNvSpPr>
          <p:nvPr/>
        </p:nvSpPr>
        <p:spPr bwMode="auto">
          <a:xfrm>
            <a:off x="304800" y="4724400"/>
            <a:ext cx="1371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2000"/>
              <a:t>Electrons</a:t>
            </a:r>
          </a:p>
        </p:txBody>
      </p:sp>
      <p:sp>
        <p:nvSpPr>
          <p:cNvPr id="12306" name="Text Box 18">
            <a:extLst>
              <a:ext uri="{FF2B5EF4-FFF2-40B4-BE49-F238E27FC236}">
                <a16:creationId xmlns:a16="http://schemas.microsoft.com/office/drawing/2014/main" id="{1E933651-A1D6-7C45-8EDE-6D8477B27E6B}"/>
              </a:ext>
            </a:extLst>
          </p:cNvPr>
          <p:cNvSpPr txBox="1">
            <a:spLocks noChangeArrowheads="1"/>
          </p:cNvSpPr>
          <p:nvPr/>
        </p:nvSpPr>
        <p:spPr bwMode="auto">
          <a:xfrm>
            <a:off x="2971800" y="4267200"/>
            <a:ext cx="1600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2000" u="sng"/>
              <a:t>Resistance</a:t>
            </a:r>
            <a:endParaRPr lang="en-US" altLang="en-US" sz="2000"/>
          </a:p>
        </p:txBody>
      </p:sp>
      <p:sp>
        <p:nvSpPr>
          <p:cNvPr id="12307" name="Text Box 19">
            <a:extLst>
              <a:ext uri="{FF2B5EF4-FFF2-40B4-BE49-F238E27FC236}">
                <a16:creationId xmlns:a16="http://schemas.microsoft.com/office/drawing/2014/main" id="{DF403B17-3561-A945-98F3-A00F382D7820}"/>
              </a:ext>
            </a:extLst>
          </p:cNvPr>
          <p:cNvSpPr txBox="1">
            <a:spLocks noChangeArrowheads="1"/>
          </p:cNvSpPr>
          <p:nvPr/>
        </p:nvSpPr>
        <p:spPr bwMode="auto">
          <a:xfrm>
            <a:off x="7239000" y="2743200"/>
            <a:ext cx="1905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2000" u="sng"/>
              <a:t>Voltage</a:t>
            </a:r>
            <a:endParaRPr lang="en-US" altLang="en-US" sz="2000"/>
          </a:p>
        </p:txBody>
      </p:sp>
      <p:pic>
        <p:nvPicPr>
          <p:cNvPr id="12308" name="Picture 20" descr="AN02497_">
            <a:extLst>
              <a:ext uri="{FF2B5EF4-FFF2-40B4-BE49-F238E27FC236}">
                <a16:creationId xmlns:a16="http://schemas.microsoft.com/office/drawing/2014/main" id="{57E90735-6636-424A-B1EF-319938BD1E3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8000" y="2438400"/>
            <a:ext cx="1524000" cy="1219200"/>
          </a:xfrm>
          <a:prstGeom prst="rect">
            <a:avLst/>
          </a:prstGeom>
          <a:noFill/>
          <a:extLst>
            <a:ext uri="{909E8E84-426E-40DD-AFC4-6F175D3DCCD1}">
              <a14:hiddenFill xmlns:a14="http://schemas.microsoft.com/office/drawing/2010/main">
                <a:solidFill>
                  <a:srgbClr val="FFFFFF"/>
                </a:solidFill>
              </a14:hiddenFill>
            </a:ext>
          </a:extLst>
        </p:spPr>
      </p:pic>
      <p:pic>
        <p:nvPicPr>
          <p:cNvPr id="12309" name="Picture 21" descr="AN02353_">
            <a:extLst>
              <a:ext uri="{FF2B5EF4-FFF2-40B4-BE49-F238E27FC236}">
                <a16:creationId xmlns:a16="http://schemas.microsoft.com/office/drawing/2014/main" id="{486F5B7E-B8E4-9C4B-953C-5ED2EC9DD5F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2971800"/>
            <a:ext cx="1495425" cy="1285875"/>
          </a:xfrm>
          <a:prstGeom prst="rect">
            <a:avLst/>
          </a:prstGeom>
          <a:noFill/>
          <a:extLst>
            <a:ext uri="{909E8E84-426E-40DD-AFC4-6F175D3DCCD1}">
              <a14:hiddenFill xmlns:a14="http://schemas.microsoft.com/office/drawing/2010/main">
                <a:solidFill>
                  <a:srgbClr val="FFFFFF"/>
                </a:solidFill>
              </a14:hiddenFill>
            </a:ext>
          </a:extLst>
        </p:spPr>
      </p:pic>
      <p:sp>
        <p:nvSpPr>
          <p:cNvPr id="12310" name="Text Box 22">
            <a:extLst>
              <a:ext uri="{FF2B5EF4-FFF2-40B4-BE49-F238E27FC236}">
                <a16:creationId xmlns:a16="http://schemas.microsoft.com/office/drawing/2014/main" id="{03E25558-29BB-534A-A0DC-1AC9B7B4D680}"/>
              </a:ext>
            </a:extLst>
          </p:cNvPr>
          <p:cNvSpPr txBox="1">
            <a:spLocks noChangeArrowheads="1"/>
          </p:cNvSpPr>
          <p:nvPr/>
        </p:nvSpPr>
        <p:spPr bwMode="auto">
          <a:xfrm>
            <a:off x="5486400" y="4343400"/>
            <a:ext cx="25908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2000" u="sng"/>
              <a:t>Amperage</a:t>
            </a:r>
            <a:r>
              <a:rPr lang="en-US" altLang="en-US" sz="2000"/>
              <a:t> = </a:t>
            </a:r>
          </a:p>
          <a:p>
            <a:pPr algn="l">
              <a:spcBef>
                <a:spcPct val="50000"/>
              </a:spcBef>
            </a:pPr>
            <a:r>
              <a:rPr lang="en-US" altLang="en-US" sz="2000"/>
              <a:t>5 mice /Second</a:t>
            </a:r>
          </a:p>
        </p:txBody>
      </p:sp>
      <p:sp>
        <p:nvSpPr>
          <p:cNvPr id="12312" name="Text Box 24">
            <a:extLst>
              <a:ext uri="{FF2B5EF4-FFF2-40B4-BE49-F238E27FC236}">
                <a16:creationId xmlns:a16="http://schemas.microsoft.com/office/drawing/2014/main" id="{FAA2BC12-6395-E348-B0A3-983C1536B4DA}"/>
              </a:ext>
            </a:extLst>
          </p:cNvPr>
          <p:cNvSpPr txBox="1">
            <a:spLocks noChangeArrowheads="1"/>
          </p:cNvSpPr>
          <p:nvPr/>
        </p:nvSpPr>
        <p:spPr bwMode="auto">
          <a:xfrm>
            <a:off x="0" y="5867400"/>
            <a:ext cx="876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t>What are TWO things that can be done to INCREASE the Amperage?</a:t>
            </a:r>
          </a:p>
        </p:txBody>
      </p:sp>
      <p:sp>
        <p:nvSpPr>
          <p:cNvPr id="12313" name="WordArt 25">
            <a:extLst>
              <a:ext uri="{FF2B5EF4-FFF2-40B4-BE49-F238E27FC236}">
                <a16:creationId xmlns:a16="http://schemas.microsoft.com/office/drawing/2014/main" id="{877AFFD1-C8EC-494F-9531-CEEAFDF4CE29}"/>
              </a:ext>
            </a:extLst>
          </p:cNvPr>
          <p:cNvSpPr>
            <a:spLocks noChangeArrowheads="1" noChangeShapeType="1" noTextEdit="1"/>
          </p:cNvSpPr>
          <p:nvPr/>
        </p:nvSpPr>
        <p:spPr bwMode="auto">
          <a:xfrm>
            <a:off x="304800" y="5334000"/>
            <a:ext cx="3581400" cy="4572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r>
              <a:rPr lang="en-US" kern="10">
                <a:ln w="9525">
                  <a:solidFill>
                    <a:srgbClr val="000000"/>
                  </a:solidFill>
                  <a:round/>
                  <a:headEnd/>
                  <a:tailEnd/>
                </a:ln>
                <a:solidFill>
                  <a:schemeClr val="accent1"/>
                </a:solidFill>
                <a:latin typeface="Arial Black" panose="020B0604020202020204" pitchFamily="34" charset="0"/>
                <a:cs typeface="Arial Black" panose="020B0604020202020204" pitchFamily="34" charset="0"/>
              </a:rPr>
              <a:t>Use ye' smarts...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WordArt 2">
            <a:extLst>
              <a:ext uri="{FF2B5EF4-FFF2-40B4-BE49-F238E27FC236}">
                <a16:creationId xmlns:a16="http://schemas.microsoft.com/office/drawing/2014/main" id="{58B2E989-BB41-414B-BCA0-A025857300A4}"/>
              </a:ext>
            </a:extLst>
          </p:cNvPr>
          <p:cNvSpPr>
            <a:spLocks noChangeArrowheads="1" noChangeShapeType="1" noTextEdit="1"/>
          </p:cNvSpPr>
          <p:nvPr/>
        </p:nvSpPr>
        <p:spPr bwMode="auto">
          <a:xfrm>
            <a:off x="304800" y="228600"/>
            <a:ext cx="6096000" cy="3810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r>
              <a:rPr lang="en-US" kern="10">
                <a:ln w="9525">
                  <a:solidFill>
                    <a:srgbClr val="000000"/>
                  </a:solidFill>
                  <a:round/>
                  <a:headEnd/>
                  <a:tailEnd/>
                </a:ln>
                <a:solidFill>
                  <a:schemeClr val="accent1"/>
                </a:solidFill>
                <a:latin typeface="Arial Black" panose="020B0604020202020204" pitchFamily="34" charset="0"/>
                <a:cs typeface="Arial Black" panose="020B0604020202020204" pitchFamily="34" charset="0"/>
              </a:rPr>
              <a:t>Ohm's Law Analogies</a:t>
            </a:r>
          </a:p>
        </p:txBody>
      </p:sp>
      <p:pic>
        <p:nvPicPr>
          <p:cNvPr id="13316" name="Picture 4" descr="AN02497_">
            <a:extLst>
              <a:ext uri="{FF2B5EF4-FFF2-40B4-BE49-F238E27FC236}">
                <a16:creationId xmlns:a16="http://schemas.microsoft.com/office/drawing/2014/main" id="{DB469279-26E4-F94D-9E1D-09D3242D34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2362200"/>
            <a:ext cx="1371600" cy="1098550"/>
          </a:xfrm>
          <a:prstGeom prst="rect">
            <a:avLst/>
          </a:prstGeom>
          <a:noFill/>
          <a:extLst>
            <a:ext uri="{909E8E84-426E-40DD-AFC4-6F175D3DCCD1}">
              <a14:hiddenFill xmlns:a14="http://schemas.microsoft.com/office/drawing/2010/main">
                <a:solidFill>
                  <a:srgbClr val="FFFFFF"/>
                </a:solidFill>
              </a14:hiddenFill>
            </a:ext>
          </a:extLst>
        </p:spPr>
      </p:pic>
      <p:pic>
        <p:nvPicPr>
          <p:cNvPr id="13317" name="Picture 5" descr="AN02122_">
            <a:extLst>
              <a:ext uri="{FF2B5EF4-FFF2-40B4-BE49-F238E27FC236}">
                <a16:creationId xmlns:a16="http://schemas.microsoft.com/office/drawing/2014/main" id="{F73B996F-B5E3-EE4C-A276-993FDE36352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3600" y="3429000"/>
            <a:ext cx="817563" cy="819150"/>
          </a:xfrm>
          <a:prstGeom prst="rect">
            <a:avLst/>
          </a:prstGeom>
          <a:noFill/>
          <a:extLst>
            <a:ext uri="{909E8E84-426E-40DD-AFC4-6F175D3DCCD1}">
              <a14:hiddenFill xmlns:a14="http://schemas.microsoft.com/office/drawing/2010/main">
                <a:solidFill>
                  <a:srgbClr val="FFFFFF"/>
                </a:solidFill>
              </a14:hiddenFill>
            </a:ext>
          </a:extLst>
        </p:spPr>
      </p:pic>
      <p:pic>
        <p:nvPicPr>
          <p:cNvPr id="13318" name="Picture 6" descr="AN01125_">
            <a:extLst>
              <a:ext uri="{FF2B5EF4-FFF2-40B4-BE49-F238E27FC236}">
                <a16:creationId xmlns:a16="http://schemas.microsoft.com/office/drawing/2014/main" id="{4EAB80D5-6F08-AC4D-81CC-5B5325EDAA3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5400" y="2362200"/>
            <a:ext cx="990600" cy="796925"/>
          </a:xfrm>
          <a:prstGeom prst="rect">
            <a:avLst/>
          </a:prstGeom>
          <a:noFill/>
          <a:extLst>
            <a:ext uri="{909E8E84-426E-40DD-AFC4-6F175D3DCCD1}">
              <a14:hiddenFill xmlns:a14="http://schemas.microsoft.com/office/drawing/2010/main">
                <a:solidFill>
                  <a:srgbClr val="FFFFFF"/>
                </a:solidFill>
              </a14:hiddenFill>
            </a:ext>
          </a:extLst>
        </p:spPr>
      </p:pic>
      <p:pic>
        <p:nvPicPr>
          <p:cNvPr id="13319" name="Picture 7" descr="AN01125_">
            <a:extLst>
              <a:ext uri="{FF2B5EF4-FFF2-40B4-BE49-F238E27FC236}">
                <a16:creationId xmlns:a16="http://schemas.microsoft.com/office/drawing/2014/main" id="{E61EEB73-BD48-3F4C-B259-C93E6166E34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10668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3320" name="Picture 8" descr="AN01125_">
            <a:extLst>
              <a:ext uri="{FF2B5EF4-FFF2-40B4-BE49-F238E27FC236}">
                <a16:creationId xmlns:a16="http://schemas.microsoft.com/office/drawing/2014/main" id="{1476C348-8295-DD44-87B5-1ED61007325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18288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3321" name="Picture 9" descr="AN01125_">
            <a:extLst>
              <a:ext uri="{FF2B5EF4-FFF2-40B4-BE49-F238E27FC236}">
                <a16:creationId xmlns:a16="http://schemas.microsoft.com/office/drawing/2014/main" id="{F48BC792-B082-8F45-ABA3-DA083BE1FE2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25908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3322" name="Picture 10" descr="AN01125_">
            <a:extLst>
              <a:ext uri="{FF2B5EF4-FFF2-40B4-BE49-F238E27FC236}">
                <a16:creationId xmlns:a16="http://schemas.microsoft.com/office/drawing/2014/main" id="{28286D67-074F-904D-90FD-95A93EA75DE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9200" y="15240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3323" name="Picture 11" descr="AN01125_">
            <a:extLst>
              <a:ext uri="{FF2B5EF4-FFF2-40B4-BE49-F238E27FC236}">
                <a16:creationId xmlns:a16="http://schemas.microsoft.com/office/drawing/2014/main" id="{DF21AB18-8388-2D43-AD44-1E90EF94FB5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32766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3324" name="Picture 12" descr="AN01125_">
            <a:extLst>
              <a:ext uri="{FF2B5EF4-FFF2-40B4-BE49-F238E27FC236}">
                <a16:creationId xmlns:a16="http://schemas.microsoft.com/office/drawing/2014/main" id="{070CE09E-21AB-D444-9526-27C8C6731E9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8862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3325" name="Picture 13" descr="AN01125_">
            <a:extLst>
              <a:ext uri="{FF2B5EF4-FFF2-40B4-BE49-F238E27FC236}">
                <a16:creationId xmlns:a16="http://schemas.microsoft.com/office/drawing/2014/main" id="{AE6406C0-1EDA-544E-8579-C8FD6A62CDF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9200" y="31242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3326" name="Picture 14" descr="AN01125_">
            <a:extLst>
              <a:ext uri="{FF2B5EF4-FFF2-40B4-BE49-F238E27FC236}">
                <a16:creationId xmlns:a16="http://schemas.microsoft.com/office/drawing/2014/main" id="{B4D65CA4-73EE-4F4D-82E2-22471A48C84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600" y="8382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3327" name="Picture 15" descr="FD01074_">
            <a:extLst>
              <a:ext uri="{FF2B5EF4-FFF2-40B4-BE49-F238E27FC236}">
                <a16:creationId xmlns:a16="http://schemas.microsoft.com/office/drawing/2014/main" id="{A9AF29BB-A88D-9944-B0EE-3111DE4DEB7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34200" y="990600"/>
            <a:ext cx="1946275" cy="1444625"/>
          </a:xfrm>
          <a:prstGeom prst="rect">
            <a:avLst/>
          </a:prstGeom>
          <a:noFill/>
          <a:extLst>
            <a:ext uri="{909E8E84-426E-40DD-AFC4-6F175D3DCCD1}">
              <a14:hiddenFill xmlns:a14="http://schemas.microsoft.com/office/drawing/2010/main">
                <a:solidFill>
                  <a:srgbClr val="FFFFFF"/>
                </a:solidFill>
              </a14:hiddenFill>
            </a:ext>
          </a:extLst>
        </p:spPr>
      </p:pic>
      <p:sp>
        <p:nvSpPr>
          <p:cNvPr id="13328" name="Line 16">
            <a:extLst>
              <a:ext uri="{FF2B5EF4-FFF2-40B4-BE49-F238E27FC236}">
                <a16:creationId xmlns:a16="http://schemas.microsoft.com/office/drawing/2014/main" id="{E41C515D-1DB1-114E-BC31-2020B75AF25A}"/>
              </a:ext>
            </a:extLst>
          </p:cNvPr>
          <p:cNvSpPr>
            <a:spLocks noChangeShapeType="1"/>
          </p:cNvSpPr>
          <p:nvPr/>
        </p:nvSpPr>
        <p:spPr bwMode="auto">
          <a:xfrm flipV="1">
            <a:off x="6324600" y="685800"/>
            <a:ext cx="0" cy="2743200"/>
          </a:xfrm>
          <a:prstGeom prst="line">
            <a:avLst/>
          </a:prstGeom>
          <a:noFill/>
          <a:ln w="57150">
            <a:solidFill>
              <a:srgbClr val="66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29" name="Text Box 17">
            <a:extLst>
              <a:ext uri="{FF2B5EF4-FFF2-40B4-BE49-F238E27FC236}">
                <a16:creationId xmlns:a16="http://schemas.microsoft.com/office/drawing/2014/main" id="{BD6B9EE2-ECC8-284A-9FAD-6DC94D9385B8}"/>
              </a:ext>
            </a:extLst>
          </p:cNvPr>
          <p:cNvSpPr txBox="1">
            <a:spLocks noChangeArrowheads="1"/>
          </p:cNvSpPr>
          <p:nvPr/>
        </p:nvSpPr>
        <p:spPr bwMode="auto">
          <a:xfrm>
            <a:off x="304800" y="4724400"/>
            <a:ext cx="1371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2000"/>
              <a:t>Electrons</a:t>
            </a:r>
          </a:p>
        </p:txBody>
      </p:sp>
      <p:sp>
        <p:nvSpPr>
          <p:cNvPr id="13330" name="Text Box 18">
            <a:extLst>
              <a:ext uri="{FF2B5EF4-FFF2-40B4-BE49-F238E27FC236}">
                <a16:creationId xmlns:a16="http://schemas.microsoft.com/office/drawing/2014/main" id="{01F57C8A-BCFF-2A4D-9EE5-CA9333A3C9A7}"/>
              </a:ext>
            </a:extLst>
          </p:cNvPr>
          <p:cNvSpPr txBox="1">
            <a:spLocks noChangeArrowheads="1"/>
          </p:cNvSpPr>
          <p:nvPr/>
        </p:nvSpPr>
        <p:spPr bwMode="auto">
          <a:xfrm>
            <a:off x="2971800" y="4267200"/>
            <a:ext cx="1600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2000" u="sng"/>
              <a:t>Resistance</a:t>
            </a:r>
            <a:endParaRPr lang="en-US" altLang="en-US" sz="2000"/>
          </a:p>
        </p:txBody>
      </p:sp>
      <p:sp>
        <p:nvSpPr>
          <p:cNvPr id="13331" name="Text Box 19">
            <a:extLst>
              <a:ext uri="{FF2B5EF4-FFF2-40B4-BE49-F238E27FC236}">
                <a16:creationId xmlns:a16="http://schemas.microsoft.com/office/drawing/2014/main" id="{6222EC8C-F3C8-3C49-B1BA-6D3C5D0DFAEE}"/>
              </a:ext>
            </a:extLst>
          </p:cNvPr>
          <p:cNvSpPr txBox="1">
            <a:spLocks noChangeArrowheads="1"/>
          </p:cNvSpPr>
          <p:nvPr/>
        </p:nvSpPr>
        <p:spPr bwMode="auto">
          <a:xfrm>
            <a:off x="7239000" y="2743200"/>
            <a:ext cx="1905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2000" u="sng"/>
              <a:t>Voltage</a:t>
            </a:r>
            <a:endParaRPr lang="en-US" altLang="en-US" sz="2000"/>
          </a:p>
        </p:txBody>
      </p:sp>
      <p:sp>
        <p:nvSpPr>
          <p:cNvPr id="13334" name="Text Box 22">
            <a:extLst>
              <a:ext uri="{FF2B5EF4-FFF2-40B4-BE49-F238E27FC236}">
                <a16:creationId xmlns:a16="http://schemas.microsoft.com/office/drawing/2014/main" id="{1164CF05-5261-AE4D-8949-9E857589A38B}"/>
              </a:ext>
            </a:extLst>
          </p:cNvPr>
          <p:cNvSpPr txBox="1">
            <a:spLocks noChangeArrowheads="1"/>
          </p:cNvSpPr>
          <p:nvPr/>
        </p:nvSpPr>
        <p:spPr bwMode="auto">
          <a:xfrm>
            <a:off x="5486400" y="4343400"/>
            <a:ext cx="25908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2000" u="sng"/>
              <a:t>Amperage</a:t>
            </a:r>
            <a:r>
              <a:rPr lang="en-US" altLang="en-US" sz="2000"/>
              <a:t> = </a:t>
            </a:r>
          </a:p>
          <a:p>
            <a:pPr algn="l">
              <a:spcBef>
                <a:spcPct val="50000"/>
              </a:spcBef>
            </a:pPr>
            <a:r>
              <a:rPr lang="en-US" altLang="en-US" sz="2000" b="1"/>
              <a:t>50</a:t>
            </a:r>
            <a:r>
              <a:rPr lang="en-US" altLang="en-US" sz="2000"/>
              <a:t> mice /Second</a:t>
            </a:r>
          </a:p>
        </p:txBody>
      </p:sp>
      <p:sp>
        <p:nvSpPr>
          <p:cNvPr id="13337" name="Text Box 25">
            <a:extLst>
              <a:ext uri="{FF2B5EF4-FFF2-40B4-BE49-F238E27FC236}">
                <a16:creationId xmlns:a16="http://schemas.microsoft.com/office/drawing/2014/main" id="{495C1AD7-7AC5-654A-ACB6-BF4E481D36A5}"/>
              </a:ext>
            </a:extLst>
          </p:cNvPr>
          <p:cNvSpPr txBox="1">
            <a:spLocks noChangeArrowheads="1"/>
          </p:cNvSpPr>
          <p:nvPr/>
        </p:nvSpPr>
        <p:spPr bwMode="auto">
          <a:xfrm>
            <a:off x="838200" y="5486400"/>
            <a:ext cx="78486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2800" u="sng"/>
              <a:t>DECREASING resistance</a:t>
            </a:r>
            <a:r>
              <a:rPr lang="en-US" altLang="en-US" sz="2800"/>
              <a:t> in a circuit will </a:t>
            </a:r>
            <a:r>
              <a:rPr lang="en-US" altLang="en-US" sz="2800" u="sng"/>
              <a:t>raise the amperage</a:t>
            </a:r>
            <a:r>
              <a:rPr lang="en-US" altLang="en-US" sz="2800"/>
              <a:t> in the same circuit proportionally  OR…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WordArt 2">
            <a:extLst>
              <a:ext uri="{FF2B5EF4-FFF2-40B4-BE49-F238E27FC236}">
                <a16:creationId xmlns:a16="http://schemas.microsoft.com/office/drawing/2014/main" id="{64C3941B-4CC2-3F49-B87C-6C96A295A032}"/>
              </a:ext>
            </a:extLst>
          </p:cNvPr>
          <p:cNvSpPr>
            <a:spLocks noChangeArrowheads="1" noChangeShapeType="1" noTextEdit="1"/>
          </p:cNvSpPr>
          <p:nvPr/>
        </p:nvSpPr>
        <p:spPr bwMode="auto">
          <a:xfrm>
            <a:off x="304800" y="228600"/>
            <a:ext cx="6096000" cy="3810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r>
              <a:rPr lang="en-US" kern="10">
                <a:ln w="9525">
                  <a:solidFill>
                    <a:srgbClr val="000000"/>
                  </a:solidFill>
                  <a:round/>
                  <a:headEnd/>
                  <a:tailEnd/>
                </a:ln>
                <a:solidFill>
                  <a:schemeClr val="accent1"/>
                </a:solidFill>
                <a:latin typeface="Arial Black" panose="020B0604020202020204" pitchFamily="34" charset="0"/>
                <a:cs typeface="Arial Black" panose="020B0604020202020204" pitchFamily="34" charset="0"/>
              </a:rPr>
              <a:t>Ohm's Law Analogies</a:t>
            </a:r>
          </a:p>
        </p:txBody>
      </p:sp>
      <p:pic>
        <p:nvPicPr>
          <p:cNvPr id="14339" name="Picture 3" descr="AN02353_">
            <a:extLst>
              <a:ext uri="{FF2B5EF4-FFF2-40B4-BE49-F238E27FC236}">
                <a16:creationId xmlns:a16="http://schemas.microsoft.com/office/drawing/2014/main" id="{1632155E-C7C7-0946-8094-A87766ECC56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1219200"/>
            <a:ext cx="1495425" cy="1285875"/>
          </a:xfrm>
          <a:prstGeom prst="rect">
            <a:avLst/>
          </a:prstGeom>
          <a:noFill/>
          <a:extLst>
            <a:ext uri="{909E8E84-426E-40DD-AFC4-6F175D3DCCD1}">
              <a14:hiddenFill xmlns:a14="http://schemas.microsoft.com/office/drawing/2010/main">
                <a:solidFill>
                  <a:srgbClr val="FFFFFF"/>
                </a:solidFill>
              </a14:hiddenFill>
            </a:ext>
          </a:extLst>
        </p:spPr>
      </p:pic>
      <p:pic>
        <p:nvPicPr>
          <p:cNvPr id="14341" name="Picture 5" descr="AN02122_">
            <a:extLst>
              <a:ext uri="{FF2B5EF4-FFF2-40B4-BE49-F238E27FC236}">
                <a16:creationId xmlns:a16="http://schemas.microsoft.com/office/drawing/2014/main" id="{FE01E5EE-121E-3141-B331-BDBB79E1EB5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3600" y="3429000"/>
            <a:ext cx="817563" cy="819150"/>
          </a:xfrm>
          <a:prstGeom prst="rect">
            <a:avLst/>
          </a:prstGeom>
          <a:noFill/>
          <a:extLst>
            <a:ext uri="{909E8E84-426E-40DD-AFC4-6F175D3DCCD1}">
              <a14:hiddenFill xmlns:a14="http://schemas.microsoft.com/office/drawing/2010/main">
                <a:solidFill>
                  <a:srgbClr val="FFFFFF"/>
                </a:solidFill>
              </a14:hiddenFill>
            </a:ext>
          </a:extLst>
        </p:spPr>
      </p:pic>
      <p:pic>
        <p:nvPicPr>
          <p:cNvPr id="14342" name="Picture 6" descr="AN01125_">
            <a:extLst>
              <a:ext uri="{FF2B5EF4-FFF2-40B4-BE49-F238E27FC236}">
                <a16:creationId xmlns:a16="http://schemas.microsoft.com/office/drawing/2014/main" id="{3B154A1D-61EC-1D46-AC1C-CC21063F336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5400" y="2362200"/>
            <a:ext cx="990600" cy="796925"/>
          </a:xfrm>
          <a:prstGeom prst="rect">
            <a:avLst/>
          </a:prstGeom>
          <a:noFill/>
          <a:extLst>
            <a:ext uri="{909E8E84-426E-40DD-AFC4-6F175D3DCCD1}">
              <a14:hiddenFill xmlns:a14="http://schemas.microsoft.com/office/drawing/2010/main">
                <a:solidFill>
                  <a:srgbClr val="FFFFFF"/>
                </a:solidFill>
              </a14:hiddenFill>
            </a:ext>
          </a:extLst>
        </p:spPr>
      </p:pic>
      <p:pic>
        <p:nvPicPr>
          <p:cNvPr id="14343" name="Picture 7" descr="AN01125_">
            <a:extLst>
              <a:ext uri="{FF2B5EF4-FFF2-40B4-BE49-F238E27FC236}">
                <a16:creationId xmlns:a16="http://schemas.microsoft.com/office/drawing/2014/main" id="{26B37FCF-8774-9143-823F-41051900B47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10668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4344" name="Picture 8" descr="AN01125_">
            <a:extLst>
              <a:ext uri="{FF2B5EF4-FFF2-40B4-BE49-F238E27FC236}">
                <a16:creationId xmlns:a16="http://schemas.microsoft.com/office/drawing/2014/main" id="{3C30EB43-254A-FC4E-AAE2-30A54AAECE0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18288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4345" name="Picture 9" descr="AN01125_">
            <a:extLst>
              <a:ext uri="{FF2B5EF4-FFF2-40B4-BE49-F238E27FC236}">
                <a16:creationId xmlns:a16="http://schemas.microsoft.com/office/drawing/2014/main" id="{FF2DB21A-0DDB-A748-817A-61B49686281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25908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4346" name="Picture 10" descr="AN01125_">
            <a:extLst>
              <a:ext uri="{FF2B5EF4-FFF2-40B4-BE49-F238E27FC236}">
                <a16:creationId xmlns:a16="http://schemas.microsoft.com/office/drawing/2014/main" id="{07926699-B9B9-3B48-8B37-CFA02EFF3CD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9200" y="15240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4347" name="Picture 11" descr="AN01125_">
            <a:extLst>
              <a:ext uri="{FF2B5EF4-FFF2-40B4-BE49-F238E27FC236}">
                <a16:creationId xmlns:a16="http://schemas.microsoft.com/office/drawing/2014/main" id="{C9B30823-4F06-DD4C-B53A-6604DD629C6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32766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4348" name="Picture 12" descr="AN01125_">
            <a:extLst>
              <a:ext uri="{FF2B5EF4-FFF2-40B4-BE49-F238E27FC236}">
                <a16:creationId xmlns:a16="http://schemas.microsoft.com/office/drawing/2014/main" id="{32854518-8378-5B48-B18C-EA9016C76E1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8862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4349" name="Picture 13" descr="AN01125_">
            <a:extLst>
              <a:ext uri="{FF2B5EF4-FFF2-40B4-BE49-F238E27FC236}">
                <a16:creationId xmlns:a16="http://schemas.microsoft.com/office/drawing/2014/main" id="{55F5519A-B83A-E342-9A8C-B536806815D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9200" y="31242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4350" name="Picture 14" descr="AN01125_">
            <a:extLst>
              <a:ext uri="{FF2B5EF4-FFF2-40B4-BE49-F238E27FC236}">
                <a16:creationId xmlns:a16="http://schemas.microsoft.com/office/drawing/2014/main" id="{A0ECB73F-4BCE-D04B-99F9-34B6B19C379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9906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4351" name="Picture 15" descr="FD01074_">
            <a:extLst>
              <a:ext uri="{FF2B5EF4-FFF2-40B4-BE49-F238E27FC236}">
                <a16:creationId xmlns:a16="http://schemas.microsoft.com/office/drawing/2014/main" id="{0A9B1F50-40E1-DF42-95B8-BF791776099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0" y="609600"/>
            <a:ext cx="1946275" cy="1444625"/>
          </a:xfrm>
          <a:prstGeom prst="rect">
            <a:avLst/>
          </a:prstGeom>
          <a:noFill/>
          <a:extLst>
            <a:ext uri="{909E8E84-426E-40DD-AFC4-6F175D3DCCD1}">
              <a14:hiddenFill xmlns:a14="http://schemas.microsoft.com/office/drawing/2010/main">
                <a:solidFill>
                  <a:srgbClr val="FFFFFF"/>
                </a:solidFill>
              </a14:hiddenFill>
            </a:ext>
          </a:extLst>
        </p:spPr>
      </p:pic>
      <p:sp>
        <p:nvSpPr>
          <p:cNvPr id="14352" name="Line 16">
            <a:extLst>
              <a:ext uri="{FF2B5EF4-FFF2-40B4-BE49-F238E27FC236}">
                <a16:creationId xmlns:a16="http://schemas.microsoft.com/office/drawing/2014/main" id="{B8BFC695-29F8-1249-A952-63CF7EC42D39}"/>
              </a:ext>
            </a:extLst>
          </p:cNvPr>
          <p:cNvSpPr>
            <a:spLocks noChangeShapeType="1"/>
          </p:cNvSpPr>
          <p:nvPr/>
        </p:nvSpPr>
        <p:spPr bwMode="auto">
          <a:xfrm flipV="1">
            <a:off x="6324600" y="685800"/>
            <a:ext cx="0" cy="2743200"/>
          </a:xfrm>
          <a:prstGeom prst="line">
            <a:avLst/>
          </a:prstGeom>
          <a:noFill/>
          <a:ln w="57150">
            <a:solidFill>
              <a:srgbClr val="66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53" name="Text Box 17">
            <a:extLst>
              <a:ext uri="{FF2B5EF4-FFF2-40B4-BE49-F238E27FC236}">
                <a16:creationId xmlns:a16="http://schemas.microsoft.com/office/drawing/2014/main" id="{1EE71B07-807A-4548-93A2-B93B2358609D}"/>
              </a:ext>
            </a:extLst>
          </p:cNvPr>
          <p:cNvSpPr txBox="1">
            <a:spLocks noChangeArrowheads="1"/>
          </p:cNvSpPr>
          <p:nvPr/>
        </p:nvSpPr>
        <p:spPr bwMode="auto">
          <a:xfrm>
            <a:off x="304800" y="4724400"/>
            <a:ext cx="1371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2000"/>
              <a:t>Electrons</a:t>
            </a:r>
          </a:p>
        </p:txBody>
      </p:sp>
      <p:sp>
        <p:nvSpPr>
          <p:cNvPr id="14354" name="Text Box 18">
            <a:extLst>
              <a:ext uri="{FF2B5EF4-FFF2-40B4-BE49-F238E27FC236}">
                <a16:creationId xmlns:a16="http://schemas.microsoft.com/office/drawing/2014/main" id="{79E9508F-BE2B-2C42-8106-460B41C4CD22}"/>
              </a:ext>
            </a:extLst>
          </p:cNvPr>
          <p:cNvSpPr txBox="1">
            <a:spLocks noChangeArrowheads="1"/>
          </p:cNvSpPr>
          <p:nvPr/>
        </p:nvSpPr>
        <p:spPr bwMode="auto">
          <a:xfrm>
            <a:off x="2971800" y="4267200"/>
            <a:ext cx="1600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2000" u="sng"/>
              <a:t>Resistance</a:t>
            </a:r>
            <a:endParaRPr lang="en-US" altLang="en-US" sz="2000"/>
          </a:p>
        </p:txBody>
      </p:sp>
      <p:sp>
        <p:nvSpPr>
          <p:cNvPr id="14355" name="Text Box 19">
            <a:extLst>
              <a:ext uri="{FF2B5EF4-FFF2-40B4-BE49-F238E27FC236}">
                <a16:creationId xmlns:a16="http://schemas.microsoft.com/office/drawing/2014/main" id="{C1D62093-50E1-C947-9650-864AD02ADAF6}"/>
              </a:ext>
            </a:extLst>
          </p:cNvPr>
          <p:cNvSpPr txBox="1">
            <a:spLocks noChangeArrowheads="1"/>
          </p:cNvSpPr>
          <p:nvPr/>
        </p:nvSpPr>
        <p:spPr bwMode="auto">
          <a:xfrm>
            <a:off x="7239000" y="4419600"/>
            <a:ext cx="1905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2000" u="sng"/>
              <a:t>Voltage</a:t>
            </a:r>
            <a:endParaRPr lang="en-US" altLang="en-US" sz="2000"/>
          </a:p>
        </p:txBody>
      </p:sp>
      <p:pic>
        <p:nvPicPr>
          <p:cNvPr id="14356" name="Picture 20" descr="AN02497_">
            <a:extLst>
              <a:ext uri="{FF2B5EF4-FFF2-40B4-BE49-F238E27FC236}">
                <a16:creationId xmlns:a16="http://schemas.microsoft.com/office/drawing/2014/main" id="{F46A49DB-109A-3D43-B620-19DAF4561E6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19400" y="2362200"/>
            <a:ext cx="1524000" cy="1219200"/>
          </a:xfrm>
          <a:prstGeom prst="rect">
            <a:avLst/>
          </a:prstGeom>
          <a:noFill/>
          <a:extLst>
            <a:ext uri="{909E8E84-426E-40DD-AFC4-6F175D3DCCD1}">
              <a14:hiddenFill xmlns:a14="http://schemas.microsoft.com/office/drawing/2010/main">
                <a:solidFill>
                  <a:srgbClr val="FFFFFF"/>
                </a:solidFill>
              </a14:hiddenFill>
            </a:ext>
          </a:extLst>
        </p:spPr>
      </p:pic>
      <p:pic>
        <p:nvPicPr>
          <p:cNvPr id="14357" name="Picture 21" descr="AN02353_">
            <a:extLst>
              <a:ext uri="{FF2B5EF4-FFF2-40B4-BE49-F238E27FC236}">
                <a16:creationId xmlns:a16="http://schemas.microsoft.com/office/drawing/2014/main" id="{C6261CAC-A8D3-7344-BBB4-C591EF08B5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2971800"/>
            <a:ext cx="1495425" cy="1285875"/>
          </a:xfrm>
          <a:prstGeom prst="rect">
            <a:avLst/>
          </a:prstGeom>
          <a:noFill/>
          <a:extLst>
            <a:ext uri="{909E8E84-426E-40DD-AFC4-6F175D3DCCD1}">
              <a14:hiddenFill xmlns:a14="http://schemas.microsoft.com/office/drawing/2010/main">
                <a:solidFill>
                  <a:srgbClr val="FFFFFF"/>
                </a:solidFill>
              </a14:hiddenFill>
            </a:ext>
          </a:extLst>
        </p:spPr>
      </p:pic>
      <p:sp>
        <p:nvSpPr>
          <p:cNvPr id="14358" name="Text Box 22">
            <a:extLst>
              <a:ext uri="{FF2B5EF4-FFF2-40B4-BE49-F238E27FC236}">
                <a16:creationId xmlns:a16="http://schemas.microsoft.com/office/drawing/2014/main" id="{FD9FC652-2B10-FF4F-BEEB-E1C30D1E25B6}"/>
              </a:ext>
            </a:extLst>
          </p:cNvPr>
          <p:cNvSpPr txBox="1">
            <a:spLocks noChangeArrowheads="1"/>
          </p:cNvSpPr>
          <p:nvPr/>
        </p:nvSpPr>
        <p:spPr bwMode="auto">
          <a:xfrm>
            <a:off x="5486400" y="4343400"/>
            <a:ext cx="25908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2000" u="sng"/>
              <a:t>Amperage</a:t>
            </a:r>
            <a:r>
              <a:rPr lang="en-US" altLang="en-US" sz="2000"/>
              <a:t> = </a:t>
            </a:r>
          </a:p>
          <a:p>
            <a:pPr algn="l">
              <a:spcBef>
                <a:spcPct val="50000"/>
              </a:spcBef>
            </a:pPr>
            <a:r>
              <a:rPr lang="en-US" altLang="en-US" sz="2000" b="1"/>
              <a:t>50</a:t>
            </a:r>
            <a:r>
              <a:rPr lang="en-US" altLang="en-US" sz="2000"/>
              <a:t> mice / Second</a:t>
            </a:r>
          </a:p>
        </p:txBody>
      </p:sp>
      <p:sp>
        <p:nvSpPr>
          <p:cNvPr id="14361" name="Text Box 25">
            <a:extLst>
              <a:ext uri="{FF2B5EF4-FFF2-40B4-BE49-F238E27FC236}">
                <a16:creationId xmlns:a16="http://schemas.microsoft.com/office/drawing/2014/main" id="{B6087FBE-6104-E04B-B43C-557B99F81E1A}"/>
              </a:ext>
            </a:extLst>
          </p:cNvPr>
          <p:cNvSpPr txBox="1">
            <a:spLocks noChangeArrowheads="1"/>
          </p:cNvSpPr>
          <p:nvPr/>
        </p:nvSpPr>
        <p:spPr bwMode="auto">
          <a:xfrm>
            <a:off x="838200" y="5486400"/>
            <a:ext cx="78486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2800"/>
              <a:t>Leaving the resistance alone but </a:t>
            </a:r>
            <a:r>
              <a:rPr lang="en-US" altLang="en-US" sz="2800" u="sng"/>
              <a:t>INCREASING the voltage</a:t>
            </a:r>
            <a:r>
              <a:rPr lang="en-US" altLang="en-US" sz="2800"/>
              <a:t> will also </a:t>
            </a:r>
            <a:r>
              <a:rPr lang="en-US" altLang="en-US" sz="2800" u="sng"/>
              <a:t>raise the amperage</a:t>
            </a:r>
            <a:r>
              <a:rPr lang="en-US" altLang="en-US" sz="2800"/>
              <a:t> proportionally </a:t>
            </a:r>
          </a:p>
        </p:txBody>
      </p:sp>
      <p:pic>
        <p:nvPicPr>
          <p:cNvPr id="14362" name="Picture 26" descr="FD01074_">
            <a:extLst>
              <a:ext uri="{FF2B5EF4-FFF2-40B4-BE49-F238E27FC236}">
                <a16:creationId xmlns:a16="http://schemas.microsoft.com/office/drawing/2014/main" id="{1CFEC5EC-553B-174F-B315-F33079F8D3E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0" y="1752600"/>
            <a:ext cx="1946275" cy="1444625"/>
          </a:xfrm>
          <a:prstGeom prst="rect">
            <a:avLst/>
          </a:prstGeom>
          <a:noFill/>
          <a:extLst>
            <a:ext uri="{909E8E84-426E-40DD-AFC4-6F175D3DCCD1}">
              <a14:hiddenFill xmlns:a14="http://schemas.microsoft.com/office/drawing/2010/main">
                <a:solidFill>
                  <a:srgbClr val="FFFFFF"/>
                </a:solidFill>
              </a14:hiddenFill>
            </a:ext>
          </a:extLst>
        </p:spPr>
      </p:pic>
      <p:pic>
        <p:nvPicPr>
          <p:cNvPr id="14363" name="Picture 27" descr="FD01074_">
            <a:extLst>
              <a:ext uri="{FF2B5EF4-FFF2-40B4-BE49-F238E27FC236}">
                <a16:creationId xmlns:a16="http://schemas.microsoft.com/office/drawing/2014/main" id="{B54E2936-0F39-8D4B-8C61-6BDB77150D0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97725" y="2590800"/>
            <a:ext cx="1946275" cy="14446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WordArt 2">
            <a:extLst>
              <a:ext uri="{FF2B5EF4-FFF2-40B4-BE49-F238E27FC236}">
                <a16:creationId xmlns:a16="http://schemas.microsoft.com/office/drawing/2014/main" id="{EE9A02DF-9557-1041-BBBD-02779EDA66EC}"/>
              </a:ext>
            </a:extLst>
          </p:cNvPr>
          <p:cNvSpPr>
            <a:spLocks noChangeArrowheads="1" noChangeShapeType="1" noTextEdit="1"/>
          </p:cNvSpPr>
          <p:nvPr/>
        </p:nvSpPr>
        <p:spPr bwMode="auto">
          <a:xfrm>
            <a:off x="304800" y="228600"/>
            <a:ext cx="6096000" cy="3810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r>
              <a:rPr lang="en-US" kern="10">
                <a:ln w="9525">
                  <a:solidFill>
                    <a:srgbClr val="000000"/>
                  </a:solidFill>
                  <a:round/>
                  <a:headEnd/>
                  <a:tailEnd/>
                </a:ln>
                <a:solidFill>
                  <a:schemeClr val="accent1"/>
                </a:solidFill>
                <a:latin typeface="Arial Black" panose="020B0604020202020204" pitchFamily="34" charset="0"/>
                <a:cs typeface="Arial Black" panose="020B0604020202020204" pitchFamily="34" charset="0"/>
              </a:rPr>
              <a:t>Ohm's Law Analogies</a:t>
            </a:r>
          </a:p>
        </p:txBody>
      </p:sp>
      <p:pic>
        <p:nvPicPr>
          <p:cNvPr id="15363" name="Picture 3" descr="AN02353_">
            <a:extLst>
              <a:ext uri="{FF2B5EF4-FFF2-40B4-BE49-F238E27FC236}">
                <a16:creationId xmlns:a16="http://schemas.microsoft.com/office/drawing/2014/main" id="{0EA571E3-4F66-9646-92E9-D9610D9E418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1219200"/>
            <a:ext cx="1495425" cy="1285875"/>
          </a:xfrm>
          <a:prstGeom prst="rect">
            <a:avLst/>
          </a:prstGeom>
          <a:noFill/>
          <a:extLst>
            <a:ext uri="{909E8E84-426E-40DD-AFC4-6F175D3DCCD1}">
              <a14:hiddenFill xmlns:a14="http://schemas.microsoft.com/office/drawing/2010/main">
                <a:solidFill>
                  <a:srgbClr val="FFFFFF"/>
                </a:solidFill>
              </a14:hiddenFill>
            </a:ext>
          </a:extLst>
        </p:spPr>
      </p:pic>
      <p:pic>
        <p:nvPicPr>
          <p:cNvPr id="15365" name="Picture 5" descr="AN02122_">
            <a:extLst>
              <a:ext uri="{FF2B5EF4-FFF2-40B4-BE49-F238E27FC236}">
                <a16:creationId xmlns:a16="http://schemas.microsoft.com/office/drawing/2014/main" id="{EB2ED353-C5F7-344F-9ECD-98B60E65322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3600" y="3429000"/>
            <a:ext cx="817563" cy="819150"/>
          </a:xfrm>
          <a:prstGeom prst="rect">
            <a:avLst/>
          </a:prstGeom>
          <a:noFill/>
          <a:extLst>
            <a:ext uri="{909E8E84-426E-40DD-AFC4-6F175D3DCCD1}">
              <a14:hiddenFill xmlns:a14="http://schemas.microsoft.com/office/drawing/2010/main">
                <a:solidFill>
                  <a:srgbClr val="FFFFFF"/>
                </a:solidFill>
              </a14:hiddenFill>
            </a:ext>
          </a:extLst>
        </p:spPr>
      </p:pic>
      <p:pic>
        <p:nvPicPr>
          <p:cNvPr id="15366" name="Picture 6" descr="AN01125_">
            <a:extLst>
              <a:ext uri="{FF2B5EF4-FFF2-40B4-BE49-F238E27FC236}">
                <a16:creationId xmlns:a16="http://schemas.microsoft.com/office/drawing/2014/main" id="{ED79A9B4-94BC-7A4A-8A9E-8A39CADC3C9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5400" y="2362200"/>
            <a:ext cx="990600" cy="796925"/>
          </a:xfrm>
          <a:prstGeom prst="rect">
            <a:avLst/>
          </a:prstGeom>
          <a:noFill/>
          <a:extLst>
            <a:ext uri="{909E8E84-426E-40DD-AFC4-6F175D3DCCD1}">
              <a14:hiddenFill xmlns:a14="http://schemas.microsoft.com/office/drawing/2010/main">
                <a:solidFill>
                  <a:srgbClr val="FFFFFF"/>
                </a:solidFill>
              </a14:hiddenFill>
            </a:ext>
          </a:extLst>
        </p:spPr>
      </p:pic>
      <p:pic>
        <p:nvPicPr>
          <p:cNvPr id="15367" name="Picture 7" descr="AN01125_">
            <a:extLst>
              <a:ext uri="{FF2B5EF4-FFF2-40B4-BE49-F238E27FC236}">
                <a16:creationId xmlns:a16="http://schemas.microsoft.com/office/drawing/2014/main" id="{57994E60-984E-E042-99DD-CD77D94D4DC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10668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5368" name="Picture 8" descr="AN01125_">
            <a:extLst>
              <a:ext uri="{FF2B5EF4-FFF2-40B4-BE49-F238E27FC236}">
                <a16:creationId xmlns:a16="http://schemas.microsoft.com/office/drawing/2014/main" id="{EF780213-9F0B-834F-8BC3-DA3FD505094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18288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5369" name="Picture 9" descr="AN01125_">
            <a:extLst>
              <a:ext uri="{FF2B5EF4-FFF2-40B4-BE49-F238E27FC236}">
                <a16:creationId xmlns:a16="http://schemas.microsoft.com/office/drawing/2014/main" id="{10B2B592-6C34-ED4E-B407-4E7966D6263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25908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5370" name="Picture 10" descr="AN01125_">
            <a:extLst>
              <a:ext uri="{FF2B5EF4-FFF2-40B4-BE49-F238E27FC236}">
                <a16:creationId xmlns:a16="http://schemas.microsoft.com/office/drawing/2014/main" id="{77683A0A-195C-304F-8AF3-72A45F09054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9200" y="15240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5371" name="Picture 11" descr="AN01125_">
            <a:extLst>
              <a:ext uri="{FF2B5EF4-FFF2-40B4-BE49-F238E27FC236}">
                <a16:creationId xmlns:a16="http://schemas.microsoft.com/office/drawing/2014/main" id="{9750CE9E-436D-854C-A997-7370C4E7AB2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32766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5372" name="Picture 12" descr="AN01125_">
            <a:extLst>
              <a:ext uri="{FF2B5EF4-FFF2-40B4-BE49-F238E27FC236}">
                <a16:creationId xmlns:a16="http://schemas.microsoft.com/office/drawing/2014/main" id="{5252B85F-540D-AD4D-9FAE-F16CDAC7585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8862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5373" name="Picture 13" descr="AN01125_">
            <a:extLst>
              <a:ext uri="{FF2B5EF4-FFF2-40B4-BE49-F238E27FC236}">
                <a16:creationId xmlns:a16="http://schemas.microsoft.com/office/drawing/2014/main" id="{2658EB89-FFBC-8141-B52B-A77F346DED1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9200" y="31242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5374" name="Picture 14" descr="AN01125_">
            <a:extLst>
              <a:ext uri="{FF2B5EF4-FFF2-40B4-BE49-F238E27FC236}">
                <a16:creationId xmlns:a16="http://schemas.microsoft.com/office/drawing/2014/main" id="{1168EE82-E184-4440-A8C2-C46A715E869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9144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5375" name="Picture 15" descr="FD01074_">
            <a:extLst>
              <a:ext uri="{FF2B5EF4-FFF2-40B4-BE49-F238E27FC236}">
                <a16:creationId xmlns:a16="http://schemas.microsoft.com/office/drawing/2014/main" id="{60016367-7635-E646-A849-B05178129CB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34200" y="990600"/>
            <a:ext cx="1946275" cy="1444625"/>
          </a:xfrm>
          <a:prstGeom prst="rect">
            <a:avLst/>
          </a:prstGeom>
          <a:noFill/>
          <a:extLst>
            <a:ext uri="{909E8E84-426E-40DD-AFC4-6F175D3DCCD1}">
              <a14:hiddenFill xmlns:a14="http://schemas.microsoft.com/office/drawing/2010/main">
                <a:solidFill>
                  <a:srgbClr val="FFFFFF"/>
                </a:solidFill>
              </a14:hiddenFill>
            </a:ext>
          </a:extLst>
        </p:spPr>
      </p:pic>
      <p:sp>
        <p:nvSpPr>
          <p:cNvPr id="15376" name="Line 16">
            <a:extLst>
              <a:ext uri="{FF2B5EF4-FFF2-40B4-BE49-F238E27FC236}">
                <a16:creationId xmlns:a16="http://schemas.microsoft.com/office/drawing/2014/main" id="{B4FC4894-C0D0-1048-8F72-3B1F97CA032D}"/>
              </a:ext>
            </a:extLst>
          </p:cNvPr>
          <p:cNvSpPr>
            <a:spLocks noChangeShapeType="1"/>
          </p:cNvSpPr>
          <p:nvPr/>
        </p:nvSpPr>
        <p:spPr bwMode="auto">
          <a:xfrm flipV="1">
            <a:off x="6324600" y="685800"/>
            <a:ext cx="0" cy="2743200"/>
          </a:xfrm>
          <a:prstGeom prst="line">
            <a:avLst/>
          </a:prstGeom>
          <a:noFill/>
          <a:ln w="57150">
            <a:solidFill>
              <a:srgbClr val="66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77" name="Text Box 17">
            <a:extLst>
              <a:ext uri="{FF2B5EF4-FFF2-40B4-BE49-F238E27FC236}">
                <a16:creationId xmlns:a16="http://schemas.microsoft.com/office/drawing/2014/main" id="{A2D849B8-F93F-9843-A274-9A2BC8BC020B}"/>
              </a:ext>
            </a:extLst>
          </p:cNvPr>
          <p:cNvSpPr txBox="1">
            <a:spLocks noChangeArrowheads="1"/>
          </p:cNvSpPr>
          <p:nvPr/>
        </p:nvSpPr>
        <p:spPr bwMode="auto">
          <a:xfrm>
            <a:off x="304800" y="4724400"/>
            <a:ext cx="1371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2000"/>
              <a:t>Electrons</a:t>
            </a:r>
          </a:p>
        </p:txBody>
      </p:sp>
      <p:sp>
        <p:nvSpPr>
          <p:cNvPr id="15378" name="Text Box 18">
            <a:extLst>
              <a:ext uri="{FF2B5EF4-FFF2-40B4-BE49-F238E27FC236}">
                <a16:creationId xmlns:a16="http://schemas.microsoft.com/office/drawing/2014/main" id="{7C40E775-DD2C-4B4D-9B30-01A6CAFB5250}"/>
              </a:ext>
            </a:extLst>
          </p:cNvPr>
          <p:cNvSpPr txBox="1">
            <a:spLocks noChangeArrowheads="1"/>
          </p:cNvSpPr>
          <p:nvPr/>
        </p:nvSpPr>
        <p:spPr bwMode="auto">
          <a:xfrm>
            <a:off x="2971800" y="4267200"/>
            <a:ext cx="1600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2000" u="sng"/>
              <a:t>Resistance</a:t>
            </a:r>
            <a:endParaRPr lang="en-US" altLang="en-US" sz="2000"/>
          </a:p>
        </p:txBody>
      </p:sp>
      <p:sp>
        <p:nvSpPr>
          <p:cNvPr id="15379" name="Text Box 19">
            <a:extLst>
              <a:ext uri="{FF2B5EF4-FFF2-40B4-BE49-F238E27FC236}">
                <a16:creationId xmlns:a16="http://schemas.microsoft.com/office/drawing/2014/main" id="{A5F962B9-DEAB-CB4F-806A-EBD03D46F301}"/>
              </a:ext>
            </a:extLst>
          </p:cNvPr>
          <p:cNvSpPr txBox="1">
            <a:spLocks noChangeArrowheads="1"/>
          </p:cNvSpPr>
          <p:nvPr/>
        </p:nvSpPr>
        <p:spPr bwMode="auto">
          <a:xfrm>
            <a:off x="7239000" y="2743200"/>
            <a:ext cx="1905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2000" u="sng"/>
              <a:t>Voltage</a:t>
            </a:r>
            <a:endParaRPr lang="en-US" altLang="en-US" sz="2000"/>
          </a:p>
        </p:txBody>
      </p:sp>
      <p:pic>
        <p:nvPicPr>
          <p:cNvPr id="15380" name="Picture 20" descr="AN02497_">
            <a:extLst>
              <a:ext uri="{FF2B5EF4-FFF2-40B4-BE49-F238E27FC236}">
                <a16:creationId xmlns:a16="http://schemas.microsoft.com/office/drawing/2014/main" id="{27D3064B-A09A-DF4D-813D-10A3E18696E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95600" y="2590800"/>
            <a:ext cx="1524000" cy="1219200"/>
          </a:xfrm>
          <a:prstGeom prst="rect">
            <a:avLst/>
          </a:prstGeom>
          <a:noFill/>
          <a:extLst>
            <a:ext uri="{909E8E84-426E-40DD-AFC4-6F175D3DCCD1}">
              <a14:hiddenFill xmlns:a14="http://schemas.microsoft.com/office/drawing/2010/main">
                <a:solidFill>
                  <a:srgbClr val="FFFFFF"/>
                </a:solidFill>
              </a14:hiddenFill>
            </a:ext>
          </a:extLst>
        </p:spPr>
      </p:pic>
      <p:pic>
        <p:nvPicPr>
          <p:cNvPr id="15381" name="Picture 21" descr="AN02353_">
            <a:extLst>
              <a:ext uri="{FF2B5EF4-FFF2-40B4-BE49-F238E27FC236}">
                <a16:creationId xmlns:a16="http://schemas.microsoft.com/office/drawing/2014/main" id="{BD926F7B-561A-4042-8C79-B52D900FD3B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2971800"/>
            <a:ext cx="1495425" cy="1285875"/>
          </a:xfrm>
          <a:prstGeom prst="rect">
            <a:avLst/>
          </a:prstGeom>
          <a:noFill/>
          <a:extLst>
            <a:ext uri="{909E8E84-426E-40DD-AFC4-6F175D3DCCD1}">
              <a14:hiddenFill xmlns:a14="http://schemas.microsoft.com/office/drawing/2010/main">
                <a:solidFill>
                  <a:srgbClr val="FFFFFF"/>
                </a:solidFill>
              </a14:hiddenFill>
            </a:ext>
          </a:extLst>
        </p:spPr>
      </p:pic>
      <p:sp>
        <p:nvSpPr>
          <p:cNvPr id="15382" name="Text Box 22">
            <a:extLst>
              <a:ext uri="{FF2B5EF4-FFF2-40B4-BE49-F238E27FC236}">
                <a16:creationId xmlns:a16="http://schemas.microsoft.com/office/drawing/2014/main" id="{6F670397-2859-B84A-9A1B-5AB98AF4BA02}"/>
              </a:ext>
            </a:extLst>
          </p:cNvPr>
          <p:cNvSpPr txBox="1">
            <a:spLocks noChangeArrowheads="1"/>
          </p:cNvSpPr>
          <p:nvPr/>
        </p:nvSpPr>
        <p:spPr bwMode="auto">
          <a:xfrm>
            <a:off x="5486400" y="4343400"/>
            <a:ext cx="25908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2000" u="sng"/>
              <a:t>Amperage</a:t>
            </a:r>
            <a:r>
              <a:rPr lang="en-US" altLang="en-US" sz="2000"/>
              <a:t> = </a:t>
            </a:r>
          </a:p>
          <a:p>
            <a:pPr algn="l">
              <a:spcBef>
                <a:spcPct val="50000"/>
              </a:spcBef>
            </a:pPr>
            <a:r>
              <a:rPr lang="en-US" altLang="en-US" sz="2000"/>
              <a:t>5 mice /Second</a:t>
            </a:r>
          </a:p>
        </p:txBody>
      </p:sp>
      <p:sp>
        <p:nvSpPr>
          <p:cNvPr id="15383" name="Text Box 23">
            <a:extLst>
              <a:ext uri="{FF2B5EF4-FFF2-40B4-BE49-F238E27FC236}">
                <a16:creationId xmlns:a16="http://schemas.microsoft.com/office/drawing/2014/main" id="{58980912-7417-B446-9E3B-B7F3B939EBBF}"/>
              </a:ext>
            </a:extLst>
          </p:cNvPr>
          <p:cNvSpPr txBox="1">
            <a:spLocks noChangeArrowheads="1"/>
          </p:cNvSpPr>
          <p:nvPr/>
        </p:nvSpPr>
        <p:spPr bwMode="auto">
          <a:xfrm>
            <a:off x="381000" y="5791200"/>
            <a:ext cx="87630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t>What are TWO things that can be done to </a:t>
            </a:r>
            <a:r>
              <a:rPr lang="en-US" altLang="en-US" u="sng"/>
              <a:t>DECREASE</a:t>
            </a:r>
            <a:r>
              <a:rPr lang="en-US" altLang="en-US"/>
              <a:t> the Amperage?</a:t>
            </a:r>
          </a:p>
        </p:txBody>
      </p:sp>
      <p:sp>
        <p:nvSpPr>
          <p:cNvPr id="15384" name="WordArt 24">
            <a:extLst>
              <a:ext uri="{FF2B5EF4-FFF2-40B4-BE49-F238E27FC236}">
                <a16:creationId xmlns:a16="http://schemas.microsoft.com/office/drawing/2014/main" id="{029A05A7-C487-274E-9B11-873BF3892A2E}"/>
              </a:ext>
            </a:extLst>
          </p:cNvPr>
          <p:cNvSpPr>
            <a:spLocks noChangeArrowheads="1" noChangeShapeType="1" noTextEdit="1"/>
          </p:cNvSpPr>
          <p:nvPr/>
        </p:nvSpPr>
        <p:spPr bwMode="auto">
          <a:xfrm>
            <a:off x="304800" y="5257800"/>
            <a:ext cx="3581400" cy="4572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r>
              <a:rPr lang="en-US" kern="10">
                <a:ln w="9525">
                  <a:solidFill>
                    <a:srgbClr val="000000"/>
                  </a:solidFill>
                  <a:round/>
                  <a:headEnd/>
                  <a:tailEnd/>
                </a:ln>
                <a:solidFill>
                  <a:schemeClr val="accent1"/>
                </a:solidFill>
                <a:latin typeface="Arial Black" panose="020B0604020202020204" pitchFamily="34" charset="0"/>
                <a:cs typeface="Arial Black" panose="020B0604020202020204" pitchFamily="34" charset="0"/>
              </a:rPr>
              <a:t>Use ye' smarts...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WordArt 2">
            <a:extLst>
              <a:ext uri="{FF2B5EF4-FFF2-40B4-BE49-F238E27FC236}">
                <a16:creationId xmlns:a16="http://schemas.microsoft.com/office/drawing/2014/main" id="{606D09DD-944A-2044-8F7E-BBA14AC826B9}"/>
              </a:ext>
            </a:extLst>
          </p:cNvPr>
          <p:cNvSpPr>
            <a:spLocks noChangeArrowheads="1" noChangeShapeType="1" noTextEdit="1"/>
          </p:cNvSpPr>
          <p:nvPr/>
        </p:nvSpPr>
        <p:spPr bwMode="auto">
          <a:xfrm>
            <a:off x="304800" y="228600"/>
            <a:ext cx="6096000" cy="3810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r>
              <a:rPr lang="en-US" kern="10">
                <a:ln w="9525">
                  <a:solidFill>
                    <a:srgbClr val="000000"/>
                  </a:solidFill>
                  <a:round/>
                  <a:headEnd/>
                  <a:tailEnd/>
                </a:ln>
                <a:solidFill>
                  <a:schemeClr val="accent1"/>
                </a:solidFill>
                <a:latin typeface="Arial Black" panose="020B0604020202020204" pitchFamily="34" charset="0"/>
                <a:cs typeface="Arial Black" panose="020B0604020202020204" pitchFamily="34" charset="0"/>
              </a:rPr>
              <a:t>Ohm's Law Analogies</a:t>
            </a:r>
          </a:p>
        </p:txBody>
      </p:sp>
      <p:pic>
        <p:nvPicPr>
          <p:cNvPr id="16387" name="Picture 3" descr="AN02353_">
            <a:extLst>
              <a:ext uri="{FF2B5EF4-FFF2-40B4-BE49-F238E27FC236}">
                <a16:creationId xmlns:a16="http://schemas.microsoft.com/office/drawing/2014/main" id="{DD7912EE-35E4-E942-9455-DEE583A625A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5800" y="838200"/>
            <a:ext cx="1495425" cy="1285875"/>
          </a:xfrm>
          <a:prstGeom prst="rect">
            <a:avLst/>
          </a:prstGeom>
          <a:noFill/>
          <a:extLst>
            <a:ext uri="{909E8E84-426E-40DD-AFC4-6F175D3DCCD1}">
              <a14:hiddenFill xmlns:a14="http://schemas.microsoft.com/office/drawing/2010/main">
                <a:solidFill>
                  <a:srgbClr val="FFFFFF"/>
                </a:solidFill>
              </a14:hiddenFill>
            </a:ext>
          </a:extLst>
        </p:spPr>
      </p:pic>
      <p:pic>
        <p:nvPicPr>
          <p:cNvPr id="16388" name="Picture 4" descr="AN02497_">
            <a:extLst>
              <a:ext uri="{FF2B5EF4-FFF2-40B4-BE49-F238E27FC236}">
                <a16:creationId xmlns:a16="http://schemas.microsoft.com/office/drawing/2014/main" id="{2D0D091B-20D6-4B4D-B865-E8E25747C38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0" y="1981200"/>
            <a:ext cx="1219200" cy="976313"/>
          </a:xfrm>
          <a:prstGeom prst="rect">
            <a:avLst/>
          </a:prstGeom>
          <a:noFill/>
          <a:extLst>
            <a:ext uri="{909E8E84-426E-40DD-AFC4-6F175D3DCCD1}">
              <a14:hiddenFill xmlns:a14="http://schemas.microsoft.com/office/drawing/2010/main">
                <a:solidFill>
                  <a:srgbClr val="FFFFFF"/>
                </a:solidFill>
              </a14:hiddenFill>
            </a:ext>
          </a:extLst>
        </p:spPr>
      </p:pic>
      <p:pic>
        <p:nvPicPr>
          <p:cNvPr id="16389" name="Picture 5" descr="AN02122_">
            <a:extLst>
              <a:ext uri="{FF2B5EF4-FFF2-40B4-BE49-F238E27FC236}">
                <a16:creationId xmlns:a16="http://schemas.microsoft.com/office/drawing/2014/main" id="{4A9C2F4E-8E8C-9B43-A999-98A81402505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43600" y="3429000"/>
            <a:ext cx="817563" cy="819150"/>
          </a:xfrm>
          <a:prstGeom prst="rect">
            <a:avLst/>
          </a:prstGeom>
          <a:noFill/>
          <a:extLst>
            <a:ext uri="{909E8E84-426E-40DD-AFC4-6F175D3DCCD1}">
              <a14:hiddenFill xmlns:a14="http://schemas.microsoft.com/office/drawing/2010/main">
                <a:solidFill>
                  <a:srgbClr val="FFFFFF"/>
                </a:solidFill>
              </a14:hiddenFill>
            </a:ext>
          </a:extLst>
        </p:spPr>
      </p:pic>
      <p:pic>
        <p:nvPicPr>
          <p:cNvPr id="16390" name="Picture 6" descr="AN01125_">
            <a:extLst>
              <a:ext uri="{FF2B5EF4-FFF2-40B4-BE49-F238E27FC236}">
                <a16:creationId xmlns:a16="http://schemas.microsoft.com/office/drawing/2014/main" id="{29D1DD2C-B412-784F-A85D-956047BB7DA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95400" y="2362200"/>
            <a:ext cx="990600" cy="796925"/>
          </a:xfrm>
          <a:prstGeom prst="rect">
            <a:avLst/>
          </a:prstGeom>
          <a:noFill/>
          <a:extLst>
            <a:ext uri="{909E8E84-426E-40DD-AFC4-6F175D3DCCD1}">
              <a14:hiddenFill xmlns:a14="http://schemas.microsoft.com/office/drawing/2010/main">
                <a:solidFill>
                  <a:srgbClr val="FFFFFF"/>
                </a:solidFill>
              </a14:hiddenFill>
            </a:ext>
          </a:extLst>
        </p:spPr>
      </p:pic>
      <p:pic>
        <p:nvPicPr>
          <p:cNvPr id="16391" name="Picture 7" descr="AN01125_">
            <a:extLst>
              <a:ext uri="{FF2B5EF4-FFF2-40B4-BE49-F238E27FC236}">
                <a16:creationId xmlns:a16="http://schemas.microsoft.com/office/drawing/2014/main" id="{08BFD739-BB8E-4643-91D7-FD3956E38C2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10668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6392" name="Picture 8" descr="AN01125_">
            <a:extLst>
              <a:ext uri="{FF2B5EF4-FFF2-40B4-BE49-F238E27FC236}">
                <a16:creationId xmlns:a16="http://schemas.microsoft.com/office/drawing/2014/main" id="{622E1C16-A564-5141-8139-CBC018AEFF1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18288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6393" name="Picture 9" descr="AN01125_">
            <a:extLst>
              <a:ext uri="{FF2B5EF4-FFF2-40B4-BE49-F238E27FC236}">
                <a16:creationId xmlns:a16="http://schemas.microsoft.com/office/drawing/2014/main" id="{1D2F5C86-3639-5B49-8642-94414D82D38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25908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6394" name="Picture 10" descr="AN01125_">
            <a:extLst>
              <a:ext uri="{FF2B5EF4-FFF2-40B4-BE49-F238E27FC236}">
                <a16:creationId xmlns:a16="http://schemas.microsoft.com/office/drawing/2014/main" id="{1C0DBDD3-4309-B142-9ED5-2D96A4F21B9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9200" y="15240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6395" name="Picture 11" descr="AN01125_">
            <a:extLst>
              <a:ext uri="{FF2B5EF4-FFF2-40B4-BE49-F238E27FC236}">
                <a16:creationId xmlns:a16="http://schemas.microsoft.com/office/drawing/2014/main" id="{0AFD2239-6815-684D-A6F8-45A71D5E919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32766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6396" name="Picture 12" descr="AN01125_">
            <a:extLst>
              <a:ext uri="{FF2B5EF4-FFF2-40B4-BE49-F238E27FC236}">
                <a16:creationId xmlns:a16="http://schemas.microsoft.com/office/drawing/2014/main" id="{7AC52BBF-E151-1447-9D3E-B2ED15ECA5C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38862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6397" name="Picture 13" descr="AN01125_">
            <a:extLst>
              <a:ext uri="{FF2B5EF4-FFF2-40B4-BE49-F238E27FC236}">
                <a16:creationId xmlns:a16="http://schemas.microsoft.com/office/drawing/2014/main" id="{6E933E9A-D741-7A4E-A1EB-38F044B44B2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9200" y="31242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6398" name="Picture 14" descr="AN01125_">
            <a:extLst>
              <a:ext uri="{FF2B5EF4-FFF2-40B4-BE49-F238E27FC236}">
                <a16:creationId xmlns:a16="http://schemas.microsoft.com/office/drawing/2014/main" id="{C8E37E47-A9DB-4845-8D1D-ED750E1EDF4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3000" y="9144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6399" name="Picture 15" descr="FD01074_">
            <a:extLst>
              <a:ext uri="{FF2B5EF4-FFF2-40B4-BE49-F238E27FC236}">
                <a16:creationId xmlns:a16="http://schemas.microsoft.com/office/drawing/2014/main" id="{B3F07A4D-693C-D543-986A-F821183D203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934200" y="990600"/>
            <a:ext cx="1946275" cy="1444625"/>
          </a:xfrm>
          <a:prstGeom prst="rect">
            <a:avLst/>
          </a:prstGeom>
          <a:noFill/>
          <a:extLst>
            <a:ext uri="{909E8E84-426E-40DD-AFC4-6F175D3DCCD1}">
              <a14:hiddenFill xmlns:a14="http://schemas.microsoft.com/office/drawing/2010/main">
                <a:solidFill>
                  <a:srgbClr val="FFFFFF"/>
                </a:solidFill>
              </a14:hiddenFill>
            </a:ext>
          </a:extLst>
        </p:spPr>
      </p:pic>
      <p:sp>
        <p:nvSpPr>
          <p:cNvPr id="16400" name="Line 16">
            <a:extLst>
              <a:ext uri="{FF2B5EF4-FFF2-40B4-BE49-F238E27FC236}">
                <a16:creationId xmlns:a16="http://schemas.microsoft.com/office/drawing/2014/main" id="{225A82B1-56BA-9547-BCBF-9AA86A21092E}"/>
              </a:ext>
            </a:extLst>
          </p:cNvPr>
          <p:cNvSpPr>
            <a:spLocks noChangeShapeType="1"/>
          </p:cNvSpPr>
          <p:nvPr/>
        </p:nvSpPr>
        <p:spPr bwMode="auto">
          <a:xfrm flipV="1">
            <a:off x="6324600" y="685800"/>
            <a:ext cx="0" cy="2743200"/>
          </a:xfrm>
          <a:prstGeom prst="line">
            <a:avLst/>
          </a:prstGeom>
          <a:noFill/>
          <a:ln w="57150">
            <a:solidFill>
              <a:srgbClr val="66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401" name="Text Box 17">
            <a:extLst>
              <a:ext uri="{FF2B5EF4-FFF2-40B4-BE49-F238E27FC236}">
                <a16:creationId xmlns:a16="http://schemas.microsoft.com/office/drawing/2014/main" id="{88A3AEA4-E54A-1147-B27A-4AEE2A514FD0}"/>
              </a:ext>
            </a:extLst>
          </p:cNvPr>
          <p:cNvSpPr txBox="1">
            <a:spLocks noChangeArrowheads="1"/>
          </p:cNvSpPr>
          <p:nvPr/>
        </p:nvSpPr>
        <p:spPr bwMode="auto">
          <a:xfrm>
            <a:off x="304800" y="4724400"/>
            <a:ext cx="1371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2000"/>
              <a:t>Electrons</a:t>
            </a:r>
          </a:p>
        </p:txBody>
      </p:sp>
      <p:sp>
        <p:nvSpPr>
          <p:cNvPr id="16402" name="Text Box 18">
            <a:extLst>
              <a:ext uri="{FF2B5EF4-FFF2-40B4-BE49-F238E27FC236}">
                <a16:creationId xmlns:a16="http://schemas.microsoft.com/office/drawing/2014/main" id="{1AC28C19-BCEF-044E-9445-FF428E270FD5}"/>
              </a:ext>
            </a:extLst>
          </p:cNvPr>
          <p:cNvSpPr txBox="1">
            <a:spLocks noChangeArrowheads="1"/>
          </p:cNvSpPr>
          <p:nvPr/>
        </p:nvSpPr>
        <p:spPr bwMode="auto">
          <a:xfrm>
            <a:off x="4191000" y="4800600"/>
            <a:ext cx="1600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2000" u="sng"/>
              <a:t>Resistance</a:t>
            </a:r>
            <a:endParaRPr lang="en-US" altLang="en-US" sz="2000"/>
          </a:p>
        </p:txBody>
      </p:sp>
      <p:sp>
        <p:nvSpPr>
          <p:cNvPr id="16403" name="Text Box 19">
            <a:extLst>
              <a:ext uri="{FF2B5EF4-FFF2-40B4-BE49-F238E27FC236}">
                <a16:creationId xmlns:a16="http://schemas.microsoft.com/office/drawing/2014/main" id="{2717127A-F5FB-BE46-A220-CE6794881C60}"/>
              </a:ext>
            </a:extLst>
          </p:cNvPr>
          <p:cNvSpPr txBox="1">
            <a:spLocks noChangeArrowheads="1"/>
          </p:cNvSpPr>
          <p:nvPr/>
        </p:nvSpPr>
        <p:spPr bwMode="auto">
          <a:xfrm>
            <a:off x="7239000" y="2743200"/>
            <a:ext cx="1905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2000" u="sng"/>
              <a:t>Voltage</a:t>
            </a:r>
            <a:endParaRPr lang="en-US" altLang="en-US" sz="2000"/>
          </a:p>
        </p:txBody>
      </p:sp>
      <p:pic>
        <p:nvPicPr>
          <p:cNvPr id="16404" name="Picture 20" descr="AN02497_">
            <a:extLst>
              <a:ext uri="{FF2B5EF4-FFF2-40B4-BE49-F238E27FC236}">
                <a16:creationId xmlns:a16="http://schemas.microsoft.com/office/drawing/2014/main" id="{30A7CE9E-2019-9E47-A111-7D6750D3FDA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5600" y="838200"/>
            <a:ext cx="1524000" cy="1219200"/>
          </a:xfrm>
          <a:prstGeom prst="rect">
            <a:avLst/>
          </a:prstGeom>
          <a:noFill/>
          <a:extLst>
            <a:ext uri="{909E8E84-426E-40DD-AFC4-6F175D3DCCD1}">
              <a14:hiddenFill xmlns:a14="http://schemas.microsoft.com/office/drawing/2010/main">
                <a:solidFill>
                  <a:srgbClr val="FFFFFF"/>
                </a:solidFill>
              </a14:hiddenFill>
            </a:ext>
          </a:extLst>
        </p:spPr>
      </p:pic>
      <p:pic>
        <p:nvPicPr>
          <p:cNvPr id="16405" name="Picture 21" descr="AN02353_">
            <a:extLst>
              <a:ext uri="{FF2B5EF4-FFF2-40B4-BE49-F238E27FC236}">
                <a16:creationId xmlns:a16="http://schemas.microsoft.com/office/drawing/2014/main" id="{88C1790B-B2D1-E74B-BF20-DB225BAD51D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19600" y="2057400"/>
            <a:ext cx="1495425" cy="1285875"/>
          </a:xfrm>
          <a:prstGeom prst="rect">
            <a:avLst/>
          </a:prstGeom>
          <a:noFill/>
          <a:extLst>
            <a:ext uri="{909E8E84-426E-40DD-AFC4-6F175D3DCCD1}">
              <a14:hiddenFill xmlns:a14="http://schemas.microsoft.com/office/drawing/2010/main">
                <a:solidFill>
                  <a:srgbClr val="FFFFFF"/>
                </a:solidFill>
              </a14:hiddenFill>
            </a:ext>
          </a:extLst>
        </p:spPr>
      </p:pic>
      <p:sp>
        <p:nvSpPr>
          <p:cNvPr id="16406" name="Text Box 22">
            <a:extLst>
              <a:ext uri="{FF2B5EF4-FFF2-40B4-BE49-F238E27FC236}">
                <a16:creationId xmlns:a16="http://schemas.microsoft.com/office/drawing/2014/main" id="{61FF1602-52D1-D84F-BEED-BA3438DB6165}"/>
              </a:ext>
            </a:extLst>
          </p:cNvPr>
          <p:cNvSpPr txBox="1">
            <a:spLocks noChangeArrowheads="1"/>
          </p:cNvSpPr>
          <p:nvPr/>
        </p:nvSpPr>
        <p:spPr bwMode="auto">
          <a:xfrm>
            <a:off x="6096000" y="4191000"/>
            <a:ext cx="19050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2000" u="sng"/>
              <a:t>Amperage</a:t>
            </a:r>
            <a:r>
              <a:rPr lang="en-US" altLang="en-US" sz="2000"/>
              <a:t> = </a:t>
            </a:r>
          </a:p>
          <a:p>
            <a:pPr algn="l">
              <a:spcBef>
                <a:spcPct val="50000"/>
              </a:spcBef>
            </a:pPr>
            <a:r>
              <a:rPr lang="en-US" altLang="en-US" sz="2000"/>
              <a:t>1 mice /Second</a:t>
            </a:r>
          </a:p>
        </p:txBody>
      </p:sp>
      <p:pic>
        <p:nvPicPr>
          <p:cNvPr id="16409" name="Picture 25" descr="AN02497_">
            <a:extLst>
              <a:ext uri="{FF2B5EF4-FFF2-40B4-BE49-F238E27FC236}">
                <a16:creationId xmlns:a16="http://schemas.microsoft.com/office/drawing/2014/main" id="{8DCC9C5B-C70B-664A-8AB4-A52A7C1D8BA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0" y="2895600"/>
            <a:ext cx="1219200" cy="976313"/>
          </a:xfrm>
          <a:prstGeom prst="rect">
            <a:avLst/>
          </a:prstGeom>
          <a:noFill/>
          <a:extLst>
            <a:ext uri="{909E8E84-426E-40DD-AFC4-6F175D3DCCD1}">
              <a14:hiddenFill xmlns:a14="http://schemas.microsoft.com/office/drawing/2010/main">
                <a:solidFill>
                  <a:srgbClr val="FFFFFF"/>
                </a:solidFill>
              </a14:hiddenFill>
            </a:ext>
          </a:extLst>
        </p:spPr>
      </p:pic>
      <p:pic>
        <p:nvPicPr>
          <p:cNvPr id="16410" name="Picture 26" descr="AN02497_">
            <a:extLst>
              <a:ext uri="{FF2B5EF4-FFF2-40B4-BE49-F238E27FC236}">
                <a16:creationId xmlns:a16="http://schemas.microsoft.com/office/drawing/2014/main" id="{030D3D35-50E6-B74A-9CF6-A8C8F89AB8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1800" y="3657600"/>
            <a:ext cx="1219200" cy="976313"/>
          </a:xfrm>
          <a:prstGeom prst="rect">
            <a:avLst/>
          </a:prstGeom>
          <a:noFill/>
          <a:extLst>
            <a:ext uri="{909E8E84-426E-40DD-AFC4-6F175D3DCCD1}">
              <a14:hiddenFill xmlns:a14="http://schemas.microsoft.com/office/drawing/2010/main">
                <a:solidFill>
                  <a:srgbClr val="FFFFFF"/>
                </a:solidFill>
              </a14:hiddenFill>
            </a:ext>
          </a:extLst>
        </p:spPr>
      </p:pic>
      <p:pic>
        <p:nvPicPr>
          <p:cNvPr id="16412" name="Picture 28" descr="AN02353_">
            <a:extLst>
              <a:ext uri="{FF2B5EF4-FFF2-40B4-BE49-F238E27FC236}">
                <a16:creationId xmlns:a16="http://schemas.microsoft.com/office/drawing/2014/main" id="{00C365E0-8345-DF41-B956-B95CFC7CE0F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3276600"/>
            <a:ext cx="1495425" cy="1285875"/>
          </a:xfrm>
          <a:prstGeom prst="rect">
            <a:avLst/>
          </a:prstGeom>
          <a:noFill/>
          <a:extLst>
            <a:ext uri="{909E8E84-426E-40DD-AFC4-6F175D3DCCD1}">
              <a14:hiddenFill xmlns:a14="http://schemas.microsoft.com/office/drawing/2010/main">
                <a:solidFill>
                  <a:srgbClr val="FFFFFF"/>
                </a:solidFill>
              </a14:hiddenFill>
            </a:ext>
          </a:extLst>
        </p:spPr>
      </p:pic>
      <p:pic>
        <p:nvPicPr>
          <p:cNvPr id="16413" name="Picture 29" descr="AN02497_">
            <a:extLst>
              <a:ext uri="{FF2B5EF4-FFF2-40B4-BE49-F238E27FC236}">
                <a16:creationId xmlns:a16="http://schemas.microsoft.com/office/drawing/2014/main" id="{7A179690-4F26-1C4F-99AB-D540198A1C4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4600" y="3276600"/>
            <a:ext cx="1219200" cy="976313"/>
          </a:xfrm>
          <a:prstGeom prst="rect">
            <a:avLst/>
          </a:prstGeom>
          <a:noFill/>
          <a:extLst>
            <a:ext uri="{909E8E84-426E-40DD-AFC4-6F175D3DCCD1}">
              <a14:hiddenFill xmlns:a14="http://schemas.microsoft.com/office/drawing/2010/main">
                <a:solidFill>
                  <a:srgbClr val="FFFFFF"/>
                </a:solidFill>
              </a14:hiddenFill>
            </a:ext>
          </a:extLst>
        </p:spPr>
      </p:pic>
      <p:pic>
        <p:nvPicPr>
          <p:cNvPr id="16414" name="Picture 30" descr="AN02497_">
            <a:extLst>
              <a:ext uri="{FF2B5EF4-FFF2-40B4-BE49-F238E27FC236}">
                <a16:creationId xmlns:a16="http://schemas.microsoft.com/office/drawing/2014/main" id="{0DE0EF87-02EF-1D4E-8A2F-8A6FC9BAB56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0" y="4114800"/>
            <a:ext cx="1219200" cy="976313"/>
          </a:xfrm>
          <a:prstGeom prst="rect">
            <a:avLst/>
          </a:prstGeom>
          <a:noFill/>
          <a:extLst>
            <a:ext uri="{909E8E84-426E-40DD-AFC4-6F175D3DCCD1}">
              <a14:hiddenFill xmlns:a14="http://schemas.microsoft.com/office/drawing/2010/main">
                <a:solidFill>
                  <a:srgbClr val="FFFFFF"/>
                </a:solidFill>
              </a14:hiddenFill>
            </a:ext>
          </a:extLst>
        </p:spPr>
      </p:pic>
      <p:pic>
        <p:nvPicPr>
          <p:cNvPr id="16415" name="Picture 31" descr="AN02497_">
            <a:extLst>
              <a:ext uri="{FF2B5EF4-FFF2-40B4-BE49-F238E27FC236}">
                <a16:creationId xmlns:a16="http://schemas.microsoft.com/office/drawing/2014/main" id="{82A5AFE5-5191-8A4C-B75A-646579B9E7E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2514600"/>
            <a:ext cx="1219200" cy="976313"/>
          </a:xfrm>
          <a:prstGeom prst="rect">
            <a:avLst/>
          </a:prstGeom>
          <a:noFill/>
          <a:extLst>
            <a:ext uri="{909E8E84-426E-40DD-AFC4-6F175D3DCCD1}">
              <a14:hiddenFill xmlns:a14="http://schemas.microsoft.com/office/drawing/2010/main">
                <a:solidFill>
                  <a:srgbClr val="FFFFFF"/>
                </a:solidFill>
              </a14:hiddenFill>
            </a:ext>
          </a:extLst>
        </p:spPr>
      </p:pic>
      <p:pic>
        <p:nvPicPr>
          <p:cNvPr id="16416" name="Picture 32" descr="AN02497_">
            <a:extLst>
              <a:ext uri="{FF2B5EF4-FFF2-40B4-BE49-F238E27FC236}">
                <a16:creationId xmlns:a16="http://schemas.microsoft.com/office/drawing/2014/main" id="{0B958841-88AB-F340-8A91-4932D3F254D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4600" y="1676400"/>
            <a:ext cx="1219200" cy="976313"/>
          </a:xfrm>
          <a:prstGeom prst="rect">
            <a:avLst/>
          </a:prstGeom>
          <a:noFill/>
          <a:extLst>
            <a:ext uri="{909E8E84-426E-40DD-AFC4-6F175D3DCCD1}">
              <a14:hiddenFill xmlns:a14="http://schemas.microsoft.com/office/drawing/2010/main">
                <a:solidFill>
                  <a:srgbClr val="FFFFFF"/>
                </a:solidFill>
              </a14:hiddenFill>
            </a:ext>
          </a:extLst>
        </p:spPr>
      </p:pic>
      <p:sp>
        <p:nvSpPr>
          <p:cNvPr id="16417" name="Text Box 33">
            <a:extLst>
              <a:ext uri="{FF2B5EF4-FFF2-40B4-BE49-F238E27FC236}">
                <a16:creationId xmlns:a16="http://schemas.microsoft.com/office/drawing/2014/main" id="{7FA86EEE-C2E0-DE48-BE42-68595C0063F7}"/>
              </a:ext>
            </a:extLst>
          </p:cNvPr>
          <p:cNvSpPr txBox="1">
            <a:spLocks noChangeArrowheads="1"/>
          </p:cNvSpPr>
          <p:nvPr/>
        </p:nvSpPr>
        <p:spPr bwMode="auto">
          <a:xfrm>
            <a:off x="762000" y="5181600"/>
            <a:ext cx="78486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2800" u="sng"/>
              <a:t>INCREASING resistance</a:t>
            </a:r>
            <a:r>
              <a:rPr lang="en-US" altLang="en-US" sz="2800"/>
              <a:t> in a circuit will </a:t>
            </a:r>
            <a:r>
              <a:rPr lang="en-US" altLang="en-US" sz="2800" u="sng"/>
              <a:t>decrease the amperage</a:t>
            </a:r>
            <a:r>
              <a:rPr lang="en-US" altLang="en-US" sz="2800"/>
              <a:t> in the same circuit proportionally  OR…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WordArt 2">
            <a:extLst>
              <a:ext uri="{FF2B5EF4-FFF2-40B4-BE49-F238E27FC236}">
                <a16:creationId xmlns:a16="http://schemas.microsoft.com/office/drawing/2014/main" id="{AE282FE8-9889-D64E-AC57-DBFDEAA5D03E}"/>
              </a:ext>
            </a:extLst>
          </p:cNvPr>
          <p:cNvSpPr>
            <a:spLocks noChangeArrowheads="1" noChangeShapeType="1" noTextEdit="1"/>
          </p:cNvSpPr>
          <p:nvPr/>
        </p:nvSpPr>
        <p:spPr bwMode="auto">
          <a:xfrm>
            <a:off x="304800" y="228600"/>
            <a:ext cx="6096000" cy="3810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r>
              <a:rPr lang="en-US" kern="10">
                <a:ln w="9525">
                  <a:solidFill>
                    <a:srgbClr val="000000"/>
                  </a:solidFill>
                  <a:round/>
                  <a:headEnd/>
                  <a:tailEnd/>
                </a:ln>
                <a:solidFill>
                  <a:schemeClr val="accent1"/>
                </a:solidFill>
                <a:latin typeface="Arial Black" panose="020B0604020202020204" pitchFamily="34" charset="0"/>
                <a:cs typeface="Arial Black" panose="020B0604020202020204" pitchFamily="34" charset="0"/>
              </a:rPr>
              <a:t>Ohm's Law Analogies</a:t>
            </a:r>
          </a:p>
        </p:txBody>
      </p:sp>
      <p:pic>
        <p:nvPicPr>
          <p:cNvPr id="17413" name="Picture 5" descr="AN02122_">
            <a:extLst>
              <a:ext uri="{FF2B5EF4-FFF2-40B4-BE49-F238E27FC236}">
                <a16:creationId xmlns:a16="http://schemas.microsoft.com/office/drawing/2014/main" id="{B9987E0E-B9F7-DE4B-A2B8-95B8BA5059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3600" y="3429000"/>
            <a:ext cx="817563" cy="819150"/>
          </a:xfrm>
          <a:prstGeom prst="rect">
            <a:avLst/>
          </a:prstGeom>
          <a:noFill/>
          <a:extLst>
            <a:ext uri="{909E8E84-426E-40DD-AFC4-6F175D3DCCD1}">
              <a14:hiddenFill xmlns:a14="http://schemas.microsoft.com/office/drawing/2010/main">
                <a:solidFill>
                  <a:srgbClr val="FFFFFF"/>
                </a:solidFill>
              </a14:hiddenFill>
            </a:ext>
          </a:extLst>
        </p:spPr>
      </p:pic>
      <p:pic>
        <p:nvPicPr>
          <p:cNvPr id="17414" name="Picture 6" descr="AN01125_">
            <a:extLst>
              <a:ext uri="{FF2B5EF4-FFF2-40B4-BE49-F238E27FC236}">
                <a16:creationId xmlns:a16="http://schemas.microsoft.com/office/drawing/2014/main" id="{E315FF99-75D1-3447-9927-E97869F766F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2362200"/>
            <a:ext cx="990600" cy="796925"/>
          </a:xfrm>
          <a:prstGeom prst="rect">
            <a:avLst/>
          </a:prstGeom>
          <a:noFill/>
          <a:extLst>
            <a:ext uri="{909E8E84-426E-40DD-AFC4-6F175D3DCCD1}">
              <a14:hiddenFill xmlns:a14="http://schemas.microsoft.com/office/drawing/2010/main">
                <a:solidFill>
                  <a:srgbClr val="FFFFFF"/>
                </a:solidFill>
              </a14:hiddenFill>
            </a:ext>
          </a:extLst>
        </p:spPr>
      </p:pic>
      <p:pic>
        <p:nvPicPr>
          <p:cNvPr id="17415" name="Picture 7" descr="AN01125_">
            <a:extLst>
              <a:ext uri="{FF2B5EF4-FFF2-40B4-BE49-F238E27FC236}">
                <a16:creationId xmlns:a16="http://schemas.microsoft.com/office/drawing/2014/main" id="{D4053F48-9E81-CA4A-846E-E1184E2FD2F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0668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7416" name="Picture 8" descr="AN01125_">
            <a:extLst>
              <a:ext uri="{FF2B5EF4-FFF2-40B4-BE49-F238E27FC236}">
                <a16:creationId xmlns:a16="http://schemas.microsoft.com/office/drawing/2014/main" id="{9A827C72-DFD9-3548-8920-2B5516F1799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8288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7417" name="Picture 9" descr="AN01125_">
            <a:extLst>
              <a:ext uri="{FF2B5EF4-FFF2-40B4-BE49-F238E27FC236}">
                <a16:creationId xmlns:a16="http://schemas.microsoft.com/office/drawing/2014/main" id="{90B3CF03-5AD2-C641-994C-92C2BD80FBB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25908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7418" name="Picture 10" descr="AN01125_">
            <a:extLst>
              <a:ext uri="{FF2B5EF4-FFF2-40B4-BE49-F238E27FC236}">
                <a16:creationId xmlns:a16="http://schemas.microsoft.com/office/drawing/2014/main" id="{A02CBA1B-5CC8-E84F-A699-42FECF0175B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15240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7419" name="Picture 11" descr="AN01125_">
            <a:extLst>
              <a:ext uri="{FF2B5EF4-FFF2-40B4-BE49-F238E27FC236}">
                <a16:creationId xmlns:a16="http://schemas.microsoft.com/office/drawing/2014/main" id="{0BA0D737-CFA7-B043-9901-9CBEA2E1F5F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32766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7420" name="Picture 12" descr="AN01125_">
            <a:extLst>
              <a:ext uri="{FF2B5EF4-FFF2-40B4-BE49-F238E27FC236}">
                <a16:creationId xmlns:a16="http://schemas.microsoft.com/office/drawing/2014/main" id="{A3FC7BBE-F776-DC45-A30D-C6706657A90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38862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7421" name="Picture 13" descr="AN01125_">
            <a:extLst>
              <a:ext uri="{FF2B5EF4-FFF2-40B4-BE49-F238E27FC236}">
                <a16:creationId xmlns:a16="http://schemas.microsoft.com/office/drawing/2014/main" id="{6FD940F1-8A3E-AC41-8471-FF8BA5240EF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31242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7422" name="Picture 14" descr="AN01125_">
            <a:extLst>
              <a:ext uri="{FF2B5EF4-FFF2-40B4-BE49-F238E27FC236}">
                <a16:creationId xmlns:a16="http://schemas.microsoft.com/office/drawing/2014/main" id="{774B337F-BAD8-FD47-AC9C-6D382B2F573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9144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7423" name="Picture 15" descr="FD01074_">
            <a:extLst>
              <a:ext uri="{FF2B5EF4-FFF2-40B4-BE49-F238E27FC236}">
                <a16:creationId xmlns:a16="http://schemas.microsoft.com/office/drawing/2014/main" id="{2BD46E6F-9E80-1543-882C-719C84DBCDA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15200" y="2362200"/>
            <a:ext cx="457200" cy="339725"/>
          </a:xfrm>
          <a:prstGeom prst="rect">
            <a:avLst/>
          </a:prstGeom>
          <a:noFill/>
          <a:extLst>
            <a:ext uri="{909E8E84-426E-40DD-AFC4-6F175D3DCCD1}">
              <a14:hiddenFill xmlns:a14="http://schemas.microsoft.com/office/drawing/2010/main">
                <a:solidFill>
                  <a:srgbClr val="FFFFFF"/>
                </a:solidFill>
              </a14:hiddenFill>
            </a:ext>
          </a:extLst>
        </p:spPr>
      </p:pic>
      <p:sp>
        <p:nvSpPr>
          <p:cNvPr id="17424" name="Line 16">
            <a:extLst>
              <a:ext uri="{FF2B5EF4-FFF2-40B4-BE49-F238E27FC236}">
                <a16:creationId xmlns:a16="http://schemas.microsoft.com/office/drawing/2014/main" id="{E2FEE352-D181-3740-A6DE-80047A019D06}"/>
              </a:ext>
            </a:extLst>
          </p:cNvPr>
          <p:cNvSpPr>
            <a:spLocks noChangeShapeType="1"/>
          </p:cNvSpPr>
          <p:nvPr/>
        </p:nvSpPr>
        <p:spPr bwMode="auto">
          <a:xfrm flipV="1">
            <a:off x="6324600" y="685800"/>
            <a:ext cx="0" cy="2743200"/>
          </a:xfrm>
          <a:prstGeom prst="line">
            <a:avLst/>
          </a:prstGeom>
          <a:noFill/>
          <a:ln w="57150">
            <a:solidFill>
              <a:srgbClr val="66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25" name="Text Box 17">
            <a:extLst>
              <a:ext uri="{FF2B5EF4-FFF2-40B4-BE49-F238E27FC236}">
                <a16:creationId xmlns:a16="http://schemas.microsoft.com/office/drawing/2014/main" id="{3F2AB6E5-A483-544A-B1BF-FBC49BB7A976}"/>
              </a:ext>
            </a:extLst>
          </p:cNvPr>
          <p:cNvSpPr txBox="1">
            <a:spLocks noChangeArrowheads="1"/>
          </p:cNvSpPr>
          <p:nvPr/>
        </p:nvSpPr>
        <p:spPr bwMode="auto">
          <a:xfrm>
            <a:off x="304800" y="4724400"/>
            <a:ext cx="1371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2000"/>
              <a:t>Electrons</a:t>
            </a:r>
          </a:p>
        </p:txBody>
      </p:sp>
      <p:sp>
        <p:nvSpPr>
          <p:cNvPr id="17426" name="Text Box 18">
            <a:extLst>
              <a:ext uri="{FF2B5EF4-FFF2-40B4-BE49-F238E27FC236}">
                <a16:creationId xmlns:a16="http://schemas.microsoft.com/office/drawing/2014/main" id="{7BACD1C4-11E7-B440-AB50-6E67414A8766}"/>
              </a:ext>
            </a:extLst>
          </p:cNvPr>
          <p:cNvSpPr txBox="1">
            <a:spLocks noChangeArrowheads="1"/>
          </p:cNvSpPr>
          <p:nvPr/>
        </p:nvSpPr>
        <p:spPr bwMode="auto">
          <a:xfrm>
            <a:off x="4191000" y="4800600"/>
            <a:ext cx="1600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2000" u="sng"/>
              <a:t>Resistance</a:t>
            </a:r>
            <a:endParaRPr lang="en-US" altLang="en-US" sz="2000"/>
          </a:p>
        </p:txBody>
      </p:sp>
      <p:sp>
        <p:nvSpPr>
          <p:cNvPr id="17427" name="Text Box 19">
            <a:extLst>
              <a:ext uri="{FF2B5EF4-FFF2-40B4-BE49-F238E27FC236}">
                <a16:creationId xmlns:a16="http://schemas.microsoft.com/office/drawing/2014/main" id="{DD9AD344-9812-DA41-98B1-57B27CE8841B}"/>
              </a:ext>
            </a:extLst>
          </p:cNvPr>
          <p:cNvSpPr txBox="1">
            <a:spLocks noChangeArrowheads="1"/>
          </p:cNvSpPr>
          <p:nvPr/>
        </p:nvSpPr>
        <p:spPr bwMode="auto">
          <a:xfrm>
            <a:off x="7010400" y="2819400"/>
            <a:ext cx="1066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2000" u="sng"/>
              <a:t>Voltage</a:t>
            </a:r>
            <a:endParaRPr lang="en-US" altLang="en-US" sz="2000"/>
          </a:p>
        </p:txBody>
      </p:sp>
      <p:sp>
        <p:nvSpPr>
          <p:cNvPr id="17430" name="Text Box 22">
            <a:extLst>
              <a:ext uri="{FF2B5EF4-FFF2-40B4-BE49-F238E27FC236}">
                <a16:creationId xmlns:a16="http://schemas.microsoft.com/office/drawing/2014/main" id="{9EB5BBB3-A44B-5241-8872-83E5A6AE4ABA}"/>
              </a:ext>
            </a:extLst>
          </p:cNvPr>
          <p:cNvSpPr txBox="1">
            <a:spLocks noChangeArrowheads="1"/>
          </p:cNvSpPr>
          <p:nvPr/>
        </p:nvSpPr>
        <p:spPr bwMode="auto">
          <a:xfrm>
            <a:off x="6096000" y="4191000"/>
            <a:ext cx="19050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2000" u="sng"/>
              <a:t>Amperage</a:t>
            </a:r>
            <a:r>
              <a:rPr lang="en-US" altLang="en-US" sz="2000"/>
              <a:t> = </a:t>
            </a:r>
          </a:p>
          <a:p>
            <a:pPr algn="l">
              <a:spcBef>
                <a:spcPct val="50000"/>
              </a:spcBef>
            </a:pPr>
            <a:r>
              <a:rPr lang="en-US" altLang="en-US" sz="2000"/>
              <a:t>1 mice /Second</a:t>
            </a:r>
          </a:p>
        </p:txBody>
      </p:sp>
      <p:sp>
        <p:nvSpPr>
          <p:cNvPr id="17438" name="Text Box 30">
            <a:extLst>
              <a:ext uri="{FF2B5EF4-FFF2-40B4-BE49-F238E27FC236}">
                <a16:creationId xmlns:a16="http://schemas.microsoft.com/office/drawing/2014/main" id="{77462338-1D77-EA4E-B67C-11D30FC47271}"/>
              </a:ext>
            </a:extLst>
          </p:cNvPr>
          <p:cNvSpPr txBox="1">
            <a:spLocks noChangeArrowheads="1"/>
          </p:cNvSpPr>
          <p:nvPr/>
        </p:nvSpPr>
        <p:spPr bwMode="auto">
          <a:xfrm>
            <a:off x="609600" y="5486400"/>
            <a:ext cx="78486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2800" u="sng"/>
              <a:t>DECREASING voltage</a:t>
            </a:r>
            <a:r>
              <a:rPr lang="en-US" altLang="en-US" sz="2800"/>
              <a:t> in a circuit will </a:t>
            </a:r>
            <a:r>
              <a:rPr lang="en-US" altLang="en-US" sz="2800" u="sng"/>
              <a:t>decrease the amperage</a:t>
            </a:r>
            <a:r>
              <a:rPr lang="en-US" altLang="en-US" sz="2800"/>
              <a:t> in the same circuit proportionally</a:t>
            </a:r>
          </a:p>
        </p:txBody>
      </p:sp>
      <p:pic>
        <p:nvPicPr>
          <p:cNvPr id="17439" name="Picture 31" descr="AN02353_">
            <a:extLst>
              <a:ext uri="{FF2B5EF4-FFF2-40B4-BE49-F238E27FC236}">
                <a16:creationId xmlns:a16="http://schemas.microsoft.com/office/drawing/2014/main" id="{3EBC313C-5A6F-F74C-BF05-91EE7BBDB59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76600" y="1219200"/>
            <a:ext cx="1495425" cy="1285875"/>
          </a:xfrm>
          <a:prstGeom prst="rect">
            <a:avLst/>
          </a:prstGeom>
          <a:noFill/>
          <a:extLst>
            <a:ext uri="{909E8E84-426E-40DD-AFC4-6F175D3DCCD1}">
              <a14:hiddenFill xmlns:a14="http://schemas.microsoft.com/office/drawing/2010/main">
                <a:solidFill>
                  <a:srgbClr val="FFFFFF"/>
                </a:solidFill>
              </a14:hiddenFill>
            </a:ext>
          </a:extLst>
        </p:spPr>
      </p:pic>
      <p:pic>
        <p:nvPicPr>
          <p:cNvPr id="17441" name="Picture 33" descr="AN02497_">
            <a:extLst>
              <a:ext uri="{FF2B5EF4-FFF2-40B4-BE49-F238E27FC236}">
                <a16:creationId xmlns:a16="http://schemas.microsoft.com/office/drawing/2014/main" id="{DB50FC06-3CB7-EA40-8A58-83CAE2EED3C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19400" y="2514600"/>
            <a:ext cx="1524000" cy="1219200"/>
          </a:xfrm>
          <a:prstGeom prst="rect">
            <a:avLst/>
          </a:prstGeom>
          <a:noFill/>
          <a:extLst>
            <a:ext uri="{909E8E84-426E-40DD-AFC4-6F175D3DCCD1}">
              <a14:hiddenFill xmlns:a14="http://schemas.microsoft.com/office/drawing/2010/main">
                <a:solidFill>
                  <a:srgbClr val="FFFFFF"/>
                </a:solidFill>
              </a14:hiddenFill>
            </a:ext>
          </a:extLst>
        </p:spPr>
      </p:pic>
      <p:pic>
        <p:nvPicPr>
          <p:cNvPr id="17442" name="Picture 34" descr="AN02353_">
            <a:extLst>
              <a:ext uri="{FF2B5EF4-FFF2-40B4-BE49-F238E27FC236}">
                <a16:creationId xmlns:a16="http://schemas.microsoft.com/office/drawing/2014/main" id="{DA989BC8-97D1-EF4D-90E7-55DA84C30B6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67200" y="2971800"/>
            <a:ext cx="1495425" cy="12858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WordArt 2">
            <a:extLst>
              <a:ext uri="{FF2B5EF4-FFF2-40B4-BE49-F238E27FC236}">
                <a16:creationId xmlns:a16="http://schemas.microsoft.com/office/drawing/2014/main" id="{12E844E9-F7EC-174B-BD31-1BEBA9F9D5CF}"/>
              </a:ext>
            </a:extLst>
          </p:cNvPr>
          <p:cNvSpPr>
            <a:spLocks noChangeArrowheads="1" noChangeShapeType="1" noTextEdit="1"/>
          </p:cNvSpPr>
          <p:nvPr/>
        </p:nvSpPr>
        <p:spPr bwMode="auto">
          <a:xfrm>
            <a:off x="381000" y="304800"/>
            <a:ext cx="8305800" cy="8382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r>
              <a:rPr lang="en-US" kern="10">
                <a:ln w="9525">
                  <a:solidFill>
                    <a:srgbClr val="000000"/>
                  </a:solidFill>
                  <a:round/>
                  <a:headEnd/>
                  <a:tailEnd/>
                </a:ln>
                <a:solidFill>
                  <a:schemeClr val="accent1"/>
                </a:solidFill>
                <a:latin typeface="Arial Black" panose="020B0604020202020204" pitchFamily="34" charset="0"/>
                <a:cs typeface="Arial Black" panose="020B0604020202020204" pitchFamily="34" charset="0"/>
              </a:rPr>
              <a:t>What Happens When...</a:t>
            </a:r>
          </a:p>
        </p:txBody>
      </p:sp>
      <p:sp>
        <p:nvSpPr>
          <p:cNvPr id="18436" name="AutoShape 4">
            <a:extLst>
              <a:ext uri="{FF2B5EF4-FFF2-40B4-BE49-F238E27FC236}">
                <a16:creationId xmlns:a16="http://schemas.microsoft.com/office/drawing/2014/main" id="{1A99E8A3-2E8D-974C-AEDD-620686727C9A}"/>
              </a:ext>
            </a:extLst>
          </p:cNvPr>
          <p:cNvSpPr>
            <a:spLocks noChangeArrowheads="1"/>
          </p:cNvSpPr>
          <p:nvPr/>
        </p:nvSpPr>
        <p:spPr bwMode="auto">
          <a:xfrm>
            <a:off x="914400" y="1600200"/>
            <a:ext cx="685800" cy="3505200"/>
          </a:xfrm>
          <a:prstGeom prst="upArrow">
            <a:avLst>
              <a:gd name="adj1" fmla="val 50000"/>
              <a:gd name="adj2" fmla="val 127778"/>
            </a:avLst>
          </a:prstGeom>
          <a:solidFill>
            <a:schemeClr val="accent2"/>
          </a:solidFill>
          <a:ln w="9525">
            <a:solidFill>
              <a:srgbClr val="66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37" name="AutoShape 5">
            <a:extLst>
              <a:ext uri="{FF2B5EF4-FFF2-40B4-BE49-F238E27FC236}">
                <a16:creationId xmlns:a16="http://schemas.microsoft.com/office/drawing/2014/main" id="{D65B3737-B1CC-764B-A75D-12CC52D54FED}"/>
              </a:ext>
            </a:extLst>
          </p:cNvPr>
          <p:cNvSpPr>
            <a:spLocks noChangeArrowheads="1"/>
          </p:cNvSpPr>
          <p:nvPr/>
        </p:nvSpPr>
        <p:spPr bwMode="auto">
          <a:xfrm>
            <a:off x="5562600" y="1524000"/>
            <a:ext cx="685800" cy="3505200"/>
          </a:xfrm>
          <a:prstGeom prst="upArrow">
            <a:avLst>
              <a:gd name="adj1" fmla="val 50000"/>
              <a:gd name="adj2" fmla="val 127778"/>
            </a:avLst>
          </a:prstGeom>
          <a:solidFill>
            <a:schemeClr val="accent2"/>
          </a:solidFill>
          <a:ln w="9525">
            <a:solidFill>
              <a:srgbClr val="66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38" name="Text Box 6">
            <a:extLst>
              <a:ext uri="{FF2B5EF4-FFF2-40B4-BE49-F238E27FC236}">
                <a16:creationId xmlns:a16="http://schemas.microsoft.com/office/drawing/2014/main" id="{83CF50A4-B03E-3446-9E59-9C3E840F321E}"/>
              </a:ext>
            </a:extLst>
          </p:cNvPr>
          <p:cNvSpPr txBox="1">
            <a:spLocks noChangeArrowheads="1"/>
          </p:cNvSpPr>
          <p:nvPr/>
        </p:nvSpPr>
        <p:spPr bwMode="auto">
          <a:xfrm>
            <a:off x="0" y="5181600"/>
            <a:ext cx="152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t>Resistance</a:t>
            </a:r>
          </a:p>
        </p:txBody>
      </p:sp>
      <p:sp>
        <p:nvSpPr>
          <p:cNvPr id="18440" name="Text Box 8">
            <a:extLst>
              <a:ext uri="{FF2B5EF4-FFF2-40B4-BE49-F238E27FC236}">
                <a16:creationId xmlns:a16="http://schemas.microsoft.com/office/drawing/2014/main" id="{72263B29-C7ED-BB4F-9E33-B4AE89F0482C}"/>
              </a:ext>
            </a:extLst>
          </p:cNvPr>
          <p:cNvSpPr txBox="1">
            <a:spLocks noChangeArrowheads="1"/>
          </p:cNvSpPr>
          <p:nvPr/>
        </p:nvSpPr>
        <p:spPr bwMode="auto">
          <a:xfrm>
            <a:off x="1905000" y="5181600"/>
            <a:ext cx="2209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t>Amperage ??</a:t>
            </a:r>
          </a:p>
        </p:txBody>
      </p:sp>
      <p:sp>
        <p:nvSpPr>
          <p:cNvPr id="18441" name="Text Box 9">
            <a:extLst>
              <a:ext uri="{FF2B5EF4-FFF2-40B4-BE49-F238E27FC236}">
                <a16:creationId xmlns:a16="http://schemas.microsoft.com/office/drawing/2014/main" id="{5F78346E-669F-A74D-B15F-912EE5AA256D}"/>
              </a:ext>
            </a:extLst>
          </p:cNvPr>
          <p:cNvSpPr txBox="1">
            <a:spLocks noChangeArrowheads="1"/>
          </p:cNvSpPr>
          <p:nvPr/>
        </p:nvSpPr>
        <p:spPr bwMode="auto">
          <a:xfrm>
            <a:off x="5181600" y="5181600"/>
            <a:ext cx="137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t>Voltage</a:t>
            </a:r>
          </a:p>
        </p:txBody>
      </p:sp>
      <p:sp>
        <p:nvSpPr>
          <p:cNvPr id="18442" name="Text Box 10">
            <a:extLst>
              <a:ext uri="{FF2B5EF4-FFF2-40B4-BE49-F238E27FC236}">
                <a16:creationId xmlns:a16="http://schemas.microsoft.com/office/drawing/2014/main" id="{1CBF3485-BE31-794C-8FAE-D5A3B470E8A6}"/>
              </a:ext>
            </a:extLst>
          </p:cNvPr>
          <p:cNvSpPr txBox="1">
            <a:spLocks noChangeArrowheads="1"/>
          </p:cNvSpPr>
          <p:nvPr/>
        </p:nvSpPr>
        <p:spPr bwMode="auto">
          <a:xfrm>
            <a:off x="6553200" y="5181600"/>
            <a:ext cx="2209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t>Amperage ??</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6">
            <a:extLst>
              <a:ext uri="{FF2B5EF4-FFF2-40B4-BE49-F238E27FC236}">
                <a16:creationId xmlns:a16="http://schemas.microsoft.com/office/drawing/2014/main" id="{40FC4B3C-75BD-B94B-AA01-ACBDC00ECB5E}"/>
              </a:ext>
            </a:extLst>
          </p:cNvPr>
          <p:cNvSpPr>
            <a:spLocks noChangeArrowheads="1"/>
          </p:cNvSpPr>
          <p:nvPr/>
        </p:nvSpPr>
        <p:spPr bwMode="auto">
          <a:xfrm>
            <a:off x="228600" y="1143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pSp>
        <p:nvGrpSpPr>
          <p:cNvPr id="9248" name="Group 32">
            <a:extLst>
              <a:ext uri="{FF2B5EF4-FFF2-40B4-BE49-F238E27FC236}">
                <a16:creationId xmlns:a16="http://schemas.microsoft.com/office/drawing/2014/main" id="{E43CB8BC-6DC8-3F47-A3E2-86473699EC4A}"/>
              </a:ext>
            </a:extLst>
          </p:cNvPr>
          <p:cNvGrpSpPr>
            <a:grpSpLocks/>
          </p:cNvGrpSpPr>
          <p:nvPr/>
        </p:nvGrpSpPr>
        <p:grpSpPr bwMode="auto">
          <a:xfrm>
            <a:off x="457200" y="1371600"/>
            <a:ext cx="4876800" cy="2895600"/>
            <a:chOff x="288" y="864"/>
            <a:chExt cx="3072" cy="1824"/>
          </a:xfrm>
        </p:grpSpPr>
        <p:pic>
          <p:nvPicPr>
            <p:cNvPr id="9221" name="Picture 5" descr="atom">
              <a:extLst>
                <a:ext uri="{FF2B5EF4-FFF2-40B4-BE49-F238E27FC236}">
                  <a16:creationId xmlns:a16="http://schemas.microsoft.com/office/drawing/2014/main" id="{21B07945-E637-6944-83BF-3CD3E5B5227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8" y="1248"/>
              <a:ext cx="1440" cy="1440"/>
            </a:xfrm>
            <a:prstGeom prst="rect">
              <a:avLst/>
            </a:prstGeom>
            <a:noFill/>
            <a:extLst>
              <a:ext uri="{909E8E84-426E-40DD-AFC4-6F175D3DCCD1}">
                <a14:hiddenFill xmlns:a14="http://schemas.microsoft.com/office/drawing/2010/main">
                  <a:solidFill>
                    <a:srgbClr val="FFFFFF"/>
                  </a:solidFill>
                </a14:hiddenFill>
              </a:ext>
            </a:extLst>
          </p:spPr>
        </p:pic>
        <p:pic>
          <p:nvPicPr>
            <p:cNvPr id="9225" name="Picture 9">
              <a:extLst>
                <a:ext uri="{FF2B5EF4-FFF2-40B4-BE49-F238E27FC236}">
                  <a16:creationId xmlns:a16="http://schemas.microsoft.com/office/drawing/2014/main" id="{A9D05328-8103-744F-95DB-00345CA8AE2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44" y="1200"/>
              <a:ext cx="102" cy="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27" name="Picture 11" descr="atom">
              <a:extLst>
                <a:ext uri="{FF2B5EF4-FFF2-40B4-BE49-F238E27FC236}">
                  <a16:creationId xmlns:a16="http://schemas.microsoft.com/office/drawing/2014/main" id="{1F0D3338-FEF6-F44D-AAE4-78C2BE64B0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20" y="1248"/>
              <a:ext cx="1440" cy="1440"/>
            </a:xfrm>
            <a:prstGeom prst="rect">
              <a:avLst/>
            </a:prstGeom>
            <a:noFill/>
            <a:extLst>
              <a:ext uri="{909E8E84-426E-40DD-AFC4-6F175D3DCCD1}">
                <a14:hiddenFill xmlns:a14="http://schemas.microsoft.com/office/drawing/2010/main">
                  <a:solidFill>
                    <a:srgbClr val="FFFFFF"/>
                  </a:solidFill>
                </a14:hiddenFill>
              </a:ext>
            </a:extLst>
          </p:spPr>
        </p:pic>
        <p:sp>
          <p:nvSpPr>
            <p:cNvPr id="9228" name="AutoShape 12">
              <a:extLst>
                <a:ext uri="{FF2B5EF4-FFF2-40B4-BE49-F238E27FC236}">
                  <a16:creationId xmlns:a16="http://schemas.microsoft.com/office/drawing/2014/main" id="{25C19946-CB11-2E48-8DD2-1EE8D1197813}"/>
                </a:ext>
              </a:extLst>
            </p:cNvPr>
            <p:cNvSpPr>
              <a:spLocks noChangeArrowheads="1"/>
            </p:cNvSpPr>
            <p:nvPr/>
          </p:nvSpPr>
          <p:spPr bwMode="auto">
            <a:xfrm>
              <a:off x="1392" y="864"/>
              <a:ext cx="1248" cy="288"/>
            </a:xfrm>
            <a:prstGeom prst="curvedDownArrow">
              <a:avLst>
                <a:gd name="adj1" fmla="val 86667"/>
                <a:gd name="adj2" fmla="val 173333"/>
                <a:gd name="adj3" fmla="val 33333"/>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9250" name="Group 34">
            <a:extLst>
              <a:ext uri="{FF2B5EF4-FFF2-40B4-BE49-F238E27FC236}">
                <a16:creationId xmlns:a16="http://schemas.microsoft.com/office/drawing/2014/main" id="{9F4AFDBB-7B24-6144-B7EE-58E0D1043E59}"/>
              </a:ext>
            </a:extLst>
          </p:cNvPr>
          <p:cNvGrpSpPr>
            <a:grpSpLocks/>
          </p:cNvGrpSpPr>
          <p:nvPr/>
        </p:nvGrpSpPr>
        <p:grpSpPr bwMode="auto">
          <a:xfrm>
            <a:off x="304800" y="381000"/>
            <a:ext cx="8610600" cy="3886200"/>
            <a:chOff x="240" y="240"/>
            <a:chExt cx="5376" cy="2509"/>
          </a:xfrm>
        </p:grpSpPr>
        <p:sp>
          <p:nvSpPr>
            <p:cNvPr id="9218" name="WordArt 2">
              <a:extLst>
                <a:ext uri="{FF2B5EF4-FFF2-40B4-BE49-F238E27FC236}">
                  <a16:creationId xmlns:a16="http://schemas.microsoft.com/office/drawing/2014/main" id="{9611DFDC-DFD5-474B-8542-86E5B81E6659}"/>
                </a:ext>
              </a:extLst>
            </p:cNvPr>
            <p:cNvSpPr>
              <a:spLocks noChangeArrowheads="1" noChangeShapeType="1" noTextEdit="1"/>
            </p:cNvSpPr>
            <p:nvPr/>
          </p:nvSpPr>
          <p:spPr bwMode="auto">
            <a:xfrm>
              <a:off x="240" y="240"/>
              <a:ext cx="3552" cy="432"/>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r>
                <a:rPr lang="en-US" kern="10">
                  <a:ln w="9525">
                    <a:solidFill>
                      <a:srgbClr val="000000"/>
                    </a:solidFill>
                    <a:round/>
                    <a:headEnd/>
                    <a:tailEnd/>
                  </a:ln>
                  <a:solidFill>
                    <a:schemeClr val="accent1"/>
                  </a:solidFill>
                  <a:latin typeface="Arial Black" panose="020B0604020202020204" pitchFamily="34" charset="0"/>
                  <a:cs typeface="Arial Black" panose="020B0604020202020204" pitchFamily="34" charset="0"/>
                </a:rPr>
                <a:t>What is electricity?</a:t>
              </a:r>
            </a:p>
          </p:txBody>
        </p:sp>
        <p:grpSp>
          <p:nvGrpSpPr>
            <p:cNvPr id="9246" name="Group 30">
              <a:extLst>
                <a:ext uri="{FF2B5EF4-FFF2-40B4-BE49-F238E27FC236}">
                  <a16:creationId xmlns:a16="http://schemas.microsoft.com/office/drawing/2014/main" id="{F134DB85-911C-0348-BBC9-C68D59F96242}"/>
                </a:ext>
              </a:extLst>
            </p:cNvPr>
            <p:cNvGrpSpPr>
              <a:grpSpLocks/>
            </p:cNvGrpSpPr>
            <p:nvPr/>
          </p:nvGrpSpPr>
          <p:grpSpPr bwMode="auto">
            <a:xfrm>
              <a:off x="4224" y="480"/>
              <a:ext cx="1392" cy="2269"/>
              <a:chOff x="4224" y="480"/>
              <a:chExt cx="1392" cy="2269"/>
            </a:xfrm>
          </p:grpSpPr>
          <p:sp>
            <p:nvSpPr>
              <p:cNvPr id="9243" name="Text Box 27">
                <a:extLst>
                  <a:ext uri="{FF2B5EF4-FFF2-40B4-BE49-F238E27FC236}">
                    <a16:creationId xmlns:a16="http://schemas.microsoft.com/office/drawing/2014/main" id="{187CA2C0-0729-6641-B8EF-BA4548B53E28}"/>
                  </a:ext>
                </a:extLst>
              </p:cNvPr>
              <p:cNvSpPr txBox="1">
                <a:spLocks noChangeArrowheads="1"/>
              </p:cNvSpPr>
              <p:nvPr/>
            </p:nvSpPr>
            <p:spPr bwMode="auto">
              <a:xfrm>
                <a:off x="4464" y="671"/>
                <a:ext cx="1008" cy="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dirty="0"/>
                  <a:t>Your First Note</a:t>
                </a:r>
              </a:p>
            </p:txBody>
          </p:sp>
          <p:sp>
            <p:nvSpPr>
              <p:cNvPr id="9244" name="AutoShape 28">
                <a:extLst>
                  <a:ext uri="{FF2B5EF4-FFF2-40B4-BE49-F238E27FC236}">
                    <a16:creationId xmlns:a16="http://schemas.microsoft.com/office/drawing/2014/main" id="{36ADDDFB-92A4-E645-84D7-CDA4839D36B6}"/>
                  </a:ext>
                </a:extLst>
              </p:cNvPr>
              <p:cNvSpPr>
                <a:spLocks noChangeArrowheads="1"/>
              </p:cNvSpPr>
              <p:nvPr/>
            </p:nvSpPr>
            <p:spPr bwMode="auto">
              <a:xfrm>
                <a:off x="4224" y="480"/>
                <a:ext cx="1344" cy="960"/>
              </a:xfrm>
              <a:prstGeom prst="wedgeRoundRectCallout">
                <a:avLst>
                  <a:gd name="adj1" fmla="val -5134"/>
                  <a:gd name="adj2" fmla="val 100731"/>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pic>
            <p:nvPicPr>
              <p:cNvPr id="9245" name="Picture 29" descr="PE01832_">
                <a:extLst>
                  <a:ext uri="{FF2B5EF4-FFF2-40B4-BE49-F238E27FC236}">
                    <a16:creationId xmlns:a16="http://schemas.microsoft.com/office/drawing/2014/main" id="{FBA1654F-7864-0E4D-884B-023F2C145F6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56" y="1872"/>
                <a:ext cx="960" cy="877"/>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9249" name="Group 33">
            <a:extLst>
              <a:ext uri="{FF2B5EF4-FFF2-40B4-BE49-F238E27FC236}">
                <a16:creationId xmlns:a16="http://schemas.microsoft.com/office/drawing/2014/main" id="{DB388FA0-CAEC-0542-88AD-E1B55AF1E2EF}"/>
              </a:ext>
            </a:extLst>
          </p:cNvPr>
          <p:cNvGrpSpPr>
            <a:grpSpLocks/>
          </p:cNvGrpSpPr>
          <p:nvPr/>
        </p:nvGrpSpPr>
        <p:grpSpPr bwMode="auto">
          <a:xfrm>
            <a:off x="304800" y="4495800"/>
            <a:ext cx="8610600" cy="1905000"/>
            <a:chOff x="192" y="2832"/>
            <a:chExt cx="5424" cy="1200"/>
          </a:xfrm>
        </p:grpSpPr>
        <p:sp>
          <p:nvSpPr>
            <p:cNvPr id="9241" name="Text Box 25">
              <a:extLst>
                <a:ext uri="{FF2B5EF4-FFF2-40B4-BE49-F238E27FC236}">
                  <a16:creationId xmlns:a16="http://schemas.microsoft.com/office/drawing/2014/main" id="{7C254034-943A-7B40-BB38-9C2C9F71C465}"/>
                </a:ext>
              </a:extLst>
            </p:cNvPr>
            <p:cNvSpPr txBox="1">
              <a:spLocks noChangeArrowheads="1"/>
            </p:cNvSpPr>
            <p:nvPr/>
          </p:nvSpPr>
          <p:spPr bwMode="auto">
            <a:xfrm>
              <a:off x="192" y="2832"/>
              <a:ext cx="5328" cy="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latin typeface="Batang" panose="02030600000101010101" pitchFamily="18" charset="-127"/>
                </a:rPr>
                <a:t>How to become richer than Bill Gates overnight…</a:t>
              </a:r>
            </a:p>
            <a:p>
              <a:pPr algn="l">
                <a:spcBef>
                  <a:spcPct val="50000"/>
                </a:spcBef>
              </a:pPr>
              <a:r>
                <a:rPr lang="en-US" altLang="en-US">
                  <a:latin typeface="Batang" panose="02030600000101010101" pitchFamily="18" charset="-127"/>
                </a:rPr>
                <a:t>Find a better way of getting electrons to move from atom to atom…  </a:t>
              </a:r>
            </a:p>
          </p:txBody>
        </p:sp>
        <p:sp>
          <p:nvSpPr>
            <p:cNvPr id="9247" name="Text Box 31">
              <a:extLst>
                <a:ext uri="{FF2B5EF4-FFF2-40B4-BE49-F238E27FC236}">
                  <a16:creationId xmlns:a16="http://schemas.microsoft.com/office/drawing/2014/main" id="{5B4C92EC-542E-724F-B334-8FE863464FD0}"/>
                </a:ext>
              </a:extLst>
            </p:cNvPr>
            <p:cNvSpPr txBox="1">
              <a:spLocks noChangeArrowheads="1"/>
            </p:cNvSpPr>
            <p:nvPr/>
          </p:nvSpPr>
          <p:spPr bwMode="auto">
            <a:xfrm>
              <a:off x="336" y="3744"/>
              <a:ext cx="528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b="1" dirty="0">
                  <a:solidFill>
                    <a:srgbClr val="FF0000"/>
                  </a:solidFill>
                  <a:latin typeface="Batang" panose="02030600000101010101" pitchFamily="18" charset="-127"/>
                </a:rPr>
                <a:t>Electronics is the study and use of moving electrons</a:t>
              </a:r>
              <a:endParaRPr lang="en-US" altLang="en-US" b="1" dirty="0">
                <a:solidFill>
                  <a:srgbClr val="FF0000"/>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9248"/>
                                        </p:tgtEl>
                                        <p:attrNameLst>
                                          <p:attrName>style.visibility</p:attrName>
                                        </p:attrNameLst>
                                      </p:cBhvr>
                                      <p:to>
                                        <p:strVal val="visible"/>
                                      </p:to>
                                    </p:set>
                                    <p:anim calcmode="lin" valueType="num">
                                      <p:cBhvr additive="base">
                                        <p:cTn id="7" dur="500" fill="hold"/>
                                        <p:tgtEl>
                                          <p:spTgt spid="9248"/>
                                        </p:tgtEl>
                                        <p:attrNameLst>
                                          <p:attrName>ppt_x</p:attrName>
                                        </p:attrNameLst>
                                      </p:cBhvr>
                                      <p:tavLst>
                                        <p:tav tm="0">
                                          <p:val>
                                            <p:strVal val="0-#ppt_w/2"/>
                                          </p:val>
                                        </p:tav>
                                        <p:tav tm="100000">
                                          <p:val>
                                            <p:strVal val="#ppt_x"/>
                                          </p:val>
                                        </p:tav>
                                      </p:tavLst>
                                    </p:anim>
                                    <p:anim calcmode="lin" valueType="num">
                                      <p:cBhvr additive="base">
                                        <p:cTn id="8" dur="500" fill="hold"/>
                                        <p:tgtEl>
                                          <p:spTgt spid="924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9249"/>
                                        </p:tgtEl>
                                        <p:attrNameLst>
                                          <p:attrName>style.visibility</p:attrName>
                                        </p:attrNameLst>
                                      </p:cBhvr>
                                      <p:to>
                                        <p:strVal val="visible"/>
                                      </p:to>
                                    </p:set>
                                    <p:anim calcmode="lin" valueType="num">
                                      <p:cBhvr additive="base">
                                        <p:cTn id="13" dur="500" fill="hold"/>
                                        <p:tgtEl>
                                          <p:spTgt spid="9249"/>
                                        </p:tgtEl>
                                        <p:attrNameLst>
                                          <p:attrName>ppt_x</p:attrName>
                                        </p:attrNameLst>
                                      </p:cBhvr>
                                      <p:tavLst>
                                        <p:tav tm="0">
                                          <p:val>
                                            <p:strVal val="0-#ppt_w/2"/>
                                          </p:val>
                                        </p:tav>
                                        <p:tav tm="100000">
                                          <p:val>
                                            <p:strVal val="#ppt_x"/>
                                          </p:val>
                                        </p:tav>
                                      </p:tavLst>
                                    </p:anim>
                                    <p:anim calcmode="lin" valueType="num">
                                      <p:cBhvr additive="base">
                                        <p:cTn id="14" dur="500" fill="hold"/>
                                        <p:tgtEl>
                                          <p:spTgt spid="924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WordArt 2">
            <a:extLst>
              <a:ext uri="{FF2B5EF4-FFF2-40B4-BE49-F238E27FC236}">
                <a16:creationId xmlns:a16="http://schemas.microsoft.com/office/drawing/2014/main" id="{56DE2440-CBE6-544F-A8F0-27E1AA54761C}"/>
              </a:ext>
            </a:extLst>
          </p:cNvPr>
          <p:cNvSpPr>
            <a:spLocks noChangeArrowheads="1" noChangeShapeType="1" noTextEdit="1"/>
          </p:cNvSpPr>
          <p:nvPr/>
        </p:nvSpPr>
        <p:spPr bwMode="auto">
          <a:xfrm>
            <a:off x="381000" y="304800"/>
            <a:ext cx="4876800" cy="6096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r>
              <a:rPr lang="en-US" kern="10">
                <a:ln w="9525">
                  <a:solidFill>
                    <a:srgbClr val="000000"/>
                  </a:solidFill>
                  <a:round/>
                  <a:headEnd/>
                  <a:tailEnd/>
                </a:ln>
                <a:solidFill>
                  <a:schemeClr val="accent1"/>
                </a:solidFill>
                <a:latin typeface="Arial Black" panose="020B0604020202020204" pitchFamily="34" charset="0"/>
                <a:cs typeface="Arial Black" panose="020B0604020202020204" pitchFamily="34" charset="0"/>
              </a:rPr>
              <a:t>What Ohm Proved</a:t>
            </a:r>
          </a:p>
        </p:txBody>
      </p:sp>
      <p:sp>
        <p:nvSpPr>
          <p:cNvPr id="19459" name="AutoShape 3">
            <a:extLst>
              <a:ext uri="{FF2B5EF4-FFF2-40B4-BE49-F238E27FC236}">
                <a16:creationId xmlns:a16="http://schemas.microsoft.com/office/drawing/2014/main" id="{780ED626-11A8-1246-B5FB-5CA47540E94F}"/>
              </a:ext>
            </a:extLst>
          </p:cNvPr>
          <p:cNvSpPr>
            <a:spLocks noChangeArrowheads="1"/>
          </p:cNvSpPr>
          <p:nvPr/>
        </p:nvSpPr>
        <p:spPr bwMode="auto">
          <a:xfrm>
            <a:off x="914400" y="1600200"/>
            <a:ext cx="685800" cy="3505200"/>
          </a:xfrm>
          <a:prstGeom prst="upArrow">
            <a:avLst>
              <a:gd name="adj1" fmla="val 50000"/>
              <a:gd name="adj2" fmla="val 127778"/>
            </a:avLst>
          </a:prstGeom>
          <a:solidFill>
            <a:schemeClr val="accent2"/>
          </a:solidFill>
          <a:ln w="9525">
            <a:solidFill>
              <a:srgbClr val="66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60" name="AutoShape 4">
            <a:extLst>
              <a:ext uri="{FF2B5EF4-FFF2-40B4-BE49-F238E27FC236}">
                <a16:creationId xmlns:a16="http://schemas.microsoft.com/office/drawing/2014/main" id="{50099A8B-01BD-7049-9714-38A4BA7FF7E4}"/>
              </a:ext>
            </a:extLst>
          </p:cNvPr>
          <p:cNvSpPr>
            <a:spLocks noChangeArrowheads="1"/>
          </p:cNvSpPr>
          <p:nvPr/>
        </p:nvSpPr>
        <p:spPr bwMode="auto">
          <a:xfrm>
            <a:off x="5562600" y="1524000"/>
            <a:ext cx="685800" cy="3505200"/>
          </a:xfrm>
          <a:prstGeom prst="upArrow">
            <a:avLst>
              <a:gd name="adj1" fmla="val 50000"/>
              <a:gd name="adj2" fmla="val 127778"/>
            </a:avLst>
          </a:prstGeom>
          <a:solidFill>
            <a:schemeClr val="accent2"/>
          </a:solidFill>
          <a:ln w="9525">
            <a:solidFill>
              <a:srgbClr val="66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61" name="Text Box 5">
            <a:extLst>
              <a:ext uri="{FF2B5EF4-FFF2-40B4-BE49-F238E27FC236}">
                <a16:creationId xmlns:a16="http://schemas.microsoft.com/office/drawing/2014/main" id="{BC35F490-2EB6-744D-A7D5-BDA6B9B14668}"/>
              </a:ext>
            </a:extLst>
          </p:cNvPr>
          <p:cNvSpPr txBox="1">
            <a:spLocks noChangeArrowheads="1"/>
          </p:cNvSpPr>
          <p:nvPr/>
        </p:nvSpPr>
        <p:spPr bwMode="auto">
          <a:xfrm>
            <a:off x="304800" y="5181600"/>
            <a:ext cx="152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t>Resistance</a:t>
            </a:r>
          </a:p>
        </p:txBody>
      </p:sp>
      <p:sp>
        <p:nvSpPr>
          <p:cNvPr id="19462" name="Text Box 6">
            <a:extLst>
              <a:ext uri="{FF2B5EF4-FFF2-40B4-BE49-F238E27FC236}">
                <a16:creationId xmlns:a16="http://schemas.microsoft.com/office/drawing/2014/main" id="{6A8A950A-AD45-2049-B66A-FB6D45F9F04E}"/>
              </a:ext>
            </a:extLst>
          </p:cNvPr>
          <p:cNvSpPr txBox="1">
            <a:spLocks noChangeArrowheads="1"/>
          </p:cNvSpPr>
          <p:nvPr/>
        </p:nvSpPr>
        <p:spPr bwMode="auto">
          <a:xfrm>
            <a:off x="1905000" y="5181600"/>
            <a:ext cx="2209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t>Amperage </a:t>
            </a:r>
          </a:p>
        </p:txBody>
      </p:sp>
      <p:sp>
        <p:nvSpPr>
          <p:cNvPr id="19463" name="Text Box 7">
            <a:extLst>
              <a:ext uri="{FF2B5EF4-FFF2-40B4-BE49-F238E27FC236}">
                <a16:creationId xmlns:a16="http://schemas.microsoft.com/office/drawing/2014/main" id="{1984AAAF-BD8D-E941-9B86-51134C7AFA35}"/>
              </a:ext>
            </a:extLst>
          </p:cNvPr>
          <p:cNvSpPr txBox="1">
            <a:spLocks noChangeArrowheads="1"/>
          </p:cNvSpPr>
          <p:nvPr/>
        </p:nvSpPr>
        <p:spPr bwMode="auto">
          <a:xfrm>
            <a:off x="5181600" y="5181600"/>
            <a:ext cx="137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t>Voltage</a:t>
            </a:r>
          </a:p>
        </p:txBody>
      </p:sp>
      <p:sp>
        <p:nvSpPr>
          <p:cNvPr id="19464" name="Text Box 8">
            <a:extLst>
              <a:ext uri="{FF2B5EF4-FFF2-40B4-BE49-F238E27FC236}">
                <a16:creationId xmlns:a16="http://schemas.microsoft.com/office/drawing/2014/main" id="{0584866F-E6F9-8043-BEE5-88942186416E}"/>
              </a:ext>
            </a:extLst>
          </p:cNvPr>
          <p:cNvSpPr txBox="1">
            <a:spLocks noChangeArrowheads="1"/>
          </p:cNvSpPr>
          <p:nvPr/>
        </p:nvSpPr>
        <p:spPr bwMode="auto">
          <a:xfrm>
            <a:off x="6553200" y="5181600"/>
            <a:ext cx="2209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t>Amperage </a:t>
            </a:r>
          </a:p>
        </p:txBody>
      </p:sp>
      <p:sp>
        <p:nvSpPr>
          <p:cNvPr id="19465" name="AutoShape 9">
            <a:extLst>
              <a:ext uri="{FF2B5EF4-FFF2-40B4-BE49-F238E27FC236}">
                <a16:creationId xmlns:a16="http://schemas.microsoft.com/office/drawing/2014/main" id="{2AF58B05-2BE6-5242-AEDA-37FCB2FC9E70}"/>
              </a:ext>
            </a:extLst>
          </p:cNvPr>
          <p:cNvSpPr>
            <a:spLocks noChangeArrowheads="1"/>
          </p:cNvSpPr>
          <p:nvPr/>
        </p:nvSpPr>
        <p:spPr bwMode="auto">
          <a:xfrm>
            <a:off x="2438400" y="1828800"/>
            <a:ext cx="533400" cy="3276600"/>
          </a:xfrm>
          <a:prstGeom prst="downArrow">
            <a:avLst>
              <a:gd name="adj1" fmla="val 50000"/>
              <a:gd name="adj2" fmla="val 153571"/>
            </a:avLst>
          </a:prstGeom>
          <a:solidFill>
            <a:schemeClr val="accent1"/>
          </a:solidFill>
          <a:ln w="9525">
            <a:solidFill>
              <a:srgbClr val="66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66" name="AutoShape 10">
            <a:extLst>
              <a:ext uri="{FF2B5EF4-FFF2-40B4-BE49-F238E27FC236}">
                <a16:creationId xmlns:a16="http://schemas.microsoft.com/office/drawing/2014/main" id="{5D14B873-16CE-E74C-A5BD-8DEEBCB9C9AA}"/>
              </a:ext>
            </a:extLst>
          </p:cNvPr>
          <p:cNvSpPr>
            <a:spLocks noChangeArrowheads="1"/>
          </p:cNvSpPr>
          <p:nvPr/>
        </p:nvSpPr>
        <p:spPr bwMode="auto">
          <a:xfrm>
            <a:off x="7162800" y="1524000"/>
            <a:ext cx="685800" cy="3505200"/>
          </a:xfrm>
          <a:prstGeom prst="upArrow">
            <a:avLst>
              <a:gd name="adj1" fmla="val 50000"/>
              <a:gd name="adj2" fmla="val 127778"/>
            </a:avLst>
          </a:prstGeom>
          <a:solidFill>
            <a:schemeClr val="accent1"/>
          </a:solidFill>
          <a:ln w="9525">
            <a:solidFill>
              <a:srgbClr val="66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67" name="Text Box 11">
            <a:extLst>
              <a:ext uri="{FF2B5EF4-FFF2-40B4-BE49-F238E27FC236}">
                <a16:creationId xmlns:a16="http://schemas.microsoft.com/office/drawing/2014/main" id="{AA4DE788-3969-A24D-AB5B-09C36E05D786}"/>
              </a:ext>
            </a:extLst>
          </p:cNvPr>
          <p:cNvSpPr txBox="1">
            <a:spLocks noChangeArrowheads="1"/>
          </p:cNvSpPr>
          <p:nvPr/>
        </p:nvSpPr>
        <p:spPr bwMode="auto">
          <a:xfrm>
            <a:off x="381000" y="5867400"/>
            <a:ext cx="3276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t>Inversely Proportional</a:t>
            </a:r>
          </a:p>
        </p:txBody>
      </p:sp>
      <p:sp>
        <p:nvSpPr>
          <p:cNvPr id="19468" name="Text Box 12">
            <a:extLst>
              <a:ext uri="{FF2B5EF4-FFF2-40B4-BE49-F238E27FC236}">
                <a16:creationId xmlns:a16="http://schemas.microsoft.com/office/drawing/2014/main" id="{358AACD6-B7B5-C84A-9BE5-96571A3EAD5A}"/>
              </a:ext>
            </a:extLst>
          </p:cNvPr>
          <p:cNvSpPr txBox="1">
            <a:spLocks noChangeArrowheads="1"/>
          </p:cNvSpPr>
          <p:nvPr/>
        </p:nvSpPr>
        <p:spPr bwMode="auto">
          <a:xfrm>
            <a:off x="5334000" y="5867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t>Directly Proportional</a:t>
            </a:r>
          </a:p>
        </p:txBody>
      </p:sp>
      <p:sp>
        <p:nvSpPr>
          <p:cNvPr id="19469" name="Rectangle 13">
            <a:extLst>
              <a:ext uri="{FF2B5EF4-FFF2-40B4-BE49-F238E27FC236}">
                <a16:creationId xmlns:a16="http://schemas.microsoft.com/office/drawing/2014/main" id="{FB0065DD-5883-C24E-81FE-70FEE5A543BB}"/>
              </a:ext>
            </a:extLst>
          </p:cNvPr>
          <p:cNvSpPr>
            <a:spLocks noChangeArrowheads="1"/>
          </p:cNvSpPr>
          <p:nvPr/>
        </p:nvSpPr>
        <p:spPr bwMode="auto">
          <a:xfrm>
            <a:off x="304800" y="5715000"/>
            <a:ext cx="3200400" cy="838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70" name="Rectangle 14">
            <a:extLst>
              <a:ext uri="{FF2B5EF4-FFF2-40B4-BE49-F238E27FC236}">
                <a16:creationId xmlns:a16="http://schemas.microsoft.com/office/drawing/2014/main" id="{B37E4A5F-5B72-AD44-8664-B368CB5C9D2F}"/>
              </a:ext>
            </a:extLst>
          </p:cNvPr>
          <p:cNvSpPr>
            <a:spLocks noChangeArrowheads="1"/>
          </p:cNvSpPr>
          <p:nvPr/>
        </p:nvSpPr>
        <p:spPr bwMode="auto">
          <a:xfrm>
            <a:off x="5029200" y="5715000"/>
            <a:ext cx="3200400" cy="838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fade thruBlk="1"/>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WordArt 2">
            <a:extLst>
              <a:ext uri="{FF2B5EF4-FFF2-40B4-BE49-F238E27FC236}">
                <a16:creationId xmlns:a16="http://schemas.microsoft.com/office/drawing/2014/main" id="{67BB1EDC-FA8F-8C47-A454-5A4EC80E2209}"/>
              </a:ext>
            </a:extLst>
          </p:cNvPr>
          <p:cNvSpPr>
            <a:spLocks noChangeArrowheads="1" noChangeShapeType="1" noTextEdit="1"/>
          </p:cNvSpPr>
          <p:nvPr/>
        </p:nvSpPr>
        <p:spPr bwMode="auto">
          <a:xfrm>
            <a:off x="381000" y="304800"/>
            <a:ext cx="3886200" cy="6096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r>
              <a:rPr lang="en-US" kern="10" dirty="0">
                <a:ln w="9525">
                  <a:solidFill>
                    <a:srgbClr val="000000"/>
                  </a:solidFill>
                  <a:round/>
                  <a:headEnd/>
                  <a:tailEnd/>
                </a:ln>
                <a:solidFill>
                  <a:schemeClr val="accent1"/>
                </a:solidFill>
                <a:latin typeface="Arial Black" panose="020B0604020202020204" pitchFamily="34" charset="0"/>
                <a:cs typeface="Arial Black" panose="020B0604020202020204" pitchFamily="34" charset="0"/>
              </a:rPr>
              <a:t>Your Turn...</a:t>
            </a:r>
          </a:p>
        </p:txBody>
      </p:sp>
      <p:sp>
        <p:nvSpPr>
          <p:cNvPr id="20483" name="Text Box 3">
            <a:extLst>
              <a:ext uri="{FF2B5EF4-FFF2-40B4-BE49-F238E27FC236}">
                <a16:creationId xmlns:a16="http://schemas.microsoft.com/office/drawing/2014/main" id="{DB2FB582-879C-9B4D-9FA0-C3087306BB65}"/>
              </a:ext>
            </a:extLst>
          </p:cNvPr>
          <p:cNvSpPr txBox="1">
            <a:spLocks noChangeArrowheads="1"/>
          </p:cNvSpPr>
          <p:nvPr/>
        </p:nvSpPr>
        <p:spPr bwMode="auto">
          <a:xfrm>
            <a:off x="304800" y="1295400"/>
            <a:ext cx="5257800" cy="433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endParaRPr lang="en-US" altLang="en-US" dirty="0"/>
          </a:p>
          <a:p>
            <a:pPr algn="l">
              <a:spcBef>
                <a:spcPct val="50000"/>
              </a:spcBef>
            </a:pPr>
            <a:r>
              <a:rPr lang="en-US" altLang="en-US" dirty="0"/>
              <a:t>Create your Own Ohm’s Law analogy on a single sheet of paper.  It must contain:</a:t>
            </a:r>
          </a:p>
          <a:p>
            <a:pPr algn="l">
              <a:spcBef>
                <a:spcPct val="50000"/>
              </a:spcBef>
            </a:pPr>
            <a:r>
              <a:rPr lang="en-US" altLang="en-US" dirty="0"/>
              <a:t>A drawing with labels of each part of the analogy (electrons, resistance, amperage, voltage)</a:t>
            </a:r>
          </a:p>
          <a:p>
            <a:pPr algn="l">
              <a:spcBef>
                <a:spcPct val="50000"/>
              </a:spcBef>
            </a:pPr>
            <a:r>
              <a:rPr lang="en-US" altLang="en-US" dirty="0"/>
              <a:t>And a written description of the TWO ways in which the amperage can be raised and the TWO ways amperage can be lowered.</a:t>
            </a:r>
          </a:p>
        </p:txBody>
      </p:sp>
      <p:sp>
        <p:nvSpPr>
          <p:cNvPr id="20484" name="Rectangle 4">
            <a:extLst>
              <a:ext uri="{FF2B5EF4-FFF2-40B4-BE49-F238E27FC236}">
                <a16:creationId xmlns:a16="http://schemas.microsoft.com/office/drawing/2014/main" id="{295CDC90-569F-7149-A235-0F04E82FE0BE}"/>
              </a:ext>
            </a:extLst>
          </p:cNvPr>
          <p:cNvSpPr>
            <a:spLocks noChangeArrowheads="1"/>
          </p:cNvSpPr>
          <p:nvPr/>
        </p:nvSpPr>
        <p:spPr bwMode="auto">
          <a:xfrm>
            <a:off x="6096000" y="2590800"/>
            <a:ext cx="2590800" cy="3505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85" name="Text Box 5">
            <a:extLst>
              <a:ext uri="{FF2B5EF4-FFF2-40B4-BE49-F238E27FC236}">
                <a16:creationId xmlns:a16="http://schemas.microsoft.com/office/drawing/2014/main" id="{0E513803-EDF8-624D-941F-12115222F38E}"/>
              </a:ext>
            </a:extLst>
          </p:cNvPr>
          <p:cNvSpPr txBox="1">
            <a:spLocks noChangeArrowheads="1"/>
          </p:cNvSpPr>
          <p:nvPr/>
        </p:nvSpPr>
        <p:spPr bwMode="auto">
          <a:xfrm>
            <a:off x="6324600" y="4648200"/>
            <a:ext cx="2209800" cy="1071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800"/>
              <a:t>Ksadjfjsadjjdsfkljsadfkljsafjdkljsadfkljsadfjfjdskldsajsdfljasfjdklajdsfkljsadfjksafjdkljdsafkljsadfsadfkjaslfjdklajsdfkljsadfkjsafjdksajdfkjsadfkjsafd</a:t>
            </a:r>
          </a:p>
          <a:p>
            <a:pPr algn="l">
              <a:spcBef>
                <a:spcPct val="50000"/>
              </a:spcBef>
            </a:pPr>
            <a:endParaRPr lang="en-US" altLang="en-US" sz="800"/>
          </a:p>
          <a:p>
            <a:pPr algn="l">
              <a:spcBef>
                <a:spcPct val="50000"/>
              </a:spcBef>
            </a:pPr>
            <a:r>
              <a:rPr lang="en-US" altLang="en-US" sz="800"/>
              <a:t>asfjdjdsafklasjdfkljasfjdjdsfklsajdfklajsdfihwairehawkldnfksadnfkljasdihjiafheansfnfeklanwfiejenfansdfnasfdnlakdsf;asdfkl;asndfl;ksandfl;knasd</a:t>
            </a:r>
          </a:p>
        </p:txBody>
      </p:sp>
      <p:grpSp>
        <p:nvGrpSpPr>
          <p:cNvPr id="20517" name="Group 37">
            <a:extLst>
              <a:ext uri="{FF2B5EF4-FFF2-40B4-BE49-F238E27FC236}">
                <a16:creationId xmlns:a16="http://schemas.microsoft.com/office/drawing/2014/main" id="{B4F09BCC-C6D3-9545-B798-DED94305158A}"/>
              </a:ext>
            </a:extLst>
          </p:cNvPr>
          <p:cNvGrpSpPr>
            <a:grpSpLocks/>
          </p:cNvGrpSpPr>
          <p:nvPr/>
        </p:nvGrpSpPr>
        <p:grpSpPr bwMode="auto">
          <a:xfrm>
            <a:off x="6324600" y="3124200"/>
            <a:ext cx="1524000" cy="990600"/>
            <a:chOff x="144" y="576"/>
            <a:chExt cx="3486" cy="2106"/>
          </a:xfrm>
        </p:grpSpPr>
        <p:pic>
          <p:nvPicPr>
            <p:cNvPr id="20506" name="Picture 26" descr="AN01125_">
              <a:extLst>
                <a:ext uri="{FF2B5EF4-FFF2-40B4-BE49-F238E27FC236}">
                  <a16:creationId xmlns:a16="http://schemas.microsoft.com/office/drawing/2014/main" id="{023359AC-AFEB-D64F-B86E-D7635D2E543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 y="1488"/>
              <a:ext cx="624" cy="502"/>
            </a:xfrm>
            <a:prstGeom prst="rect">
              <a:avLst/>
            </a:prstGeom>
            <a:noFill/>
            <a:extLst>
              <a:ext uri="{909E8E84-426E-40DD-AFC4-6F175D3DCCD1}">
                <a14:hiddenFill xmlns:a14="http://schemas.microsoft.com/office/drawing/2010/main">
                  <a:solidFill>
                    <a:srgbClr val="FFFFFF"/>
                  </a:solidFill>
                </a14:hiddenFill>
              </a:ext>
            </a:extLst>
          </p:spPr>
        </p:pic>
        <p:pic>
          <p:nvPicPr>
            <p:cNvPr id="20507" name="Picture 27" descr="AN01125_">
              <a:extLst>
                <a:ext uri="{FF2B5EF4-FFF2-40B4-BE49-F238E27FC236}">
                  <a16:creationId xmlns:a16="http://schemas.microsoft.com/office/drawing/2014/main" id="{E589DB63-CB4F-F84C-BA79-B19B34762E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2" y="672"/>
              <a:ext cx="576" cy="464"/>
            </a:xfrm>
            <a:prstGeom prst="rect">
              <a:avLst/>
            </a:prstGeom>
            <a:noFill/>
            <a:extLst>
              <a:ext uri="{909E8E84-426E-40DD-AFC4-6F175D3DCCD1}">
                <a14:hiddenFill xmlns:a14="http://schemas.microsoft.com/office/drawing/2010/main">
                  <a:solidFill>
                    <a:srgbClr val="FFFFFF"/>
                  </a:solidFill>
                </a14:hiddenFill>
              </a:ext>
            </a:extLst>
          </p:spPr>
        </p:pic>
        <p:pic>
          <p:nvPicPr>
            <p:cNvPr id="20508" name="Picture 28" descr="AN01125_">
              <a:extLst>
                <a:ext uri="{FF2B5EF4-FFF2-40B4-BE49-F238E27FC236}">
                  <a16:creationId xmlns:a16="http://schemas.microsoft.com/office/drawing/2014/main" id="{84AFFC94-B8A4-0F44-9394-206251D9E3C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2" y="1152"/>
              <a:ext cx="576" cy="464"/>
            </a:xfrm>
            <a:prstGeom prst="rect">
              <a:avLst/>
            </a:prstGeom>
            <a:noFill/>
            <a:extLst>
              <a:ext uri="{909E8E84-426E-40DD-AFC4-6F175D3DCCD1}">
                <a14:hiddenFill xmlns:a14="http://schemas.microsoft.com/office/drawing/2010/main">
                  <a:solidFill>
                    <a:srgbClr val="FFFFFF"/>
                  </a:solidFill>
                </a14:hiddenFill>
              </a:ext>
            </a:extLst>
          </p:spPr>
        </p:pic>
        <p:pic>
          <p:nvPicPr>
            <p:cNvPr id="20509" name="Picture 29" descr="AN01125_">
              <a:extLst>
                <a:ext uri="{FF2B5EF4-FFF2-40B4-BE49-F238E27FC236}">
                  <a16:creationId xmlns:a16="http://schemas.microsoft.com/office/drawing/2014/main" id="{84900F8E-7F69-6A42-98E2-0028D4ADF78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 y="1632"/>
              <a:ext cx="576" cy="464"/>
            </a:xfrm>
            <a:prstGeom prst="rect">
              <a:avLst/>
            </a:prstGeom>
            <a:noFill/>
            <a:extLst>
              <a:ext uri="{909E8E84-426E-40DD-AFC4-6F175D3DCCD1}">
                <a14:hiddenFill xmlns:a14="http://schemas.microsoft.com/office/drawing/2010/main">
                  <a:solidFill>
                    <a:srgbClr val="FFFFFF"/>
                  </a:solidFill>
                </a14:hiddenFill>
              </a:ext>
            </a:extLst>
          </p:spPr>
        </p:pic>
        <p:pic>
          <p:nvPicPr>
            <p:cNvPr id="20510" name="Picture 30" descr="AN01125_">
              <a:extLst>
                <a:ext uri="{FF2B5EF4-FFF2-40B4-BE49-F238E27FC236}">
                  <a16:creationId xmlns:a16="http://schemas.microsoft.com/office/drawing/2014/main" id="{7DEC2C31-F8C4-BB43-8E57-3E1F6DCA60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8" y="960"/>
              <a:ext cx="576" cy="464"/>
            </a:xfrm>
            <a:prstGeom prst="rect">
              <a:avLst/>
            </a:prstGeom>
            <a:noFill/>
            <a:extLst>
              <a:ext uri="{909E8E84-426E-40DD-AFC4-6F175D3DCCD1}">
                <a14:hiddenFill xmlns:a14="http://schemas.microsoft.com/office/drawing/2010/main">
                  <a:solidFill>
                    <a:srgbClr val="FFFFFF"/>
                  </a:solidFill>
                </a14:hiddenFill>
              </a:ext>
            </a:extLst>
          </p:spPr>
        </p:pic>
        <p:pic>
          <p:nvPicPr>
            <p:cNvPr id="20511" name="Picture 31" descr="AN01125_">
              <a:extLst>
                <a:ext uri="{FF2B5EF4-FFF2-40B4-BE49-F238E27FC236}">
                  <a16:creationId xmlns:a16="http://schemas.microsoft.com/office/drawing/2014/main" id="{40E57D26-8D22-9340-8E5F-A0B84D83EF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6" y="2064"/>
              <a:ext cx="576" cy="464"/>
            </a:xfrm>
            <a:prstGeom prst="rect">
              <a:avLst/>
            </a:prstGeom>
            <a:noFill/>
            <a:extLst>
              <a:ext uri="{909E8E84-426E-40DD-AFC4-6F175D3DCCD1}">
                <a14:hiddenFill xmlns:a14="http://schemas.microsoft.com/office/drawing/2010/main">
                  <a:solidFill>
                    <a:srgbClr val="FFFFFF"/>
                  </a:solidFill>
                </a14:hiddenFill>
              </a:ext>
            </a:extLst>
          </p:spPr>
        </p:pic>
        <p:pic>
          <p:nvPicPr>
            <p:cNvPr id="20512" name="Picture 32" descr="AN01125_">
              <a:extLst>
                <a:ext uri="{FF2B5EF4-FFF2-40B4-BE49-F238E27FC236}">
                  <a16:creationId xmlns:a16="http://schemas.microsoft.com/office/drawing/2014/main" id="{24290AA3-1FA0-9B4F-B3C2-A8770DEDBF6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8" y="1968"/>
              <a:ext cx="576" cy="464"/>
            </a:xfrm>
            <a:prstGeom prst="rect">
              <a:avLst/>
            </a:prstGeom>
            <a:noFill/>
            <a:extLst>
              <a:ext uri="{909E8E84-426E-40DD-AFC4-6F175D3DCCD1}">
                <a14:hiddenFill xmlns:a14="http://schemas.microsoft.com/office/drawing/2010/main">
                  <a:solidFill>
                    <a:srgbClr val="FFFFFF"/>
                  </a:solidFill>
                </a14:hiddenFill>
              </a:ext>
            </a:extLst>
          </p:spPr>
        </p:pic>
        <p:pic>
          <p:nvPicPr>
            <p:cNvPr id="20513" name="Picture 33" descr="AN01125_">
              <a:extLst>
                <a:ext uri="{FF2B5EF4-FFF2-40B4-BE49-F238E27FC236}">
                  <a16:creationId xmlns:a16="http://schemas.microsoft.com/office/drawing/2014/main" id="{3873D78A-597C-F849-9757-701531C80EE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0" y="576"/>
              <a:ext cx="576" cy="464"/>
            </a:xfrm>
            <a:prstGeom prst="rect">
              <a:avLst/>
            </a:prstGeom>
            <a:noFill/>
            <a:extLst>
              <a:ext uri="{909E8E84-426E-40DD-AFC4-6F175D3DCCD1}">
                <a14:hiddenFill xmlns:a14="http://schemas.microsoft.com/office/drawing/2010/main">
                  <a:solidFill>
                    <a:srgbClr val="FFFFFF"/>
                  </a:solidFill>
                </a14:hiddenFill>
              </a:ext>
            </a:extLst>
          </p:spPr>
        </p:pic>
        <p:pic>
          <p:nvPicPr>
            <p:cNvPr id="20514" name="Picture 34" descr="AN02353_">
              <a:extLst>
                <a:ext uri="{FF2B5EF4-FFF2-40B4-BE49-F238E27FC236}">
                  <a16:creationId xmlns:a16="http://schemas.microsoft.com/office/drawing/2014/main" id="{2702FBBF-8F20-4047-98B5-662238B682C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64" y="768"/>
              <a:ext cx="942" cy="810"/>
            </a:xfrm>
            <a:prstGeom prst="rect">
              <a:avLst/>
            </a:prstGeom>
            <a:noFill/>
            <a:extLst>
              <a:ext uri="{909E8E84-426E-40DD-AFC4-6F175D3DCCD1}">
                <a14:hiddenFill xmlns:a14="http://schemas.microsoft.com/office/drawing/2010/main">
                  <a:solidFill>
                    <a:srgbClr val="FFFFFF"/>
                  </a:solidFill>
                </a14:hiddenFill>
              </a:ext>
            </a:extLst>
          </p:spPr>
        </p:pic>
        <p:pic>
          <p:nvPicPr>
            <p:cNvPr id="20515" name="Picture 35" descr="AN02497_">
              <a:extLst>
                <a:ext uri="{FF2B5EF4-FFF2-40B4-BE49-F238E27FC236}">
                  <a16:creationId xmlns:a16="http://schemas.microsoft.com/office/drawing/2014/main" id="{A5318021-C0DF-064C-8225-002EB01A73B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20" y="1747"/>
              <a:ext cx="768" cy="615"/>
            </a:xfrm>
            <a:prstGeom prst="rect">
              <a:avLst/>
            </a:prstGeom>
            <a:noFill/>
            <a:extLst>
              <a:ext uri="{909E8E84-426E-40DD-AFC4-6F175D3DCCD1}">
                <a14:hiddenFill xmlns:a14="http://schemas.microsoft.com/office/drawing/2010/main">
                  <a:solidFill>
                    <a:srgbClr val="FFFFFF"/>
                  </a:solidFill>
                </a14:hiddenFill>
              </a:ext>
            </a:extLst>
          </p:spPr>
        </p:pic>
        <p:pic>
          <p:nvPicPr>
            <p:cNvPr id="20516" name="Picture 36" descr="AN02353_">
              <a:extLst>
                <a:ext uri="{FF2B5EF4-FFF2-40B4-BE49-F238E27FC236}">
                  <a16:creationId xmlns:a16="http://schemas.microsoft.com/office/drawing/2014/main" id="{47A740F3-A6D1-EC46-BC6A-D93D3C8F538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88" y="1872"/>
              <a:ext cx="942" cy="810"/>
            </a:xfrm>
            <a:prstGeom prst="rect">
              <a:avLst/>
            </a:prstGeom>
            <a:noFill/>
            <a:extLst>
              <a:ext uri="{909E8E84-426E-40DD-AFC4-6F175D3DCCD1}">
                <a14:hiddenFill xmlns:a14="http://schemas.microsoft.com/office/drawing/2010/main">
                  <a:solidFill>
                    <a:srgbClr val="FFFFFF"/>
                  </a:solidFill>
                </a14:hiddenFill>
              </a:ext>
            </a:extLst>
          </p:spPr>
        </p:pic>
      </p:grpSp>
      <p:pic>
        <p:nvPicPr>
          <p:cNvPr id="20525" name="Picture 45" descr="AN02122_">
            <a:extLst>
              <a:ext uri="{FF2B5EF4-FFF2-40B4-BE49-F238E27FC236}">
                <a16:creationId xmlns:a16="http://schemas.microsoft.com/office/drawing/2014/main" id="{768A7D14-BC03-514E-B57F-EE8268BBBE0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48600" y="4191000"/>
            <a:ext cx="285750" cy="285750"/>
          </a:xfrm>
          <a:prstGeom prst="rect">
            <a:avLst/>
          </a:prstGeom>
          <a:noFill/>
          <a:extLst>
            <a:ext uri="{909E8E84-426E-40DD-AFC4-6F175D3DCCD1}">
              <a14:hiddenFill xmlns:a14="http://schemas.microsoft.com/office/drawing/2010/main">
                <a:solidFill>
                  <a:srgbClr val="FFFFFF"/>
                </a:solidFill>
              </a14:hiddenFill>
            </a:ext>
          </a:extLst>
        </p:spPr>
      </p:pic>
      <p:sp>
        <p:nvSpPr>
          <p:cNvPr id="20526" name="Line 46">
            <a:extLst>
              <a:ext uri="{FF2B5EF4-FFF2-40B4-BE49-F238E27FC236}">
                <a16:creationId xmlns:a16="http://schemas.microsoft.com/office/drawing/2014/main" id="{EDEC0CBF-B79C-1641-B99E-458E5079ED20}"/>
              </a:ext>
            </a:extLst>
          </p:cNvPr>
          <p:cNvSpPr>
            <a:spLocks noChangeShapeType="1"/>
          </p:cNvSpPr>
          <p:nvPr/>
        </p:nvSpPr>
        <p:spPr bwMode="auto">
          <a:xfrm flipV="1">
            <a:off x="8001000" y="3048000"/>
            <a:ext cx="0" cy="1219200"/>
          </a:xfrm>
          <a:prstGeom prst="line">
            <a:avLst/>
          </a:prstGeom>
          <a:noFill/>
          <a:ln w="9525">
            <a:solidFill>
              <a:srgbClr val="66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20527" name="Picture 47" descr="FD01074_">
            <a:extLst>
              <a:ext uri="{FF2B5EF4-FFF2-40B4-BE49-F238E27FC236}">
                <a16:creationId xmlns:a16="http://schemas.microsoft.com/office/drawing/2014/main" id="{0D0C9629-C4DA-A542-A7A9-56863A1A076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53400" y="3429000"/>
            <a:ext cx="457200" cy="339725"/>
          </a:xfrm>
          <a:prstGeom prst="rect">
            <a:avLst/>
          </a:prstGeom>
          <a:noFill/>
          <a:extLst>
            <a:ext uri="{909E8E84-426E-40DD-AFC4-6F175D3DCCD1}">
              <a14:hiddenFill xmlns:a14="http://schemas.microsoft.com/office/drawing/2010/main">
                <a:solidFill>
                  <a:srgbClr val="FFFFFF"/>
                </a:solidFill>
              </a14:hiddenFill>
            </a:ext>
          </a:extLst>
        </p:spPr>
      </p:pic>
      <p:sp>
        <p:nvSpPr>
          <p:cNvPr id="20529" name="Text Box 49">
            <a:extLst>
              <a:ext uri="{FF2B5EF4-FFF2-40B4-BE49-F238E27FC236}">
                <a16:creationId xmlns:a16="http://schemas.microsoft.com/office/drawing/2014/main" id="{F315CBF2-3C1E-3B41-8077-355FAA97D47B}"/>
              </a:ext>
            </a:extLst>
          </p:cNvPr>
          <p:cNvSpPr txBox="1">
            <a:spLocks noChangeArrowheads="1"/>
          </p:cNvSpPr>
          <p:nvPr/>
        </p:nvSpPr>
        <p:spPr bwMode="auto">
          <a:xfrm>
            <a:off x="6248400" y="2743200"/>
            <a:ext cx="198120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800"/>
              <a:t>Jksadjsajdf asdfadsfjasdf jasdfkjsadf</a:t>
            </a:r>
          </a:p>
        </p:txBody>
      </p:sp>
      <p:sp>
        <p:nvSpPr>
          <p:cNvPr id="20531" name="Line 51">
            <a:extLst>
              <a:ext uri="{FF2B5EF4-FFF2-40B4-BE49-F238E27FC236}">
                <a16:creationId xmlns:a16="http://schemas.microsoft.com/office/drawing/2014/main" id="{C8711958-6AD2-7148-8528-32606810FBAE}"/>
              </a:ext>
            </a:extLst>
          </p:cNvPr>
          <p:cNvSpPr>
            <a:spLocks noChangeShapeType="1"/>
          </p:cNvSpPr>
          <p:nvPr/>
        </p:nvSpPr>
        <p:spPr bwMode="auto">
          <a:xfrm flipV="1">
            <a:off x="4953000" y="4800600"/>
            <a:ext cx="1447800" cy="304800"/>
          </a:xfrm>
          <a:prstGeom prst="line">
            <a:avLst/>
          </a:prstGeom>
          <a:noFill/>
          <a:ln w="38100">
            <a:solidFill>
              <a:schemeClr val="tx1"/>
            </a:solidFill>
            <a:round/>
            <a:headEnd type="oval"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32" name="Text Box 52">
            <a:extLst>
              <a:ext uri="{FF2B5EF4-FFF2-40B4-BE49-F238E27FC236}">
                <a16:creationId xmlns:a16="http://schemas.microsoft.com/office/drawing/2014/main" id="{3136B393-7097-C04F-992B-F5958FEEBA24}"/>
              </a:ext>
            </a:extLst>
          </p:cNvPr>
          <p:cNvSpPr txBox="1">
            <a:spLocks noChangeArrowheads="1"/>
          </p:cNvSpPr>
          <p:nvPr/>
        </p:nvSpPr>
        <p:spPr bwMode="auto">
          <a:xfrm>
            <a:off x="6248400" y="4191000"/>
            <a:ext cx="68580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800"/>
              <a:t>dsgdsafg</a:t>
            </a:r>
          </a:p>
        </p:txBody>
      </p:sp>
      <p:sp>
        <p:nvSpPr>
          <p:cNvPr id="20533" name="Text Box 53">
            <a:extLst>
              <a:ext uri="{FF2B5EF4-FFF2-40B4-BE49-F238E27FC236}">
                <a16:creationId xmlns:a16="http://schemas.microsoft.com/office/drawing/2014/main" id="{1E75A575-463B-FB47-AFCC-CA76F17BA54C}"/>
              </a:ext>
            </a:extLst>
          </p:cNvPr>
          <p:cNvSpPr txBox="1">
            <a:spLocks noChangeArrowheads="1"/>
          </p:cNvSpPr>
          <p:nvPr/>
        </p:nvSpPr>
        <p:spPr bwMode="auto">
          <a:xfrm>
            <a:off x="6934200" y="4343400"/>
            <a:ext cx="68580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800"/>
              <a:t>dsgdsafg</a:t>
            </a:r>
          </a:p>
        </p:txBody>
      </p:sp>
      <p:sp>
        <p:nvSpPr>
          <p:cNvPr id="20534" name="Text Box 54">
            <a:extLst>
              <a:ext uri="{FF2B5EF4-FFF2-40B4-BE49-F238E27FC236}">
                <a16:creationId xmlns:a16="http://schemas.microsoft.com/office/drawing/2014/main" id="{119F42ED-B92E-834B-9BDE-50E400DD6B17}"/>
              </a:ext>
            </a:extLst>
          </p:cNvPr>
          <p:cNvSpPr txBox="1">
            <a:spLocks noChangeArrowheads="1"/>
          </p:cNvSpPr>
          <p:nvPr/>
        </p:nvSpPr>
        <p:spPr bwMode="auto">
          <a:xfrm>
            <a:off x="7924800" y="3810000"/>
            <a:ext cx="68580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800"/>
              <a:t>dsgdsafg</a:t>
            </a:r>
          </a:p>
        </p:txBody>
      </p:sp>
      <p:sp>
        <p:nvSpPr>
          <p:cNvPr id="20535" name="Line 55">
            <a:extLst>
              <a:ext uri="{FF2B5EF4-FFF2-40B4-BE49-F238E27FC236}">
                <a16:creationId xmlns:a16="http://schemas.microsoft.com/office/drawing/2014/main" id="{DBD997E5-2397-8A48-AB23-D020E86DCAE5}"/>
              </a:ext>
            </a:extLst>
          </p:cNvPr>
          <p:cNvSpPr>
            <a:spLocks noChangeShapeType="1"/>
          </p:cNvSpPr>
          <p:nvPr/>
        </p:nvSpPr>
        <p:spPr bwMode="auto">
          <a:xfrm>
            <a:off x="5486400" y="3733800"/>
            <a:ext cx="762000" cy="0"/>
          </a:xfrm>
          <a:prstGeom prst="line">
            <a:avLst/>
          </a:prstGeom>
          <a:noFill/>
          <a:ln w="38100">
            <a:solidFill>
              <a:schemeClr val="tx1"/>
            </a:solidFill>
            <a:round/>
            <a:headEnd type="oval"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7CBD03-750C-4445-A1FA-98E26F308C87}"/>
              </a:ext>
            </a:extLst>
          </p:cNvPr>
          <p:cNvSpPr txBox="1"/>
          <p:nvPr/>
        </p:nvSpPr>
        <p:spPr>
          <a:xfrm>
            <a:off x="2514600" y="2362200"/>
            <a:ext cx="5181600" cy="461665"/>
          </a:xfrm>
          <a:prstGeom prst="rect">
            <a:avLst/>
          </a:prstGeom>
          <a:noFill/>
        </p:spPr>
        <p:txBody>
          <a:bodyPr wrap="square" rtlCol="0">
            <a:spAutoFit/>
          </a:bodyPr>
          <a:lstStyle/>
          <a:p>
            <a:r>
              <a:rPr lang="en-US" dirty="0"/>
              <a:t>End of part 1</a:t>
            </a:r>
          </a:p>
        </p:txBody>
      </p:sp>
    </p:spTree>
    <p:extLst>
      <p:ext uri="{BB962C8B-B14F-4D97-AF65-F5344CB8AC3E}">
        <p14:creationId xmlns:p14="http://schemas.microsoft.com/office/powerpoint/2010/main" val="22404598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WordArt 1026">
            <a:extLst>
              <a:ext uri="{FF2B5EF4-FFF2-40B4-BE49-F238E27FC236}">
                <a16:creationId xmlns:a16="http://schemas.microsoft.com/office/drawing/2014/main" id="{BD8FB9A9-1710-794A-95FC-E4C891121F40}"/>
              </a:ext>
            </a:extLst>
          </p:cNvPr>
          <p:cNvSpPr>
            <a:spLocks noChangeArrowheads="1" noChangeShapeType="1" noTextEdit="1"/>
          </p:cNvSpPr>
          <p:nvPr/>
        </p:nvSpPr>
        <p:spPr bwMode="auto">
          <a:xfrm>
            <a:off x="381000" y="304800"/>
            <a:ext cx="3886200" cy="6096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r>
              <a:rPr lang="en-US" kern="10">
                <a:ln w="9525">
                  <a:solidFill>
                    <a:srgbClr val="000000"/>
                  </a:solidFill>
                  <a:round/>
                  <a:headEnd/>
                  <a:tailEnd/>
                </a:ln>
                <a:solidFill>
                  <a:schemeClr val="accent1"/>
                </a:solidFill>
                <a:latin typeface="Arial Black" panose="020B0604020202020204" pitchFamily="34" charset="0"/>
                <a:cs typeface="Arial Black" panose="020B0604020202020204" pitchFamily="34" charset="0"/>
              </a:rPr>
              <a:t>Ohms Law (the math)</a:t>
            </a:r>
          </a:p>
        </p:txBody>
      </p:sp>
      <p:sp>
        <p:nvSpPr>
          <p:cNvPr id="36867" name="Text Box 1027">
            <a:extLst>
              <a:ext uri="{FF2B5EF4-FFF2-40B4-BE49-F238E27FC236}">
                <a16:creationId xmlns:a16="http://schemas.microsoft.com/office/drawing/2014/main" id="{0EE030D8-E0F0-AF42-A3E2-37915C85D692}"/>
              </a:ext>
            </a:extLst>
          </p:cNvPr>
          <p:cNvSpPr txBox="1">
            <a:spLocks noChangeArrowheads="1"/>
          </p:cNvSpPr>
          <p:nvPr/>
        </p:nvSpPr>
        <p:spPr bwMode="auto">
          <a:xfrm>
            <a:off x="762000" y="2362200"/>
            <a:ext cx="1981200" cy="2298700"/>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3600">
                <a:solidFill>
                  <a:schemeClr val="accent2"/>
                </a:solidFill>
              </a:rPr>
              <a:t>E = I*R</a:t>
            </a:r>
          </a:p>
          <a:p>
            <a:pPr algn="l">
              <a:spcBef>
                <a:spcPct val="50000"/>
              </a:spcBef>
            </a:pPr>
            <a:r>
              <a:rPr lang="en-US" altLang="en-US" sz="3600">
                <a:solidFill>
                  <a:schemeClr val="accent2"/>
                </a:solidFill>
              </a:rPr>
              <a:t>R = E/I</a:t>
            </a:r>
          </a:p>
          <a:p>
            <a:pPr algn="l">
              <a:spcBef>
                <a:spcPct val="50000"/>
              </a:spcBef>
            </a:pPr>
            <a:r>
              <a:rPr lang="en-US" altLang="en-US" sz="3600">
                <a:solidFill>
                  <a:schemeClr val="accent2"/>
                </a:solidFill>
              </a:rPr>
              <a:t>I =E/R</a:t>
            </a:r>
          </a:p>
        </p:txBody>
      </p:sp>
      <p:sp>
        <p:nvSpPr>
          <p:cNvPr id="36868" name="Text Box 1028">
            <a:extLst>
              <a:ext uri="{FF2B5EF4-FFF2-40B4-BE49-F238E27FC236}">
                <a16:creationId xmlns:a16="http://schemas.microsoft.com/office/drawing/2014/main" id="{BB1B9FD5-0E7E-754C-85BD-E0BA456EFB0D}"/>
              </a:ext>
            </a:extLst>
          </p:cNvPr>
          <p:cNvSpPr txBox="1">
            <a:spLocks noChangeArrowheads="1"/>
          </p:cNvSpPr>
          <p:nvPr/>
        </p:nvSpPr>
        <p:spPr bwMode="auto">
          <a:xfrm>
            <a:off x="838200" y="1295400"/>
            <a:ext cx="7924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2800"/>
              <a:t>E = Voltage       I = Amperage      R = Resistance</a:t>
            </a:r>
          </a:p>
        </p:txBody>
      </p:sp>
      <p:sp>
        <p:nvSpPr>
          <p:cNvPr id="36869" name="Text Box 1029">
            <a:extLst>
              <a:ext uri="{FF2B5EF4-FFF2-40B4-BE49-F238E27FC236}">
                <a16:creationId xmlns:a16="http://schemas.microsoft.com/office/drawing/2014/main" id="{E6566FB6-F65E-7840-9CFA-088581054A46}"/>
              </a:ext>
            </a:extLst>
          </p:cNvPr>
          <p:cNvSpPr txBox="1">
            <a:spLocks noChangeArrowheads="1"/>
          </p:cNvSpPr>
          <p:nvPr/>
        </p:nvSpPr>
        <p:spPr bwMode="auto">
          <a:xfrm>
            <a:off x="3352800" y="2667000"/>
            <a:ext cx="39624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2800"/>
              <a:t>You could remember all three of these…..or…</a:t>
            </a:r>
          </a:p>
        </p:txBody>
      </p:sp>
      <p:sp>
        <p:nvSpPr>
          <p:cNvPr id="36870" name="Rectangle 1030">
            <a:extLst>
              <a:ext uri="{FF2B5EF4-FFF2-40B4-BE49-F238E27FC236}">
                <a16:creationId xmlns:a16="http://schemas.microsoft.com/office/drawing/2014/main" id="{0F7F4B5D-2C8B-2245-8A64-9CB9517B4B7E}"/>
              </a:ext>
            </a:extLst>
          </p:cNvPr>
          <p:cNvSpPr>
            <a:spLocks noChangeArrowheads="1"/>
          </p:cNvSpPr>
          <p:nvPr/>
        </p:nvSpPr>
        <p:spPr bwMode="auto">
          <a:xfrm>
            <a:off x="533400" y="2209800"/>
            <a:ext cx="2286000" cy="2667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71" name="AutoShape 1031">
            <a:extLst>
              <a:ext uri="{FF2B5EF4-FFF2-40B4-BE49-F238E27FC236}">
                <a16:creationId xmlns:a16="http://schemas.microsoft.com/office/drawing/2014/main" id="{2C965CA6-74F8-CA45-84E4-C7C752DD3D70}"/>
              </a:ext>
            </a:extLst>
          </p:cNvPr>
          <p:cNvSpPr>
            <a:spLocks noChangeArrowheads="1"/>
          </p:cNvSpPr>
          <p:nvPr/>
        </p:nvSpPr>
        <p:spPr bwMode="auto">
          <a:xfrm>
            <a:off x="2819400" y="3581400"/>
            <a:ext cx="3048000" cy="304800"/>
          </a:xfrm>
          <a:prstGeom prst="leftArrow">
            <a:avLst>
              <a:gd name="adj1" fmla="val 50000"/>
              <a:gd name="adj2" fmla="val 250000"/>
            </a:avLst>
          </a:prstGeom>
          <a:solidFill>
            <a:schemeClr val="accent2"/>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78" name="Text Box 1038">
            <a:extLst>
              <a:ext uri="{FF2B5EF4-FFF2-40B4-BE49-F238E27FC236}">
                <a16:creationId xmlns:a16="http://schemas.microsoft.com/office/drawing/2014/main" id="{418324EF-A1D7-0D42-990D-6958E18B9F45}"/>
              </a:ext>
            </a:extLst>
          </p:cNvPr>
          <p:cNvSpPr txBox="1">
            <a:spLocks noChangeArrowheads="1"/>
          </p:cNvSpPr>
          <p:nvPr/>
        </p:nvSpPr>
        <p:spPr bwMode="auto">
          <a:xfrm>
            <a:off x="2286000" y="5410200"/>
            <a:ext cx="396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endParaRPr lang="en-US" altLang="en-US"/>
          </a:p>
        </p:txBody>
      </p:sp>
      <p:grpSp>
        <p:nvGrpSpPr>
          <p:cNvPr id="36881" name="Group 1041">
            <a:extLst>
              <a:ext uri="{FF2B5EF4-FFF2-40B4-BE49-F238E27FC236}">
                <a16:creationId xmlns:a16="http://schemas.microsoft.com/office/drawing/2014/main" id="{BC3EEC19-DEC6-144C-B046-173DFB580E71}"/>
              </a:ext>
            </a:extLst>
          </p:cNvPr>
          <p:cNvGrpSpPr>
            <a:grpSpLocks/>
          </p:cNvGrpSpPr>
          <p:nvPr/>
        </p:nvGrpSpPr>
        <p:grpSpPr bwMode="auto">
          <a:xfrm>
            <a:off x="3429000" y="3733800"/>
            <a:ext cx="5181600" cy="2514600"/>
            <a:chOff x="2160" y="2352"/>
            <a:chExt cx="3264" cy="1584"/>
          </a:xfrm>
        </p:grpSpPr>
        <p:sp>
          <p:nvSpPr>
            <p:cNvPr id="36872" name="Oval 1032">
              <a:extLst>
                <a:ext uri="{FF2B5EF4-FFF2-40B4-BE49-F238E27FC236}">
                  <a16:creationId xmlns:a16="http://schemas.microsoft.com/office/drawing/2014/main" id="{B7C95EE9-70AF-7544-A72C-8CF75288309C}"/>
                </a:ext>
              </a:extLst>
            </p:cNvPr>
            <p:cNvSpPr>
              <a:spLocks noChangeArrowheads="1"/>
            </p:cNvSpPr>
            <p:nvPr/>
          </p:nvSpPr>
          <p:spPr bwMode="auto">
            <a:xfrm>
              <a:off x="3984" y="2352"/>
              <a:ext cx="1440" cy="1584"/>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73" name="Line 1033">
              <a:extLst>
                <a:ext uri="{FF2B5EF4-FFF2-40B4-BE49-F238E27FC236}">
                  <a16:creationId xmlns:a16="http://schemas.microsoft.com/office/drawing/2014/main" id="{33D48173-2A9C-5649-BFA2-0A2D31050683}"/>
                </a:ext>
              </a:extLst>
            </p:cNvPr>
            <p:cNvSpPr>
              <a:spLocks noChangeShapeType="1"/>
            </p:cNvSpPr>
            <p:nvPr/>
          </p:nvSpPr>
          <p:spPr bwMode="auto">
            <a:xfrm>
              <a:off x="3984" y="3120"/>
              <a:ext cx="144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74" name="Line 1034">
              <a:extLst>
                <a:ext uri="{FF2B5EF4-FFF2-40B4-BE49-F238E27FC236}">
                  <a16:creationId xmlns:a16="http://schemas.microsoft.com/office/drawing/2014/main" id="{8E1A2AA2-49CD-094D-BD62-D76AC8A82111}"/>
                </a:ext>
              </a:extLst>
            </p:cNvPr>
            <p:cNvSpPr>
              <a:spLocks noChangeShapeType="1"/>
            </p:cNvSpPr>
            <p:nvPr/>
          </p:nvSpPr>
          <p:spPr bwMode="auto">
            <a:xfrm>
              <a:off x="4704" y="3120"/>
              <a:ext cx="0" cy="81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75" name="Text Box 1035">
              <a:extLst>
                <a:ext uri="{FF2B5EF4-FFF2-40B4-BE49-F238E27FC236}">
                  <a16:creationId xmlns:a16="http://schemas.microsoft.com/office/drawing/2014/main" id="{134A3A83-238D-3549-8839-4DFCB2E4917D}"/>
                </a:ext>
              </a:extLst>
            </p:cNvPr>
            <p:cNvSpPr txBox="1">
              <a:spLocks noChangeArrowheads="1"/>
            </p:cNvSpPr>
            <p:nvPr/>
          </p:nvSpPr>
          <p:spPr bwMode="auto">
            <a:xfrm>
              <a:off x="4464" y="2544"/>
              <a:ext cx="432"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4000"/>
                <a:t>E</a:t>
              </a:r>
            </a:p>
          </p:txBody>
        </p:sp>
        <p:sp>
          <p:nvSpPr>
            <p:cNvPr id="36876" name="Text Box 1036">
              <a:extLst>
                <a:ext uri="{FF2B5EF4-FFF2-40B4-BE49-F238E27FC236}">
                  <a16:creationId xmlns:a16="http://schemas.microsoft.com/office/drawing/2014/main" id="{9FC568C3-03D7-C645-8834-A4BA39771C62}"/>
                </a:ext>
              </a:extLst>
            </p:cNvPr>
            <p:cNvSpPr txBox="1">
              <a:spLocks noChangeArrowheads="1"/>
            </p:cNvSpPr>
            <p:nvPr/>
          </p:nvSpPr>
          <p:spPr bwMode="auto">
            <a:xfrm>
              <a:off x="4224" y="3216"/>
              <a:ext cx="432"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4000"/>
                <a:t>I</a:t>
              </a:r>
            </a:p>
          </p:txBody>
        </p:sp>
        <p:sp>
          <p:nvSpPr>
            <p:cNvPr id="36877" name="Text Box 1037">
              <a:extLst>
                <a:ext uri="{FF2B5EF4-FFF2-40B4-BE49-F238E27FC236}">
                  <a16:creationId xmlns:a16="http://schemas.microsoft.com/office/drawing/2014/main" id="{5D0A8BDA-7D67-0A48-BD4A-8269957DACF4}"/>
                </a:ext>
              </a:extLst>
            </p:cNvPr>
            <p:cNvSpPr txBox="1">
              <a:spLocks noChangeArrowheads="1"/>
            </p:cNvSpPr>
            <p:nvPr/>
          </p:nvSpPr>
          <p:spPr bwMode="auto">
            <a:xfrm>
              <a:off x="4800" y="3216"/>
              <a:ext cx="432"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4000"/>
                <a:t>R</a:t>
              </a:r>
            </a:p>
          </p:txBody>
        </p:sp>
        <p:sp>
          <p:nvSpPr>
            <p:cNvPr id="36879" name="Text Box 1039">
              <a:extLst>
                <a:ext uri="{FF2B5EF4-FFF2-40B4-BE49-F238E27FC236}">
                  <a16:creationId xmlns:a16="http://schemas.microsoft.com/office/drawing/2014/main" id="{39BC2DA2-A7B9-364A-826B-AABB3A2A6F80}"/>
                </a:ext>
              </a:extLst>
            </p:cNvPr>
            <p:cNvSpPr txBox="1">
              <a:spLocks noChangeArrowheads="1"/>
            </p:cNvSpPr>
            <p:nvPr/>
          </p:nvSpPr>
          <p:spPr bwMode="auto">
            <a:xfrm>
              <a:off x="2160" y="2976"/>
              <a:ext cx="1728" cy="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2800"/>
                <a:t>Use this simple memory device</a:t>
              </a:r>
            </a:p>
          </p:txBody>
        </p:sp>
        <p:sp>
          <p:nvSpPr>
            <p:cNvPr id="36880" name="AutoShape 1040">
              <a:extLst>
                <a:ext uri="{FF2B5EF4-FFF2-40B4-BE49-F238E27FC236}">
                  <a16:creationId xmlns:a16="http://schemas.microsoft.com/office/drawing/2014/main" id="{30A8D7A0-11B2-6A4C-A748-559F0FA103E4}"/>
                </a:ext>
              </a:extLst>
            </p:cNvPr>
            <p:cNvSpPr>
              <a:spLocks noChangeArrowheads="1"/>
            </p:cNvSpPr>
            <p:nvPr/>
          </p:nvSpPr>
          <p:spPr bwMode="auto">
            <a:xfrm>
              <a:off x="2352" y="3648"/>
              <a:ext cx="1776" cy="144"/>
            </a:xfrm>
            <a:prstGeom prst="rightArrow">
              <a:avLst>
                <a:gd name="adj1" fmla="val 50000"/>
                <a:gd name="adj2" fmla="val 308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6881"/>
                                        </p:tgtEl>
                                        <p:attrNameLst>
                                          <p:attrName>style.visibility</p:attrName>
                                        </p:attrNameLst>
                                      </p:cBhvr>
                                      <p:to>
                                        <p:strVal val="visible"/>
                                      </p:to>
                                    </p:set>
                                    <p:anim calcmode="lin" valueType="num">
                                      <p:cBhvr additive="base">
                                        <p:cTn id="7" dur="500" fill="hold"/>
                                        <p:tgtEl>
                                          <p:spTgt spid="36881"/>
                                        </p:tgtEl>
                                        <p:attrNameLst>
                                          <p:attrName>ppt_x</p:attrName>
                                        </p:attrNameLst>
                                      </p:cBhvr>
                                      <p:tavLst>
                                        <p:tav tm="0">
                                          <p:val>
                                            <p:strVal val="0-#ppt_w/2"/>
                                          </p:val>
                                        </p:tav>
                                        <p:tav tm="100000">
                                          <p:val>
                                            <p:strVal val="#ppt_x"/>
                                          </p:val>
                                        </p:tav>
                                      </p:tavLst>
                                    </p:anim>
                                    <p:anim calcmode="lin" valueType="num">
                                      <p:cBhvr additive="base">
                                        <p:cTn id="8" dur="500" fill="hold"/>
                                        <p:tgtEl>
                                          <p:spTgt spid="3688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WordArt 2">
            <a:extLst>
              <a:ext uri="{FF2B5EF4-FFF2-40B4-BE49-F238E27FC236}">
                <a16:creationId xmlns:a16="http://schemas.microsoft.com/office/drawing/2014/main" id="{67C0182C-CA6C-914F-858D-3FF7C59AF4DC}"/>
              </a:ext>
            </a:extLst>
          </p:cNvPr>
          <p:cNvSpPr>
            <a:spLocks noChangeArrowheads="1" noChangeShapeType="1" noTextEdit="1"/>
          </p:cNvSpPr>
          <p:nvPr/>
        </p:nvSpPr>
        <p:spPr bwMode="auto">
          <a:xfrm>
            <a:off x="381000" y="304800"/>
            <a:ext cx="3886200" cy="6096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r>
              <a:rPr lang="en-US" kern="10">
                <a:ln w="9525">
                  <a:solidFill>
                    <a:srgbClr val="000000"/>
                  </a:solidFill>
                  <a:round/>
                  <a:headEnd/>
                  <a:tailEnd/>
                </a:ln>
                <a:solidFill>
                  <a:schemeClr val="accent1"/>
                </a:solidFill>
                <a:latin typeface="Arial Black" panose="020B0604020202020204" pitchFamily="34" charset="0"/>
                <a:cs typeface="Arial Black" panose="020B0604020202020204" pitchFamily="34" charset="0"/>
              </a:rPr>
              <a:t>Ohms Law</a:t>
            </a:r>
          </a:p>
        </p:txBody>
      </p:sp>
      <p:sp>
        <p:nvSpPr>
          <p:cNvPr id="37891" name="Oval 3">
            <a:extLst>
              <a:ext uri="{FF2B5EF4-FFF2-40B4-BE49-F238E27FC236}">
                <a16:creationId xmlns:a16="http://schemas.microsoft.com/office/drawing/2014/main" id="{92DA7DCC-6A3E-9949-966B-79AA26B34FE2}"/>
              </a:ext>
            </a:extLst>
          </p:cNvPr>
          <p:cNvSpPr>
            <a:spLocks noChangeArrowheads="1"/>
          </p:cNvSpPr>
          <p:nvPr/>
        </p:nvSpPr>
        <p:spPr bwMode="auto">
          <a:xfrm>
            <a:off x="838200" y="1371600"/>
            <a:ext cx="3352800" cy="3733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892" name="Line 4">
            <a:extLst>
              <a:ext uri="{FF2B5EF4-FFF2-40B4-BE49-F238E27FC236}">
                <a16:creationId xmlns:a16="http://schemas.microsoft.com/office/drawing/2014/main" id="{C4096248-0880-914D-9FBB-752E2CB66AD8}"/>
              </a:ext>
            </a:extLst>
          </p:cNvPr>
          <p:cNvSpPr>
            <a:spLocks noChangeShapeType="1"/>
          </p:cNvSpPr>
          <p:nvPr/>
        </p:nvSpPr>
        <p:spPr bwMode="auto">
          <a:xfrm>
            <a:off x="838200" y="3200400"/>
            <a:ext cx="3352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893" name="Line 5">
            <a:extLst>
              <a:ext uri="{FF2B5EF4-FFF2-40B4-BE49-F238E27FC236}">
                <a16:creationId xmlns:a16="http://schemas.microsoft.com/office/drawing/2014/main" id="{44F974E0-5D3F-7149-A5EE-8AC9A6B92406}"/>
              </a:ext>
            </a:extLst>
          </p:cNvPr>
          <p:cNvSpPr>
            <a:spLocks noChangeShapeType="1"/>
          </p:cNvSpPr>
          <p:nvPr/>
        </p:nvSpPr>
        <p:spPr bwMode="auto">
          <a:xfrm>
            <a:off x="2514600" y="3200400"/>
            <a:ext cx="0" cy="1905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894" name="Text Box 6">
            <a:extLst>
              <a:ext uri="{FF2B5EF4-FFF2-40B4-BE49-F238E27FC236}">
                <a16:creationId xmlns:a16="http://schemas.microsoft.com/office/drawing/2014/main" id="{8F46ABB2-2E5F-2D4A-B0C6-DC43F8ABEBA8}"/>
              </a:ext>
            </a:extLst>
          </p:cNvPr>
          <p:cNvSpPr txBox="1">
            <a:spLocks noChangeArrowheads="1"/>
          </p:cNvSpPr>
          <p:nvPr/>
        </p:nvSpPr>
        <p:spPr bwMode="auto">
          <a:xfrm>
            <a:off x="2209800" y="1905000"/>
            <a:ext cx="8382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5400"/>
              <a:t>E</a:t>
            </a:r>
          </a:p>
        </p:txBody>
      </p:sp>
      <p:sp>
        <p:nvSpPr>
          <p:cNvPr id="37895" name="Text Box 7">
            <a:extLst>
              <a:ext uri="{FF2B5EF4-FFF2-40B4-BE49-F238E27FC236}">
                <a16:creationId xmlns:a16="http://schemas.microsoft.com/office/drawing/2014/main" id="{BE1B4E0D-A968-5945-BA91-3DF7B8F7FDED}"/>
              </a:ext>
            </a:extLst>
          </p:cNvPr>
          <p:cNvSpPr txBox="1">
            <a:spLocks noChangeArrowheads="1"/>
          </p:cNvSpPr>
          <p:nvPr/>
        </p:nvSpPr>
        <p:spPr bwMode="auto">
          <a:xfrm>
            <a:off x="1447800" y="3429000"/>
            <a:ext cx="8382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5400"/>
              <a:t>I</a:t>
            </a:r>
          </a:p>
        </p:txBody>
      </p:sp>
      <p:sp>
        <p:nvSpPr>
          <p:cNvPr id="37896" name="Text Box 8">
            <a:extLst>
              <a:ext uri="{FF2B5EF4-FFF2-40B4-BE49-F238E27FC236}">
                <a16:creationId xmlns:a16="http://schemas.microsoft.com/office/drawing/2014/main" id="{43327A57-8C67-8043-AFF1-9607D977D1DB}"/>
              </a:ext>
            </a:extLst>
          </p:cNvPr>
          <p:cNvSpPr txBox="1">
            <a:spLocks noChangeArrowheads="1"/>
          </p:cNvSpPr>
          <p:nvPr/>
        </p:nvSpPr>
        <p:spPr bwMode="auto">
          <a:xfrm>
            <a:off x="2895600" y="3505200"/>
            <a:ext cx="8382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5400"/>
              <a:t>R</a:t>
            </a:r>
          </a:p>
        </p:txBody>
      </p:sp>
      <p:sp>
        <p:nvSpPr>
          <p:cNvPr id="37897" name="Text Box 9">
            <a:extLst>
              <a:ext uri="{FF2B5EF4-FFF2-40B4-BE49-F238E27FC236}">
                <a16:creationId xmlns:a16="http://schemas.microsoft.com/office/drawing/2014/main" id="{F529006C-CA6E-3649-AE63-805192D0807F}"/>
              </a:ext>
            </a:extLst>
          </p:cNvPr>
          <p:cNvSpPr txBox="1">
            <a:spLocks noChangeArrowheads="1"/>
          </p:cNvSpPr>
          <p:nvPr/>
        </p:nvSpPr>
        <p:spPr bwMode="auto">
          <a:xfrm>
            <a:off x="4648200" y="3048000"/>
            <a:ext cx="24384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3200"/>
              <a:t>Divide Line</a:t>
            </a:r>
          </a:p>
        </p:txBody>
      </p:sp>
      <p:sp>
        <p:nvSpPr>
          <p:cNvPr id="37898" name="Text Box 10">
            <a:extLst>
              <a:ext uri="{FF2B5EF4-FFF2-40B4-BE49-F238E27FC236}">
                <a16:creationId xmlns:a16="http://schemas.microsoft.com/office/drawing/2014/main" id="{45BED643-4621-884D-996C-8F3FEBC36B7B}"/>
              </a:ext>
            </a:extLst>
          </p:cNvPr>
          <p:cNvSpPr txBox="1">
            <a:spLocks noChangeArrowheads="1"/>
          </p:cNvSpPr>
          <p:nvPr/>
        </p:nvSpPr>
        <p:spPr bwMode="auto">
          <a:xfrm>
            <a:off x="4343400" y="4724400"/>
            <a:ext cx="2514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3200"/>
              <a:t>Multiply Line</a:t>
            </a:r>
          </a:p>
        </p:txBody>
      </p:sp>
      <p:sp>
        <p:nvSpPr>
          <p:cNvPr id="37899" name="Line 11">
            <a:extLst>
              <a:ext uri="{FF2B5EF4-FFF2-40B4-BE49-F238E27FC236}">
                <a16:creationId xmlns:a16="http://schemas.microsoft.com/office/drawing/2014/main" id="{8FE870CB-05A7-9741-8B09-EA4C499581F4}"/>
              </a:ext>
            </a:extLst>
          </p:cNvPr>
          <p:cNvSpPr>
            <a:spLocks noChangeShapeType="1"/>
          </p:cNvSpPr>
          <p:nvPr/>
        </p:nvSpPr>
        <p:spPr bwMode="auto">
          <a:xfrm flipH="1" flipV="1">
            <a:off x="2514600" y="4648200"/>
            <a:ext cx="1752600" cy="3810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00" name="Line 12">
            <a:extLst>
              <a:ext uri="{FF2B5EF4-FFF2-40B4-BE49-F238E27FC236}">
                <a16:creationId xmlns:a16="http://schemas.microsoft.com/office/drawing/2014/main" id="{3EF0C821-C677-C944-A8D7-8E7AC47237B6}"/>
              </a:ext>
            </a:extLst>
          </p:cNvPr>
          <p:cNvSpPr>
            <a:spLocks noChangeShapeType="1"/>
          </p:cNvSpPr>
          <p:nvPr/>
        </p:nvSpPr>
        <p:spPr bwMode="auto">
          <a:xfrm flipH="1" flipV="1">
            <a:off x="3733800" y="3200400"/>
            <a:ext cx="914400" cy="1524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01" name="Text Box 13">
            <a:extLst>
              <a:ext uri="{FF2B5EF4-FFF2-40B4-BE49-F238E27FC236}">
                <a16:creationId xmlns:a16="http://schemas.microsoft.com/office/drawing/2014/main" id="{A5084F2D-2A3F-9443-82BB-E9D4789E2CEA}"/>
              </a:ext>
            </a:extLst>
          </p:cNvPr>
          <p:cNvSpPr txBox="1">
            <a:spLocks noChangeArrowheads="1"/>
          </p:cNvSpPr>
          <p:nvPr/>
        </p:nvSpPr>
        <p:spPr bwMode="auto">
          <a:xfrm>
            <a:off x="4953000" y="838200"/>
            <a:ext cx="3581400"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2800"/>
              <a:t>Cover up what you want to find and the formula is presented to you.</a:t>
            </a:r>
          </a:p>
        </p:txBody>
      </p:sp>
      <p:sp>
        <p:nvSpPr>
          <p:cNvPr id="37902" name="Text Box 14">
            <a:extLst>
              <a:ext uri="{FF2B5EF4-FFF2-40B4-BE49-F238E27FC236}">
                <a16:creationId xmlns:a16="http://schemas.microsoft.com/office/drawing/2014/main" id="{96FFA154-D2A4-4649-9F83-307890BA8179}"/>
              </a:ext>
            </a:extLst>
          </p:cNvPr>
          <p:cNvSpPr txBox="1">
            <a:spLocks noChangeArrowheads="1"/>
          </p:cNvSpPr>
          <p:nvPr/>
        </p:nvSpPr>
        <p:spPr bwMode="auto">
          <a:xfrm>
            <a:off x="304800" y="5562600"/>
            <a:ext cx="8534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t>How do you remember the chart?  “</a:t>
            </a:r>
            <a:r>
              <a:rPr lang="en-US" altLang="en-US" sz="2800"/>
              <a:t>E</a:t>
            </a:r>
            <a:r>
              <a:rPr lang="en-US" altLang="en-US"/>
              <a:t>very </a:t>
            </a:r>
            <a:r>
              <a:rPr lang="en-US" altLang="en-US" sz="2800"/>
              <a:t>I</a:t>
            </a:r>
            <a:r>
              <a:rPr lang="en-US" altLang="en-US"/>
              <a:t>diot </a:t>
            </a:r>
            <a:r>
              <a:rPr lang="en-US" altLang="en-US" sz="2800"/>
              <a:t>R</a:t>
            </a:r>
            <a:r>
              <a:rPr lang="en-US" altLang="en-US"/>
              <a:t>emembers”</a:t>
            </a:r>
          </a:p>
          <a:p>
            <a:pPr algn="l">
              <a:spcBef>
                <a:spcPct val="50000"/>
              </a:spcBef>
            </a:pPr>
            <a:r>
              <a:rPr lang="en-US" altLang="en-US"/>
              <a:t>This of course means that if you forget it you are a genius!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WordArt 2">
            <a:extLst>
              <a:ext uri="{FF2B5EF4-FFF2-40B4-BE49-F238E27FC236}">
                <a16:creationId xmlns:a16="http://schemas.microsoft.com/office/drawing/2014/main" id="{AC384C84-D123-324B-B1FD-1213F4A6E384}"/>
              </a:ext>
            </a:extLst>
          </p:cNvPr>
          <p:cNvSpPr>
            <a:spLocks noChangeArrowheads="1" noChangeShapeType="1" noTextEdit="1"/>
          </p:cNvSpPr>
          <p:nvPr/>
        </p:nvSpPr>
        <p:spPr bwMode="auto">
          <a:xfrm>
            <a:off x="381000" y="304800"/>
            <a:ext cx="3886200" cy="6096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r>
              <a:rPr lang="en-US" kern="10">
                <a:ln w="9525">
                  <a:solidFill>
                    <a:srgbClr val="000000"/>
                  </a:solidFill>
                  <a:round/>
                  <a:headEnd/>
                  <a:tailEnd/>
                </a:ln>
                <a:solidFill>
                  <a:schemeClr val="accent1"/>
                </a:solidFill>
                <a:latin typeface="Arial Black" panose="020B0604020202020204" pitchFamily="34" charset="0"/>
                <a:cs typeface="Arial Black" panose="020B0604020202020204" pitchFamily="34" charset="0"/>
              </a:rPr>
              <a:t>Ohms Law</a:t>
            </a:r>
          </a:p>
        </p:txBody>
      </p:sp>
      <p:sp>
        <p:nvSpPr>
          <p:cNvPr id="38915" name="Text Box 3">
            <a:extLst>
              <a:ext uri="{FF2B5EF4-FFF2-40B4-BE49-F238E27FC236}">
                <a16:creationId xmlns:a16="http://schemas.microsoft.com/office/drawing/2014/main" id="{445579DC-5CC3-C043-9DA6-115BC61584F1}"/>
              </a:ext>
            </a:extLst>
          </p:cNvPr>
          <p:cNvSpPr txBox="1">
            <a:spLocks noChangeArrowheads="1"/>
          </p:cNvSpPr>
          <p:nvPr/>
        </p:nvSpPr>
        <p:spPr bwMode="auto">
          <a:xfrm>
            <a:off x="609600" y="1600200"/>
            <a:ext cx="8077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3200"/>
              <a:t>“OK” …you say….I get that “R” is for Resistance but WHY the E and I??</a:t>
            </a:r>
          </a:p>
        </p:txBody>
      </p:sp>
      <p:sp>
        <p:nvSpPr>
          <p:cNvPr id="38916" name="Text Box 4">
            <a:extLst>
              <a:ext uri="{FF2B5EF4-FFF2-40B4-BE49-F238E27FC236}">
                <a16:creationId xmlns:a16="http://schemas.microsoft.com/office/drawing/2014/main" id="{14CD4E76-14B1-8B46-9AF6-C63590C319EC}"/>
              </a:ext>
            </a:extLst>
          </p:cNvPr>
          <p:cNvSpPr txBox="1">
            <a:spLocks noChangeArrowheads="1"/>
          </p:cNvSpPr>
          <p:nvPr/>
        </p:nvSpPr>
        <p:spPr bwMode="auto">
          <a:xfrm>
            <a:off x="457200" y="3200400"/>
            <a:ext cx="7391400" cy="3387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3600"/>
              <a:t>Before Volts were named after Volta, it was simply called “Electro-motive Force”  or  backwards, “the force that moves electricity”…  SOO….  “E” just stuck to represent voltage </a:t>
            </a:r>
            <a:r>
              <a:rPr lang="en-US" altLang="en-US" sz="3600" u="sng"/>
              <a:t>when doing calculations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8916"/>
                                        </p:tgtEl>
                                        <p:attrNameLst>
                                          <p:attrName>style.visibility</p:attrName>
                                        </p:attrNameLst>
                                      </p:cBhvr>
                                      <p:to>
                                        <p:strVal val="visible"/>
                                      </p:to>
                                    </p:set>
                                    <p:anim calcmode="lin" valueType="num">
                                      <p:cBhvr additive="base">
                                        <p:cTn id="7" dur="500" fill="hold"/>
                                        <p:tgtEl>
                                          <p:spTgt spid="38916"/>
                                        </p:tgtEl>
                                        <p:attrNameLst>
                                          <p:attrName>ppt_x</p:attrName>
                                        </p:attrNameLst>
                                      </p:cBhvr>
                                      <p:tavLst>
                                        <p:tav tm="0">
                                          <p:val>
                                            <p:strVal val="0-#ppt_w/2"/>
                                          </p:val>
                                        </p:tav>
                                        <p:tav tm="100000">
                                          <p:val>
                                            <p:strVal val="#ppt_x"/>
                                          </p:val>
                                        </p:tav>
                                      </p:tavLst>
                                    </p:anim>
                                    <p:anim calcmode="lin" valueType="num">
                                      <p:cBhvr additive="base">
                                        <p:cTn id="8" dur="500" fill="hold"/>
                                        <p:tgtEl>
                                          <p:spTgt spid="3891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6" grpId="0"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WordArt 2">
            <a:extLst>
              <a:ext uri="{FF2B5EF4-FFF2-40B4-BE49-F238E27FC236}">
                <a16:creationId xmlns:a16="http://schemas.microsoft.com/office/drawing/2014/main" id="{63458A23-8699-BE4E-9479-993102393442}"/>
              </a:ext>
            </a:extLst>
          </p:cNvPr>
          <p:cNvSpPr>
            <a:spLocks noChangeArrowheads="1" noChangeShapeType="1" noTextEdit="1"/>
          </p:cNvSpPr>
          <p:nvPr/>
        </p:nvSpPr>
        <p:spPr bwMode="auto">
          <a:xfrm>
            <a:off x="381000" y="304800"/>
            <a:ext cx="3886200" cy="6096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r>
              <a:rPr lang="en-US" kern="10">
                <a:ln w="9525">
                  <a:solidFill>
                    <a:srgbClr val="000000"/>
                  </a:solidFill>
                  <a:round/>
                  <a:headEnd/>
                  <a:tailEnd/>
                </a:ln>
                <a:solidFill>
                  <a:schemeClr val="accent1"/>
                </a:solidFill>
                <a:latin typeface="Arial Black" panose="020B0604020202020204" pitchFamily="34" charset="0"/>
                <a:cs typeface="Arial Black" panose="020B0604020202020204" pitchFamily="34" charset="0"/>
              </a:rPr>
              <a:t>Ohms Law</a:t>
            </a:r>
          </a:p>
        </p:txBody>
      </p:sp>
      <p:sp>
        <p:nvSpPr>
          <p:cNvPr id="39939" name="Text Box 3">
            <a:extLst>
              <a:ext uri="{FF2B5EF4-FFF2-40B4-BE49-F238E27FC236}">
                <a16:creationId xmlns:a16="http://schemas.microsoft.com/office/drawing/2014/main" id="{CBE7DF22-0A95-8B41-9B15-E64A6CD41F37}"/>
              </a:ext>
            </a:extLst>
          </p:cNvPr>
          <p:cNvSpPr txBox="1">
            <a:spLocks noChangeArrowheads="1"/>
          </p:cNvSpPr>
          <p:nvPr/>
        </p:nvSpPr>
        <p:spPr bwMode="auto">
          <a:xfrm>
            <a:off x="609600" y="1600200"/>
            <a:ext cx="8077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3200"/>
              <a:t>Alright but what about “I”??</a:t>
            </a:r>
          </a:p>
        </p:txBody>
      </p:sp>
      <p:grpSp>
        <p:nvGrpSpPr>
          <p:cNvPr id="39942" name="Group 6">
            <a:extLst>
              <a:ext uri="{FF2B5EF4-FFF2-40B4-BE49-F238E27FC236}">
                <a16:creationId xmlns:a16="http://schemas.microsoft.com/office/drawing/2014/main" id="{78B54E6B-31EA-C54D-A1F8-9ED8F12FC1B7}"/>
              </a:ext>
            </a:extLst>
          </p:cNvPr>
          <p:cNvGrpSpPr>
            <a:grpSpLocks/>
          </p:cNvGrpSpPr>
          <p:nvPr/>
        </p:nvGrpSpPr>
        <p:grpSpPr bwMode="auto">
          <a:xfrm>
            <a:off x="457200" y="3200400"/>
            <a:ext cx="7396163" cy="2846388"/>
            <a:chOff x="288" y="2016"/>
            <a:chExt cx="4659" cy="1793"/>
          </a:xfrm>
        </p:grpSpPr>
        <p:sp>
          <p:nvSpPr>
            <p:cNvPr id="39940" name="Text Box 4">
              <a:extLst>
                <a:ext uri="{FF2B5EF4-FFF2-40B4-BE49-F238E27FC236}">
                  <a16:creationId xmlns:a16="http://schemas.microsoft.com/office/drawing/2014/main" id="{CD3D6A8A-4047-4C46-8B1D-2603A6EE32CE}"/>
                </a:ext>
              </a:extLst>
            </p:cNvPr>
            <p:cNvSpPr txBox="1">
              <a:spLocks noChangeArrowheads="1"/>
            </p:cNvSpPr>
            <p:nvPr/>
          </p:nvSpPr>
          <p:spPr bwMode="auto">
            <a:xfrm>
              <a:off x="288" y="2016"/>
              <a:ext cx="4656" cy="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3600"/>
                <a:t>Before Amperage was named after Ampere it was called “Intensity” </a:t>
              </a:r>
            </a:p>
          </p:txBody>
        </p:sp>
        <p:pic>
          <p:nvPicPr>
            <p:cNvPr id="39941" name="Picture 5" descr="BD06711_">
              <a:extLst>
                <a:ext uri="{FF2B5EF4-FFF2-40B4-BE49-F238E27FC236}">
                  <a16:creationId xmlns:a16="http://schemas.microsoft.com/office/drawing/2014/main" id="{B4B42909-67D2-DA41-AAD4-9216D94CD50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40" y="2784"/>
              <a:ext cx="1107" cy="1025"/>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9942"/>
                                        </p:tgtEl>
                                        <p:attrNameLst>
                                          <p:attrName>style.visibility</p:attrName>
                                        </p:attrNameLst>
                                      </p:cBhvr>
                                      <p:to>
                                        <p:strVal val="visible"/>
                                      </p:to>
                                    </p:set>
                                    <p:anim calcmode="lin" valueType="num">
                                      <p:cBhvr additive="base">
                                        <p:cTn id="7" dur="500" fill="hold"/>
                                        <p:tgtEl>
                                          <p:spTgt spid="39942"/>
                                        </p:tgtEl>
                                        <p:attrNameLst>
                                          <p:attrName>ppt_x</p:attrName>
                                        </p:attrNameLst>
                                      </p:cBhvr>
                                      <p:tavLst>
                                        <p:tav tm="0">
                                          <p:val>
                                            <p:strVal val="0-#ppt_w/2"/>
                                          </p:val>
                                        </p:tav>
                                        <p:tav tm="100000">
                                          <p:val>
                                            <p:strVal val="#ppt_x"/>
                                          </p:val>
                                        </p:tav>
                                      </p:tavLst>
                                    </p:anim>
                                    <p:anim calcmode="lin" valueType="num">
                                      <p:cBhvr additive="base">
                                        <p:cTn id="8" dur="500" fill="hold"/>
                                        <p:tgtEl>
                                          <p:spTgt spid="3994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WordArt 1026">
            <a:extLst>
              <a:ext uri="{FF2B5EF4-FFF2-40B4-BE49-F238E27FC236}">
                <a16:creationId xmlns:a16="http://schemas.microsoft.com/office/drawing/2014/main" id="{DFC39E14-FEA2-A846-96D2-285FE95F631F}"/>
              </a:ext>
            </a:extLst>
          </p:cNvPr>
          <p:cNvSpPr>
            <a:spLocks noChangeArrowheads="1" noChangeShapeType="1" noTextEdit="1"/>
          </p:cNvSpPr>
          <p:nvPr/>
        </p:nvSpPr>
        <p:spPr bwMode="auto">
          <a:xfrm>
            <a:off x="381000" y="304800"/>
            <a:ext cx="3886200" cy="6096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r>
              <a:rPr lang="en-US" kern="10">
                <a:ln w="9525">
                  <a:solidFill>
                    <a:srgbClr val="000000"/>
                  </a:solidFill>
                  <a:round/>
                  <a:headEnd/>
                  <a:tailEnd/>
                </a:ln>
                <a:solidFill>
                  <a:schemeClr val="accent1"/>
                </a:solidFill>
                <a:latin typeface="Arial Black" panose="020B0604020202020204" pitchFamily="34" charset="0"/>
                <a:cs typeface="Arial Black" panose="020B0604020202020204" pitchFamily="34" charset="0"/>
              </a:rPr>
              <a:t>Let's Do Math </a:t>
            </a:r>
          </a:p>
        </p:txBody>
      </p:sp>
      <p:pic>
        <p:nvPicPr>
          <p:cNvPr id="33795" name="Picture 1027" descr="IN00570_">
            <a:extLst>
              <a:ext uri="{FF2B5EF4-FFF2-40B4-BE49-F238E27FC236}">
                <a16:creationId xmlns:a16="http://schemas.microsoft.com/office/drawing/2014/main" id="{FED4E713-F775-5340-AB17-AD7DAA9DCF3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3810000"/>
            <a:ext cx="1212850" cy="1487488"/>
          </a:xfrm>
          <a:prstGeom prst="rect">
            <a:avLst/>
          </a:prstGeom>
          <a:noFill/>
          <a:extLst>
            <a:ext uri="{909E8E84-426E-40DD-AFC4-6F175D3DCCD1}">
              <a14:hiddenFill xmlns:a14="http://schemas.microsoft.com/office/drawing/2010/main">
                <a:solidFill>
                  <a:srgbClr val="FFFFFF"/>
                </a:solidFill>
              </a14:hiddenFill>
            </a:ext>
          </a:extLst>
        </p:spPr>
      </p:pic>
      <p:pic>
        <p:nvPicPr>
          <p:cNvPr id="33798" name="Picture 1030" descr="PE01099_">
            <a:extLst>
              <a:ext uri="{FF2B5EF4-FFF2-40B4-BE49-F238E27FC236}">
                <a16:creationId xmlns:a16="http://schemas.microsoft.com/office/drawing/2014/main" id="{0486C8D0-61BA-A046-861C-552A731EF40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9800" y="3276600"/>
            <a:ext cx="1495425" cy="1920875"/>
          </a:xfrm>
          <a:prstGeom prst="rect">
            <a:avLst/>
          </a:prstGeom>
          <a:noFill/>
          <a:extLst>
            <a:ext uri="{909E8E84-426E-40DD-AFC4-6F175D3DCCD1}">
              <a14:hiddenFill xmlns:a14="http://schemas.microsoft.com/office/drawing/2010/main">
                <a:solidFill>
                  <a:srgbClr val="FFFFFF"/>
                </a:solidFill>
              </a14:hiddenFill>
            </a:ext>
          </a:extLst>
        </p:spPr>
      </p:pic>
      <p:sp>
        <p:nvSpPr>
          <p:cNvPr id="33799" name="Line 1031">
            <a:extLst>
              <a:ext uri="{FF2B5EF4-FFF2-40B4-BE49-F238E27FC236}">
                <a16:creationId xmlns:a16="http://schemas.microsoft.com/office/drawing/2014/main" id="{1A35C3D0-B642-104B-9A65-6640537BEA55}"/>
              </a:ext>
            </a:extLst>
          </p:cNvPr>
          <p:cNvSpPr>
            <a:spLocks noChangeShapeType="1"/>
          </p:cNvSpPr>
          <p:nvPr/>
        </p:nvSpPr>
        <p:spPr bwMode="auto">
          <a:xfrm>
            <a:off x="2438400" y="3810000"/>
            <a:ext cx="3962400" cy="22860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00" name="Line 1032">
            <a:extLst>
              <a:ext uri="{FF2B5EF4-FFF2-40B4-BE49-F238E27FC236}">
                <a16:creationId xmlns:a16="http://schemas.microsoft.com/office/drawing/2014/main" id="{6322E9C8-CD9F-9D4A-B360-06EAC7AE822B}"/>
              </a:ext>
            </a:extLst>
          </p:cNvPr>
          <p:cNvSpPr>
            <a:spLocks noChangeShapeType="1"/>
          </p:cNvSpPr>
          <p:nvPr/>
        </p:nvSpPr>
        <p:spPr bwMode="auto">
          <a:xfrm>
            <a:off x="6934200" y="4191000"/>
            <a:ext cx="228600" cy="205740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01" name="Line 1033">
            <a:extLst>
              <a:ext uri="{FF2B5EF4-FFF2-40B4-BE49-F238E27FC236}">
                <a16:creationId xmlns:a16="http://schemas.microsoft.com/office/drawing/2014/main" id="{59A7935D-5EB6-2F42-80DF-7E748BA5E895}"/>
              </a:ext>
            </a:extLst>
          </p:cNvPr>
          <p:cNvSpPr>
            <a:spLocks noChangeShapeType="1"/>
          </p:cNvSpPr>
          <p:nvPr/>
        </p:nvSpPr>
        <p:spPr bwMode="auto">
          <a:xfrm flipH="1" flipV="1">
            <a:off x="1752600" y="4191000"/>
            <a:ext cx="5410200" cy="205740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02" name="Line 1034">
            <a:extLst>
              <a:ext uri="{FF2B5EF4-FFF2-40B4-BE49-F238E27FC236}">
                <a16:creationId xmlns:a16="http://schemas.microsoft.com/office/drawing/2014/main" id="{6D713683-E61F-EA4F-B563-B5F6D5893573}"/>
              </a:ext>
            </a:extLst>
          </p:cNvPr>
          <p:cNvSpPr>
            <a:spLocks noChangeShapeType="1"/>
          </p:cNvSpPr>
          <p:nvPr/>
        </p:nvSpPr>
        <p:spPr bwMode="auto">
          <a:xfrm>
            <a:off x="2743200" y="3581400"/>
            <a:ext cx="1143000" cy="762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03" name="Line 1035">
            <a:extLst>
              <a:ext uri="{FF2B5EF4-FFF2-40B4-BE49-F238E27FC236}">
                <a16:creationId xmlns:a16="http://schemas.microsoft.com/office/drawing/2014/main" id="{B0C728CF-A92E-A742-B0EC-65D9E4D70D4C}"/>
              </a:ext>
            </a:extLst>
          </p:cNvPr>
          <p:cNvSpPr>
            <a:spLocks noChangeShapeType="1"/>
          </p:cNvSpPr>
          <p:nvPr/>
        </p:nvSpPr>
        <p:spPr bwMode="auto">
          <a:xfrm>
            <a:off x="4572000" y="3657600"/>
            <a:ext cx="1143000" cy="762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04" name="Line 1036">
            <a:extLst>
              <a:ext uri="{FF2B5EF4-FFF2-40B4-BE49-F238E27FC236}">
                <a16:creationId xmlns:a16="http://schemas.microsoft.com/office/drawing/2014/main" id="{7D88D742-2D37-6A48-BB7E-358C851031B0}"/>
              </a:ext>
            </a:extLst>
          </p:cNvPr>
          <p:cNvSpPr>
            <a:spLocks noChangeShapeType="1"/>
          </p:cNvSpPr>
          <p:nvPr/>
        </p:nvSpPr>
        <p:spPr bwMode="auto">
          <a:xfrm>
            <a:off x="7315200" y="4495800"/>
            <a:ext cx="228600" cy="14478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05" name="Line 1037">
            <a:extLst>
              <a:ext uri="{FF2B5EF4-FFF2-40B4-BE49-F238E27FC236}">
                <a16:creationId xmlns:a16="http://schemas.microsoft.com/office/drawing/2014/main" id="{39EC003C-D9DC-F643-8049-62ED837856A8}"/>
              </a:ext>
            </a:extLst>
          </p:cNvPr>
          <p:cNvSpPr>
            <a:spLocks noChangeShapeType="1"/>
          </p:cNvSpPr>
          <p:nvPr/>
        </p:nvSpPr>
        <p:spPr bwMode="auto">
          <a:xfrm flipH="1" flipV="1">
            <a:off x="5334000" y="5943600"/>
            <a:ext cx="1447800" cy="4572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06" name="Line 1038">
            <a:extLst>
              <a:ext uri="{FF2B5EF4-FFF2-40B4-BE49-F238E27FC236}">
                <a16:creationId xmlns:a16="http://schemas.microsoft.com/office/drawing/2014/main" id="{9D1060FA-04EB-D94D-9BFA-593AC0844FD7}"/>
              </a:ext>
            </a:extLst>
          </p:cNvPr>
          <p:cNvSpPr>
            <a:spLocks noChangeShapeType="1"/>
          </p:cNvSpPr>
          <p:nvPr/>
        </p:nvSpPr>
        <p:spPr bwMode="auto">
          <a:xfrm flipH="1" flipV="1">
            <a:off x="3352800" y="5257800"/>
            <a:ext cx="1447800" cy="4572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07" name="Text Box 1039">
            <a:extLst>
              <a:ext uri="{FF2B5EF4-FFF2-40B4-BE49-F238E27FC236}">
                <a16:creationId xmlns:a16="http://schemas.microsoft.com/office/drawing/2014/main" id="{062AA25B-DEA1-214C-9852-6A355C40FFCB}"/>
              </a:ext>
            </a:extLst>
          </p:cNvPr>
          <p:cNvSpPr txBox="1">
            <a:spLocks noChangeArrowheads="1"/>
          </p:cNvSpPr>
          <p:nvPr/>
        </p:nvSpPr>
        <p:spPr bwMode="auto">
          <a:xfrm>
            <a:off x="304800" y="1066800"/>
            <a:ext cx="82296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t>Pretend one of your classmates, ( go ahead pick one), placed their head where normally a light bulb would go in a circuit.  Their head is now the “load”.  Every load has an amount or value of resistance to electron movement.</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WordArt 1026">
            <a:extLst>
              <a:ext uri="{FF2B5EF4-FFF2-40B4-BE49-F238E27FC236}">
                <a16:creationId xmlns:a16="http://schemas.microsoft.com/office/drawing/2014/main" id="{4F3A70BF-84D5-4B44-A3CD-E669611510C3}"/>
              </a:ext>
            </a:extLst>
          </p:cNvPr>
          <p:cNvSpPr>
            <a:spLocks noChangeArrowheads="1" noChangeShapeType="1" noTextEdit="1"/>
          </p:cNvSpPr>
          <p:nvPr/>
        </p:nvSpPr>
        <p:spPr bwMode="auto">
          <a:xfrm>
            <a:off x="381000" y="304800"/>
            <a:ext cx="3886200" cy="6096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r>
              <a:rPr lang="en-US" kern="10">
                <a:ln w="9525">
                  <a:solidFill>
                    <a:srgbClr val="000000"/>
                  </a:solidFill>
                  <a:round/>
                  <a:headEnd/>
                  <a:tailEnd/>
                </a:ln>
                <a:solidFill>
                  <a:schemeClr val="accent1"/>
                </a:solidFill>
                <a:latin typeface="Arial Black" panose="020B0604020202020204" pitchFamily="34" charset="0"/>
                <a:cs typeface="Arial Black" panose="020B0604020202020204" pitchFamily="34" charset="0"/>
              </a:rPr>
              <a:t>Let's Do Math </a:t>
            </a:r>
          </a:p>
        </p:txBody>
      </p:sp>
      <p:pic>
        <p:nvPicPr>
          <p:cNvPr id="34819" name="Picture 1027" descr="IN00570_">
            <a:extLst>
              <a:ext uri="{FF2B5EF4-FFF2-40B4-BE49-F238E27FC236}">
                <a16:creationId xmlns:a16="http://schemas.microsoft.com/office/drawing/2014/main" id="{BB07DB30-E721-C34E-B3F0-083F0C3A491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3810000"/>
            <a:ext cx="1212850" cy="1487488"/>
          </a:xfrm>
          <a:prstGeom prst="rect">
            <a:avLst/>
          </a:prstGeom>
          <a:noFill/>
          <a:extLst>
            <a:ext uri="{909E8E84-426E-40DD-AFC4-6F175D3DCCD1}">
              <a14:hiddenFill xmlns:a14="http://schemas.microsoft.com/office/drawing/2010/main">
                <a:solidFill>
                  <a:srgbClr val="FFFFFF"/>
                </a:solidFill>
              </a14:hiddenFill>
            </a:ext>
          </a:extLst>
        </p:spPr>
      </p:pic>
      <p:pic>
        <p:nvPicPr>
          <p:cNvPr id="34820" name="Picture 1028" descr="PE01099_">
            <a:extLst>
              <a:ext uri="{FF2B5EF4-FFF2-40B4-BE49-F238E27FC236}">
                <a16:creationId xmlns:a16="http://schemas.microsoft.com/office/drawing/2014/main" id="{7A259C9B-92F8-4C4C-9658-125822FC3ED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9800" y="3276600"/>
            <a:ext cx="1495425" cy="1920875"/>
          </a:xfrm>
          <a:prstGeom prst="rect">
            <a:avLst/>
          </a:prstGeom>
          <a:noFill/>
          <a:extLst>
            <a:ext uri="{909E8E84-426E-40DD-AFC4-6F175D3DCCD1}">
              <a14:hiddenFill xmlns:a14="http://schemas.microsoft.com/office/drawing/2010/main">
                <a:solidFill>
                  <a:srgbClr val="FFFFFF"/>
                </a:solidFill>
              </a14:hiddenFill>
            </a:ext>
          </a:extLst>
        </p:spPr>
      </p:pic>
      <p:sp>
        <p:nvSpPr>
          <p:cNvPr id="34821" name="Line 1029">
            <a:extLst>
              <a:ext uri="{FF2B5EF4-FFF2-40B4-BE49-F238E27FC236}">
                <a16:creationId xmlns:a16="http://schemas.microsoft.com/office/drawing/2014/main" id="{6C4C6829-C1D9-E64F-8647-6C6C4599CEC2}"/>
              </a:ext>
            </a:extLst>
          </p:cNvPr>
          <p:cNvSpPr>
            <a:spLocks noChangeShapeType="1"/>
          </p:cNvSpPr>
          <p:nvPr/>
        </p:nvSpPr>
        <p:spPr bwMode="auto">
          <a:xfrm>
            <a:off x="2438400" y="3810000"/>
            <a:ext cx="3962400" cy="22860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822" name="Line 1030">
            <a:extLst>
              <a:ext uri="{FF2B5EF4-FFF2-40B4-BE49-F238E27FC236}">
                <a16:creationId xmlns:a16="http://schemas.microsoft.com/office/drawing/2014/main" id="{796A2313-3D20-9947-B8B6-09A028CB312D}"/>
              </a:ext>
            </a:extLst>
          </p:cNvPr>
          <p:cNvSpPr>
            <a:spLocks noChangeShapeType="1"/>
          </p:cNvSpPr>
          <p:nvPr/>
        </p:nvSpPr>
        <p:spPr bwMode="auto">
          <a:xfrm>
            <a:off x="6934200" y="4191000"/>
            <a:ext cx="228600" cy="205740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823" name="Line 1031">
            <a:extLst>
              <a:ext uri="{FF2B5EF4-FFF2-40B4-BE49-F238E27FC236}">
                <a16:creationId xmlns:a16="http://schemas.microsoft.com/office/drawing/2014/main" id="{B7F71025-C2E4-704C-9638-89BF67FBFE45}"/>
              </a:ext>
            </a:extLst>
          </p:cNvPr>
          <p:cNvSpPr>
            <a:spLocks noChangeShapeType="1"/>
          </p:cNvSpPr>
          <p:nvPr/>
        </p:nvSpPr>
        <p:spPr bwMode="auto">
          <a:xfrm flipH="1" flipV="1">
            <a:off x="1752600" y="4191000"/>
            <a:ext cx="5410200" cy="205740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824" name="Line 1032">
            <a:extLst>
              <a:ext uri="{FF2B5EF4-FFF2-40B4-BE49-F238E27FC236}">
                <a16:creationId xmlns:a16="http://schemas.microsoft.com/office/drawing/2014/main" id="{D9B3C7A4-BD8A-5347-AEB3-A9F2D2EDB78E}"/>
              </a:ext>
            </a:extLst>
          </p:cNvPr>
          <p:cNvSpPr>
            <a:spLocks noChangeShapeType="1"/>
          </p:cNvSpPr>
          <p:nvPr/>
        </p:nvSpPr>
        <p:spPr bwMode="auto">
          <a:xfrm>
            <a:off x="2743200" y="3581400"/>
            <a:ext cx="1143000" cy="762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825" name="Line 1033">
            <a:extLst>
              <a:ext uri="{FF2B5EF4-FFF2-40B4-BE49-F238E27FC236}">
                <a16:creationId xmlns:a16="http://schemas.microsoft.com/office/drawing/2014/main" id="{8C835FC5-451B-CC4B-8B0E-F501B9A2C3C2}"/>
              </a:ext>
            </a:extLst>
          </p:cNvPr>
          <p:cNvSpPr>
            <a:spLocks noChangeShapeType="1"/>
          </p:cNvSpPr>
          <p:nvPr/>
        </p:nvSpPr>
        <p:spPr bwMode="auto">
          <a:xfrm>
            <a:off x="4572000" y="3657600"/>
            <a:ext cx="1143000" cy="762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826" name="Line 1034">
            <a:extLst>
              <a:ext uri="{FF2B5EF4-FFF2-40B4-BE49-F238E27FC236}">
                <a16:creationId xmlns:a16="http://schemas.microsoft.com/office/drawing/2014/main" id="{3388B39D-9874-DB40-B06F-A4584ADD2F98}"/>
              </a:ext>
            </a:extLst>
          </p:cNvPr>
          <p:cNvSpPr>
            <a:spLocks noChangeShapeType="1"/>
          </p:cNvSpPr>
          <p:nvPr/>
        </p:nvSpPr>
        <p:spPr bwMode="auto">
          <a:xfrm>
            <a:off x="7315200" y="4495800"/>
            <a:ext cx="228600" cy="14478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827" name="Line 1035">
            <a:extLst>
              <a:ext uri="{FF2B5EF4-FFF2-40B4-BE49-F238E27FC236}">
                <a16:creationId xmlns:a16="http://schemas.microsoft.com/office/drawing/2014/main" id="{6B84F4F6-8093-9041-8934-F146C2CC1699}"/>
              </a:ext>
            </a:extLst>
          </p:cNvPr>
          <p:cNvSpPr>
            <a:spLocks noChangeShapeType="1"/>
          </p:cNvSpPr>
          <p:nvPr/>
        </p:nvSpPr>
        <p:spPr bwMode="auto">
          <a:xfrm flipH="1" flipV="1">
            <a:off x="5334000" y="5943600"/>
            <a:ext cx="1447800" cy="4572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828" name="Line 1036">
            <a:extLst>
              <a:ext uri="{FF2B5EF4-FFF2-40B4-BE49-F238E27FC236}">
                <a16:creationId xmlns:a16="http://schemas.microsoft.com/office/drawing/2014/main" id="{0F8AF33F-07F6-BD4D-984F-C01CFDBEACDA}"/>
              </a:ext>
            </a:extLst>
          </p:cNvPr>
          <p:cNvSpPr>
            <a:spLocks noChangeShapeType="1"/>
          </p:cNvSpPr>
          <p:nvPr/>
        </p:nvSpPr>
        <p:spPr bwMode="auto">
          <a:xfrm flipH="1" flipV="1">
            <a:off x="3352800" y="5257800"/>
            <a:ext cx="1447800" cy="4572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829" name="Text Box 1037">
            <a:extLst>
              <a:ext uri="{FF2B5EF4-FFF2-40B4-BE49-F238E27FC236}">
                <a16:creationId xmlns:a16="http://schemas.microsoft.com/office/drawing/2014/main" id="{1C8312AB-9015-8244-9C82-666728FE33D0}"/>
              </a:ext>
            </a:extLst>
          </p:cNvPr>
          <p:cNvSpPr txBox="1">
            <a:spLocks noChangeArrowheads="1"/>
          </p:cNvSpPr>
          <p:nvPr/>
        </p:nvSpPr>
        <p:spPr bwMode="auto">
          <a:xfrm>
            <a:off x="304800" y="1066800"/>
            <a:ext cx="8229600" cy="2465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t>Lets say that the “head “ has a resistance of 10 Ohms of resistance…AND  the Battery has a Voltage of 100 Volts.  (Remember that about 0.5 Amps of electricity traveling through a persons head is enough to kill them)</a:t>
            </a:r>
          </a:p>
          <a:p>
            <a:pPr algn="l">
              <a:spcBef>
                <a:spcPct val="50000"/>
              </a:spcBef>
            </a:pPr>
            <a:r>
              <a:rPr lang="en-US" altLang="en-US"/>
              <a:t>So… does ( insert name here) Live or Die? Thumbs up or Thumbs down) Do the math…</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WordArt 2">
            <a:extLst>
              <a:ext uri="{FF2B5EF4-FFF2-40B4-BE49-F238E27FC236}">
                <a16:creationId xmlns:a16="http://schemas.microsoft.com/office/drawing/2014/main" id="{8B0E0BE1-AB18-0343-9EAD-AAF1698B1226}"/>
              </a:ext>
            </a:extLst>
          </p:cNvPr>
          <p:cNvSpPr>
            <a:spLocks noChangeArrowheads="1" noChangeShapeType="1" noTextEdit="1"/>
          </p:cNvSpPr>
          <p:nvPr/>
        </p:nvSpPr>
        <p:spPr bwMode="auto">
          <a:xfrm>
            <a:off x="381000" y="304800"/>
            <a:ext cx="3886200" cy="6096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r>
              <a:rPr lang="en-US" kern="10">
                <a:ln w="9525">
                  <a:solidFill>
                    <a:srgbClr val="000000"/>
                  </a:solidFill>
                  <a:round/>
                  <a:headEnd/>
                  <a:tailEnd/>
                </a:ln>
                <a:solidFill>
                  <a:schemeClr val="accent1"/>
                </a:solidFill>
                <a:latin typeface="Arial Black" panose="020B0604020202020204" pitchFamily="34" charset="0"/>
                <a:cs typeface="Arial Black" panose="020B0604020202020204" pitchFamily="34" charset="0"/>
              </a:rPr>
              <a:t>Let's Do Math </a:t>
            </a:r>
          </a:p>
        </p:txBody>
      </p:sp>
      <p:pic>
        <p:nvPicPr>
          <p:cNvPr id="35843" name="Picture 3" descr="IN00570_">
            <a:extLst>
              <a:ext uri="{FF2B5EF4-FFF2-40B4-BE49-F238E27FC236}">
                <a16:creationId xmlns:a16="http://schemas.microsoft.com/office/drawing/2014/main" id="{E23A4908-F62D-2741-A4B9-9A2A344E57D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3810000"/>
            <a:ext cx="1212850" cy="1487488"/>
          </a:xfrm>
          <a:prstGeom prst="rect">
            <a:avLst/>
          </a:prstGeom>
          <a:noFill/>
          <a:extLst>
            <a:ext uri="{909E8E84-426E-40DD-AFC4-6F175D3DCCD1}">
              <a14:hiddenFill xmlns:a14="http://schemas.microsoft.com/office/drawing/2010/main">
                <a:solidFill>
                  <a:srgbClr val="FFFFFF"/>
                </a:solidFill>
              </a14:hiddenFill>
            </a:ext>
          </a:extLst>
        </p:spPr>
      </p:pic>
      <p:pic>
        <p:nvPicPr>
          <p:cNvPr id="35844" name="Picture 4" descr="PE01099_">
            <a:extLst>
              <a:ext uri="{FF2B5EF4-FFF2-40B4-BE49-F238E27FC236}">
                <a16:creationId xmlns:a16="http://schemas.microsoft.com/office/drawing/2014/main" id="{2D651873-7401-684D-885E-2CA0B997CD7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9800" y="3276600"/>
            <a:ext cx="1495425" cy="1920875"/>
          </a:xfrm>
          <a:prstGeom prst="rect">
            <a:avLst/>
          </a:prstGeom>
          <a:noFill/>
          <a:extLst>
            <a:ext uri="{909E8E84-426E-40DD-AFC4-6F175D3DCCD1}">
              <a14:hiddenFill xmlns:a14="http://schemas.microsoft.com/office/drawing/2010/main">
                <a:solidFill>
                  <a:srgbClr val="FFFFFF"/>
                </a:solidFill>
              </a14:hiddenFill>
            </a:ext>
          </a:extLst>
        </p:spPr>
      </p:pic>
      <p:sp>
        <p:nvSpPr>
          <p:cNvPr id="35845" name="Line 5">
            <a:extLst>
              <a:ext uri="{FF2B5EF4-FFF2-40B4-BE49-F238E27FC236}">
                <a16:creationId xmlns:a16="http://schemas.microsoft.com/office/drawing/2014/main" id="{B93BE8BA-B2AD-BB49-8501-5EBE18096D0F}"/>
              </a:ext>
            </a:extLst>
          </p:cNvPr>
          <p:cNvSpPr>
            <a:spLocks noChangeShapeType="1"/>
          </p:cNvSpPr>
          <p:nvPr/>
        </p:nvSpPr>
        <p:spPr bwMode="auto">
          <a:xfrm>
            <a:off x="2438400" y="3810000"/>
            <a:ext cx="3962400" cy="22860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46" name="Line 6">
            <a:extLst>
              <a:ext uri="{FF2B5EF4-FFF2-40B4-BE49-F238E27FC236}">
                <a16:creationId xmlns:a16="http://schemas.microsoft.com/office/drawing/2014/main" id="{917E3348-308A-FC4C-9FD1-424DDD1CA99D}"/>
              </a:ext>
            </a:extLst>
          </p:cNvPr>
          <p:cNvSpPr>
            <a:spLocks noChangeShapeType="1"/>
          </p:cNvSpPr>
          <p:nvPr/>
        </p:nvSpPr>
        <p:spPr bwMode="auto">
          <a:xfrm>
            <a:off x="6934200" y="4191000"/>
            <a:ext cx="228600" cy="205740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47" name="Line 7">
            <a:extLst>
              <a:ext uri="{FF2B5EF4-FFF2-40B4-BE49-F238E27FC236}">
                <a16:creationId xmlns:a16="http://schemas.microsoft.com/office/drawing/2014/main" id="{5BF9118D-80CD-3346-A111-A39B3F6452F4}"/>
              </a:ext>
            </a:extLst>
          </p:cNvPr>
          <p:cNvSpPr>
            <a:spLocks noChangeShapeType="1"/>
          </p:cNvSpPr>
          <p:nvPr/>
        </p:nvSpPr>
        <p:spPr bwMode="auto">
          <a:xfrm flipH="1" flipV="1">
            <a:off x="1752600" y="4191000"/>
            <a:ext cx="5410200" cy="205740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48" name="Line 8">
            <a:extLst>
              <a:ext uri="{FF2B5EF4-FFF2-40B4-BE49-F238E27FC236}">
                <a16:creationId xmlns:a16="http://schemas.microsoft.com/office/drawing/2014/main" id="{481BCBF0-5B31-3C45-86C1-2D2F0DDF80CF}"/>
              </a:ext>
            </a:extLst>
          </p:cNvPr>
          <p:cNvSpPr>
            <a:spLocks noChangeShapeType="1"/>
          </p:cNvSpPr>
          <p:nvPr/>
        </p:nvSpPr>
        <p:spPr bwMode="auto">
          <a:xfrm>
            <a:off x="2743200" y="3581400"/>
            <a:ext cx="1143000" cy="762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49" name="Line 9">
            <a:extLst>
              <a:ext uri="{FF2B5EF4-FFF2-40B4-BE49-F238E27FC236}">
                <a16:creationId xmlns:a16="http://schemas.microsoft.com/office/drawing/2014/main" id="{AE4BFAFF-07AA-1D49-A714-CAC5A42921DF}"/>
              </a:ext>
            </a:extLst>
          </p:cNvPr>
          <p:cNvSpPr>
            <a:spLocks noChangeShapeType="1"/>
          </p:cNvSpPr>
          <p:nvPr/>
        </p:nvSpPr>
        <p:spPr bwMode="auto">
          <a:xfrm>
            <a:off x="4572000" y="3657600"/>
            <a:ext cx="1143000" cy="762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50" name="Line 10">
            <a:extLst>
              <a:ext uri="{FF2B5EF4-FFF2-40B4-BE49-F238E27FC236}">
                <a16:creationId xmlns:a16="http://schemas.microsoft.com/office/drawing/2014/main" id="{41F87047-6158-8E4A-A060-686A5AAE1CE1}"/>
              </a:ext>
            </a:extLst>
          </p:cNvPr>
          <p:cNvSpPr>
            <a:spLocks noChangeShapeType="1"/>
          </p:cNvSpPr>
          <p:nvPr/>
        </p:nvSpPr>
        <p:spPr bwMode="auto">
          <a:xfrm>
            <a:off x="7315200" y="4495800"/>
            <a:ext cx="228600" cy="14478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51" name="Line 11">
            <a:extLst>
              <a:ext uri="{FF2B5EF4-FFF2-40B4-BE49-F238E27FC236}">
                <a16:creationId xmlns:a16="http://schemas.microsoft.com/office/drawing/2014/main" id="{9317C900-158C-AD40-A42C-248D32116730}"/>
              </a:ext>
            </a:extLst>
          </p:cNvPr>
          <p:cNvSpPr>
            <a:spLocks noChangeShapeType="1"/>
          </p:cNvSpPr>
          <p:nvPr/>
        </p:nvSpPr>
        <p:spPr bwMode="auto">
          <a:xfrm flipH="1" flipV="1">
            <a:off x="5334000" y="5943600"/>
            <a:ext cx="1447800" cy="4572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52" name="Line 12">
            <a:extLst>
              <a:ext uri="{FF2B5EF4-FFF2-40B4-BE49-F238E27FC236}">
                <a16:creationId xmlns:a16="http://schemas.microsoft.com/office/drawing/2014/main" id="{35EF25D7-6D94-E74A-95C1-C2B777F40EAE}"/>
              </a:ext>
            </a:extLst>
          </p:cNvPr>
          <p:cNvSpPr>
            <a:spLocks noChangeShapeType="1"/>
          </p:cNvSpPr>
          <p:nvPr/>
        </p:nvSpPr>
        <p:spPr bwMode="auto">
          <a:xfrm flipH="1" flipV="1">
            <a:off x="3352800" y="5257800"/>
            <a:ext cx="1447800" cy="4572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54" name="Text Box 14">
            <a:extLst>
              <a:ext uri="{FF2B5EF4-FFF2-40B4-BE49-F238E27FC236}">
                <a16:creationId xmlns:a16="http://schemas.microsoft.com/office/drawing/2014/main" id="{A78BB47F-F6C2-D74A-96F8-397D955B7D3A}"/>
              </a:ext>
            </a:extLst>
          </p:cNvPr>
          <p:cNvSpPr txBox="1">
            <a:spLocks noChangeArrowheads="1"/>
          </p:cNvSpPr>
          <p:nvPr/>
        </p:nvSpPr>
        <p:spPr bwMode="auto">
          <a:xfrm>
            <a:off x="2971800" y="1143000"/>
            <a:ext cx="5715000" cy="1127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3200"/>
              <a:t>I=E/R    =  100/10    = 10AMPS!!</a:t>
            </a:r>
            <a:r>
              <a:rPr lang="en-US" altLang="en-US"/>
              <a:t> </a:t>
            </a:r>
          </a:p>
          <a:p>
            <a:pPr algn="l">
              <a:spcBef>
                <a:spcPct val="50000"/>
              </a:spcBef>
            </a:pPr>
            <a:endParaRPr lang="en-US" altLang="en-US"/>
          </a:p>
        </p:txBody>
      </p:sp>
      <p:sp>
        <p:nvSpPr>
          <p:cNvPr id="35859" name="Text Box 19">
            <a:extLst>
              <a:ext uri="{FF2B5EF4-FFF2-40B4-BE49-F238E27FC236}">
                <a16:creationId xmlns:a16="http://schemas.microsoft.com/office/drawing/2014/main" id="{A5E6BBA6-483A-3847-B209-E0CE88E34208}"/>
              </a:ext>
            </a:extLst>
          </p:cNvPr>
          <p:cNvSpPr txBox="1">
            <a:spLocks noChangeArrowheads="1"/>
          </p:cNvSpPr>
          <p:nvPr/>
        </p:nvSpPr>
        <p:spPr bwMode="auto">
          <a:xfrm>
            <a:off x="381000" y="1905000"/>
            <a:ext cx="64008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t>In the language of Baseball……He is outta’ there!</a:t>
            </a:r>
          </a:p>
          <a:p>
            <a:pPr algn="l">
              <a:spcBef>
                <a:spcPct val="50000"/>
              </a:spcBef>
            </a:pPr>
            <a:r>
              <a:rPr lang="en-US" altLang="en-US"/>
              <a:t>In the language of Food……He is Toast!</a:t>
            </a:r>
          </a:p>
          <a:p>
            <a:pPr algn="l">
              <a:spcBef>
                <a:spcPct val="50000"/>
              </a:spcBef>
            </a:pPr>
            <a:r>
              <a:rPr lang="en-US" altLang="en-US"/>
              <a:t>Ya’ get the picture…</a:t>
            </a:r>
          </a:p>
        </p:txBody>
      </p:sp>
      <p:sp>
        <p:nvSpPr>
          <p:cNvPr id="35860" name="Text Box 20">
            <a:extLst>
              <a:ext uri="{FF2B5EF4-FFF2-40B4-BE49-F238E27FC236}">
                <a16:creationId xmlns:a16="http://schemas.microsoft.com/office/drawing/2014/main" id="{D254317E-91B2-3348-B64F-06B1BDF3BE39}"/>
              </a:ext>
            </a:extLst>
          </p:cNvPr>
          <p:cNvSpPr txBox="1">
            <a:spLocks noChangeArrowheads="1"/>
          </p:cNvSpPr>
          <p:nvPr/>
        </p:nvSpPr>
        <p:spPr bwMode="auto">
          <a:xfrm>
            <a:off x="457200" y="5791200"/>
            <a:ext cx="3200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endParaRPr lang="en-US" altLang="en-US"/>
          </a:p>
        </p:txBody>
      </p:sp>
      <p:sp>
        <p:nvSpPr>
          <p:cNvPr id="35861" name="Text Box 21">
            <a:extLst>
              <a:ext uri="{FF2B5EF4-FFF2-40B4-BE49-F238E27FC236}">
                <a16:creationId xmlns:a16="http://schemas.microsoft.com/office/drawing/2014/main" id="{D2CDFA93-0234-0B4C-9866-B27FB586E7E7}"/>
              </a:ext>
            </a:extLst>
          </p:cNvPr>
          <p:cNvSpPr txBox="1">
            <a:spLocks noChangeArrowheads="1"/>
          </p:cNvSpPr>
          <p:nvPr/>
        </p:nvSpPr>
        <p:spPr bwMode="auto">
          <a:xfrm>
            <a:off x="457200" y="4343400"/>
            <a:ext cx="1219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t>100 V</a:t>
            </a:r>
          </a:p>
        </p:txBody>
      </p:sp>
      <p:sp>
        <p:nvSpPr>
          <p:cNvPr id="35862" name="Text Box 22">
            <a:extLst>
              <a:ext uri="{FF2B5EF4-FFF2-40B4-BE49-F238E27FC236}">
                <a16:creationId xmlns:a16="http://schemas.microsoft.com/office/drawing/2014/main" id="{9F8B6A17-7659-F243-92AC-63ECAA7055AF}"/>
              </a:ext>
            </a:extLst>
          </p:cNvPr>
          <p:cNvSpPr txBox="1">
            <a:spLocks noChangeArrowheads="1"/>
          </p:cNvSpPr>
          <p:nvPr/>
        </p:nvSpPr>
        <p:spPr bwMode="auto">
          <a:xfrm>
            <a:off x="7391400" y="3657600"/>
            <a:ext cx="1447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t>10 Ohms</a:t>
            </a:r>
          </a:p>
        </p:txBody>
      </p:sp>
      <p:sp>
        <p:nvSpPr>
          <p:cNvPr id="35863" name="Text Box 23">
            <a:extLst>
              <a:ext uri="{FF2B5EF4-FFF2-40B4-BE49-F238E27FC236}">
                <a16:creationId xmlns:a16="http://schemas.microsoft.com/office/drawing/2014/main" id="{160CDCE6-E37C-CC4F-AC9D-9674103DDB89}"/>
              </a:ext>
            </a:extLst>
          </p:cNvPr>
          <p:cNvSpPr txBox="1">
            <a:spLocks noChangeArrowheads="1"/>
          </p:cNvSpPr>
          <p:nvPr/>
        </p:nvSpPr>
        <p:spPr bwMode="auto">
          <a:xfrm>
            <a:off x="0" y="5562600"/>
            <a:ext cx="43434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2800"/>
              <a:t>What two things can you do to save this person?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5859"/>
                                        </p:tgtEl>
                                        <p:attrNameLst>
                                          <p:attrName>style.visibility</p:attrName>
                                        </p:attrNameLst>
                                      </p:cBhvr>
                                      <p:to>
                                        <p:strVal val="visible"/>
                                      </p:to>
                                    </p:set>
                                    <p:anim calcmode="lin" valueType="num">
                                      <p:cBhvr additive="base">
                                        <p:cTn id="7" dur="500" fill="hold"/>
                                        <p:tgtEl>
                                          <p:spTgt spid="35859"/>
                                        </p:tgtEl>
                                        <p:attrNameLst>
                                          <p:attrName>ppt_x</p:attrName>
                                        </p:attrNameLst>
                                      </p:cBhvr>
                                      <p:tavLst>
                                        <p:tav tm="0">
                                          <p:val>
                                            <p:strVal val="0-#ppt_w/2"/>
                                          </p:val>
                                        </p:tav>
                                        <p:tav tm="100000">
                                          <p:val>
                                            <p:strVal val="#ppt_x"/>
                                          </p:val>
                                        </p:tav>
                                      </p:tavLst>
                                    </p:anim>
                                    <p:anim calcmode="lin" valueType="num">
                                      <p:cBhvr additive="base">
                                        <p:cTn id="8" dur="500" fill="hold"/>
                                        <p:tgtEl>
                                          <p:spTgt spid="35859"/>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5863"/>
                                        </p:tgtEl>
                                        <p:attrNameLst>
                                          <p:attrName>style.visibility</p:attrName>
                                        </p:attrNameLst>
                                      </p:cBhvr>
                                      <p:to>
                                        <p:strVal val="visible"/>
                                      </p:to>
                                    </p:set>
                                    <p:anim calcmode="lin" valueType="num">
                                      <p:cBhvr additive="base">
                                        <p:cTn id="13" dur="500" fill="hold"/>
                                        <p:tgtEl>
                                          <p:spTgt spid="35863"/>
                                        </p:tgtEl>
                                        <p:attrNameLst>
                                          <p:attrName>ppt_x</p:attrName>
                                        </p:attrNameLst>
                                      </p:cBhvr>
                                      <p:tavLst>
                                        <p:tav tm="0">
                                          <p:val>
                                            <p:strVal val="0-#ppt_w/2"/>
                                          </p:val>
                                        </p:tav>
                                        <p:tav tm="100000">
                                          <p:val>
                                            <p:strVal val="#ppt_x"/>
                                          </p:val>
                                        </p:tav>
                                      </p:tavLst>
                                    </p:anim>
                                    <p:anim calcmode="lin" valueType="num">
                                      <p:cBhvr additive="base">
                                        <p:cTn id="14" dur="500" fill="hold"/>
                                        <p:tgtEl>
                                          <p:spTgt spid="3586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59" grpId="0" autoUpdateAnimBg="0"/>
      <p:bldP spid="35863"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WordArt 2">
            <a:extLst>
              <a:ext uri="{FF2B5EF4-FFF2-40B4-BE49-F238E27FC236}">
                <a16:creationId xmlns:a16="http://schemas.microsoft.com/office/drawing/2014/main" id="{5900C254-EC46-8146-9D45-7FDBD6EA8CDD}"/>
              </a:ext>
            </a:extLst>
          </p:cNvPr>
          <p:cNvSpPr>
            <a:spLocks noChangeArrowheads="1" noChangeShapeType="1" noTextEdit="1"/>
          </p:cNvSpPr>
          <p:nvPr/>
        </p:nvSpPr>
        <p:spPr bwMode="auto">
          <a:xfrm>
            <a:off x="381000" y="381000"/>
            <a:ext cx="6096000" cy="7620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r>
              <a:rPr lang="en-US" kern="10">
                <a:ln w="9525">
                  <a:solidFill>
                    <a:srgbClr val="000000"/>
                  </a:solidFill>
                  <a:round/>
                  <a:headEnd/>
                  <a:tailEnd/>
                </a:ln>
                <a:solidFill>
                  <a:schemeClr val="accent1"/>
                </a:solidFill>
                <a:latin typeface="Arial Black" panose="020B0604020202020204" pitchFamily="34" charset="0"/>
                <a:cs typeface="Arial Black" panose="020B0604020202020204" pitchFamily="34" charset="0"/>
              </a:rPr>
              <a:t>Valence Electrons</a:t>
            </a:r>
          </a:p>
        </p:txBody>
      </p:sp>
      <p:pic>
        <p:nvPicPr>
          <p:cNvPr id="60420" name="Picture 4">
            <a:extLst>
              <a:ext uri="{FF2B5EF4-FFF2-40B4-BE49-F238E27FC236}">
                <a16:creationId xmlns:a16="http://schemas.microsoft.com/office/drawing/2014/main" id="{26FA70FA-55CC-6645-B440-92DA20F06CFB}"/>
              </a:ext>
            </a:extLst>
          </p:cNvPr>
          <p:cNvPicPr>
            <a:picLocks noChangeAspect="1" noChangeArrowheads="1"/>
          </p:cNvPicPr>
          <p:nvPr/>
        </p:nvPicPr>
        <p:blipFill>
          <a:blip r:embed="rId2">
            <a:lum bright="36000"/>
            <a:extLst>
              <a:ext uri="{28A0092B-C50C-407E-A947-70E740481C1C}">
                <a14:useLocalDpi xmlns:a14="http://schemas.microsoft.com/office/drawing/2010/main" val="0"/>
              </a:ext>
            </a:extLst>
          </a:blip>
          <a:srcRect/>
          <a:stretch>
            <a:fillRect/>
          </a:stretch>
        </p:blipFill>
        <p:spPr bwMode="auto">
          <a:xfrm>
            <a:off x="228600" y="2362200"/>
            <a:ext cx="3962400" cy="3940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0422" name="Text Box 6">
            <a:extLst>
              <a:ext uri="{FF2B5EF4-FFF2-40B4-BE49-F238E27FC236}">
                <a16:creationId xmlns:a16="http://schemas.microsoft.com/office/drawing/2014/main" id="{D13D88C3-484E-8646-ABDD-CBBFBB0F4587}"/>
              </a:ext>
            </a:extLst>
          </p:cNvPr>
          <p:cNvSpPr txBox="1">
            <a:spLocks noChangeArrowheads="1"/>
          </p:cNvSpPr>
          <p:nvPr/>
        </p:nvSpPr>
        <p:spPr bwMode="auto">
          <a:xfrm>
            <a:off x="4572000" y="5257800"/>
            <a:ext cx="40386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2800"/>
              <a:t>Too tightly bound to easily move</a:t>
            </a:r>
          </a:p>
        </p:txBody>
      </p:sp>
      <p:sp>
        <p:nvSpPr>
          <p:cNvPr id="60423" name="Text Box 7">
            <a:extLst>
              <a:ext uri="{FF2B5EF4-FFF2-40B4-BE49-F238E27FC236}">
                <a16:creationId xmlns:a16="http://schemas.microsoft.com/office/drawing/2014/main" id="{599BAA64-984F-924C-91DF-8EF8083D5B68}"/>
              </a:ext>
            </a:extLst>
          </p:cNvPr>
          <p:cNvSpPr txBox="1">
            <a:spLocks noChangeArrowheads="1"/>
          </p:cNvSpPr>
          <p:nvPr/>
        </p:nvSpPr>
        <p:spPr bwMode="auto">
          <a:xfrm>
            <a:off x="4876800" y="2362200"/>
            <a:ext cx="3886200"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2800" dirty="0"/>
              <a:t>Valence electrons are more loosely bound to the atom and easier to move</a:t>
            </a:r>
          </a:p>
        </p:txBody>
      </p:sp>
      <p:sp>
        <p:nvSpPr>
          <p:cNvPr id="60424" name="Text Box 8">
            <a:extLst>
              <a:ext uri="{FF2B5EF4-FFF2-40B4-BE49-F238E27FC236}">
                <a16:creationId xmlns:a16="http://schemas.microsoft.com/office/drawing/2014/main" id="{4BD59146-4B47-EE4A-B6A8-51E57ED06920}"/>
              </a:ext>
            </a:extLst>
          </p:cNvPr>
          <p:cNvSpPr txBox="1">
            <a:spLocks noChangeArrowheads="1"/>
          </p:cNvSpPr>
          <p:nvPr/>
        </p:nvSpPr>
        <p:spPr bwMode="auto">
          <a:xfrm>
            <a:off x="381000" y="1447800"/>
            <a:ext cx="838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t>Electronics focuses on the electrons in the Valence Shell</a:t>
            </a:r>
          </a:p>
        </p:txBody>
      </p:sp>
      <p:cxnSp>
        <p:nvCxnSpPr>
          <p:cNvPr id="3" name="Straight Arrow Connector 2">
            <a:extLst>
              <a:ext uri="{FF2B5EF4-FFF2-40B4-BE49-F238E27FC236}">
                <a16:creationId xmlns:a16="http://schemas.microsoft.com/office/drawing/2014/main" id="{6F2CFA2B-7382-3D4A-8FEE-09CF0E1FE421}"/>
              </a:ext>
            </a:extLst>
          </p:cNvPr>
          <p:cNvCxnSpPr/>
          <p:nvPr/>
        </p:nvCxnSpPr>
        <p:spPr bwMode="auto">
          <a:xfrm flipH="1" flipV="1">
            <a:off x="2895600" y="4572000"/>
            <a:ext cx="1676400" cy="990600"/>
          </a:xfrm>
          <a:prstGeom prst="straightConnector1">
            <a:avLst/>
          </a:prstGeom>
          <a:noFill/>
          <a:ln w="9525" cap="flat" cmpd="sng" algn="ctr">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 name="Straight Arrow Connector 4">
            <a:extLst>
              <a:ext uri="{FF2B5EF4-FFF2-40B4-BE49-F238E27FC236}">
                <a16:creationId xmlns:a16="http://schemas.microsoft.com/office/drawing/2014/main" id="{886C6681-4AA3-3B47-8B58-7D298AEFBF72}"/>
              </a:ext>
            </a:extLst>
          </p:cNvPr>
          <p:cNvCxnSpPr>
            <a:cxnSpLocks/>
          </p:cNvCxnSpPr>
          <p:nvPr/>
        </p:nvCxnSpPr>
        <p:spPr bwMode="auto">
          <a:xfrm flipH="1">
            <a:off x="3962400" y="2743200"/>
            <a:ext cx="990600" cy="1055511"/>
          </a:xfrm>
          <a:prstGeom prst="straightConnector1">
            <a:avLst/>
          </a:prstGeom>
          <a:noFill/>
          <a:ln w="9525" cap="flat" cmpd="sng" algn="ctr">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WordArt 2">
            <a:extLst>
              <a:ext uri="{FF2B5EF4-FFF2-40B4-BE49-F238E27FC236}">
                <a16:creationId xmlns:a16="http://schemas.microsoft.com/office/drawing/2014/main" id="{94BDFBBD-FEC9-F240-8EAE-715C6286D986}"/>
              </a:ext>
            </a:extLst>
          </p:cNvPr>
          <p:cNvSpPr>
            <a:spLocks noChangeArrowheads="1" noChangeShapeType="1" noTextEdit="1"/>
          </p:cNvSpPr>
          <p:nvPr/>
        </p:nvSpPr>
        <p:spPr bwMode="auto">
          <a:xfrm>
            <a:off x="381000" y="304800"/>
            <a:ext cx="8305800" cy="8382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r>
              <a:rPr lang="en-US" kern="10">
                <a:ln w="9525">
                  <a:solidFill>
                    <a:srgbClr val="000000"/>
                  </a:solidFill>
                  <a:round/>
                  <a:headEnd/>
                  <a:tailEnd/>
                </a:ln>
                <a:solidFill>
                  <a:schemeClr val="accent1"/>
                </a:solidFill>
                <a:latin typeface="Arial Black" panose="020B0604020202020204" pitchFamily="34" charset="0"/>
                <a:cs typeface="Arial Black" panose="020B0604020202020204" pitchFamily="34" charset="0"/>
              </a:rPr>
              <a:t>Only Three Circuits to Learn...</a:t>
            </a:r>
          </a:p>
        </p:txBody>
      </p:sp>
      <p:sp>
        <p:nvSpPr>
          <p:cNvPr id="22531" name="Text Box 3">
            <a:extLst>
              <a:ext uri="{FF2B5EF4-FFF2-40B4-BE49-F238E27FC236}">
                <a16:creationId xmlns:a16="http://schemas.microsoft.com/office/drawing/2014/main" id="{FD5AE876-D413-BE4F-A0DC-7310AFCEE370}"/>
              </a:ext>
            </a:extLst>
          </p:cNvPr>
          <p:cNvSpPr txBox="1">
            <a:spLocks noChangeArrowheads="1"/>
          </p:cNvSpPr>
          <p:nvPr/>
        </p:nvSpPr>
        <p:spPr bwMode="auto">
          <a:xfrm>
            <a:off x="381000" y="1219200"/>
            <a:ext cx="8001000" cy="2344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3200"/>
              <a:t>There are only three ways to hook up an electric circuit.</a:t>
            </a:r>
          </a:p>
          <a:p>
            <a:pPr algn="l">
              <a:spcBef>
                <a:spcPct val="50000"/>
              </a:spcBef>
            </a:pPr>
            <a:r>
              <a:rPr lang="en-US" altLang="en-US"/>
              <a:t>If you learn all three and how electricity moves through them, then you understand the </a:t>
            </a:r>
            <a:r>
              <a:rPr lang="en-US" altLang="en-US" u="sng"/>
              <a:t>fundamental principals</a:t>
            </a:r>
            <a:r>
              <a:rPr lang="en-US" altLang="en-US"/>
              <a:t> of how ALL of electronics works.</a:t>
            </a:r>
          </a:p>
        </p:txBody>
      </p:sp>
      <p:sp>
        <p:nvSpPr>
          <p:cNvPr id="22532" name="Text Box 4">
            <a:extLst>
              <a:ext uri="{FF2B5EF4-FFF2-40B4-BE49-F238E27FC236}">
                <a16:creationId xmlns:a16="http://schemas.microsoft.com/office/drawing/2014/main" id="{56E2C186-E74A-424B-A4BB-3B71B9B5FA2B}"/>
              </a:ext>
            </a:extLst>
          </p:cNvPr>
          <p:cNvSpPr txBox="1">
            <a:spLocks noChangeArrowheads="1"/>
          </p:cNvSpPr>
          <p:nvPr/>
        </p:nvSpPr>
        <p:spPr bwMode="auto">
          <a:xfrm>
            <a:off x="228600" y="5105400"/>
            <a:ext cx="8229600" cy="1370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t>One of the Ways leads to the </a:t>
            </a:r>
            <a:r>
              <a:rPr lang="en-US" altLang="en-US" u="sng"/>
              <a:t>Greatest Baby Sitting Tool</a:t>
            </a:r>
            <a:r>
              <a:rPr lang="en-US" altLang="en-US"/>
              <a:t> around.</a:t>
            </a:r>
          </a:p>
          <a:p>
            <a:pPr algn="l">
              <a:spcBef>
                <a:spcPct val="50000"/>
              </a:spcBef>
            </a:pPr>
            <a:r>
              <a:rPr lang="en-US" altLang="en-US"/>
              <a:t>Another will lead to YOU proving WHY dozens of things should not be plugged into the same outlet.</a:t>
            </a:r>
          </a:p>
        </p:txBody>
      </p:sp>
      <p:sp>
        <p:nvSpPr>
          <p:cNvPr id="22533" name="WordArt 5">
            <a:extLst>
              <a:ext uri="{FF2B5EF4-FFF2-40B4-BE49-F238E27FC236}">
                <a16:creationId xmlns:a16="http://schemas.microsoft.com/office/drawing/2014/main" id="{55589CC8-E4F7-4F47-A765-9FC18787B454}"/>
              </a:ext>
            </a:extLst>
          </p:cNvPr>
          <p:cNvSpPr>
            <a:spLocks noChangeArrowheads="1" noChangeShapeType="1" noTextEdit="1"/>
          </p:cNvSpPr>
          <p:nvPr/>
        </p:nvSpPr>
        <p:spPr bwMode="auto">
          <a:xfrm>
            <a:off x="304800" y="4648200"/>
            <a:ext cx="7543800" cy="4572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r>
              <a:rPr lang="en-US" kern="10">
                <a:ln w="9525">
                  <a:solidFill>
                    <a:srgbClr val="000000"/>
                  </a:solidFill>
                  <a:round/>
                  <a:headEnd/>
                  <a:tailEnd/>
                </a:ln>
                <a:solidFill>
                  <a:schemeClr val="accent1"/>
                </a:solidFill>
                <a:latin typeface="Arial Black" panose="020B0604020202020204" pitchFamily="34" charset="0"/>
                <a:cs typeface="Arial Black" panose="020B0604020202020204" pitchFamily="34" charset="0"/>
              </a:rPr>
              <a:t>Other stuff you will learn along the way...</a:t>
            </a:r>
          </a:p>
        </p:txBody>
      </p:sp>
      <p:pic>
        <p:nvPicPr>
          <p:cNvPr id="22534" name="Picture 6" descr="SY00479_">
            <a:extLst>
              <a:ext uri="{FF2B5EF4-FFF2-40B4-BE49-F238E27FC236}">
                <a16:creationId xmlns:a16="http://schemas.microsoft.com/office/drawing/2014/main" id="{10A4A5DB-E225-1843-B4EC-FB10F43A9A1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1219200"/>
            <a:ext cx="881063" cy="1046163"/>
          </a:xfrm>
          <a:prstGeom prst="rect">
            <a:avLst/>
          </a:prstGeom>
          <a:noFill/>
          <a:extLst>
            <a:ext uri="{909E8E84-426E-40DD-AFC4-6F175D3DCCD1}">
              <a14:hiddenFill xmlns:a14="http://schemas.microsoft.com/office/drawing/2010/main">
                <a:solidFill>
                  <a:srgbClr val="FFFFFF"/>
                </a:solidFill>
              </a14:hiddenFill>
            </a:ext>
          </a:extLst>
        </p:spPr>
      </p:pic>
      <p:pic>
        <p:nvPicPr>
          <p:cNvPr id="22535" name="Picture 7" descr="HM00181_">
            <a:extLst>
              <a:ext uri="{FF2B5EF4-FFF2-40B4-BE49-F238E27FC236}">
                <a16:creationId xmlns:a16="http://schemas.microsoft.com/office/drawing/2014/main" id="{F381635F-E5AC-F046-AEF2-BEB9BC295FC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9400" y="3276600"/>
            <a:ext cx="1752600" cy="14001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2533"/>
                                        </p:tgtEl>
                                        <p:attrNameLst>
                                          <p:attrName>style.visibility</p:attrName>
                                        </p:attrNameLst>
                                      </p:cBhvr>
                                      <p:to>
                                        <p:strVal val="visible"/>
                                      </p:to>
                                    </p:set>
                                    <p:anim calcmode="lin" valueType="num">
                                      <p:cBhvr additive="base">
                                        <p:cTn id="7" dur="500" fill="hold"/>
                                        <p:tgtEl>
                                          <p:spTgt spid="22533"/>
                                        </p:tgtEl>
                                        <p:attrNameLst>
                                          <p:attrName>ppt_x</p:attrName>
                                        </p:attrNameLst>
                                      </p:cBhvr>
                                      <p:tavLst>
                                        <p:tav tm="0">
                                          <p:val>
                                            <p:strVal val="0-#ppt_w/2"/>
                                          </p:val>
                                        </p:tav>
                                        <p:tav tm="100000">
                                          <p:val>
                                            <p:strVal val="#ppt_x"/>
                                          </p:val>
                                        </p:tav>
                                      </p:tavLst>
                                    </p:anim>
                                    <p:anim calcmode="lin" valueType="num">
                                      <p:cBhvr additive="base">
                                        <p:cTn id="8" dur="500" fill="hold"/>
                                        <p:tgtEl>
                                          <p:spTgt spid="22533"/>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8" fill="hold" nodeType="afterEffect">
                                  <p:stCondLst>
                                    <p:cond delay="0"/>
                                  </p:stCondLst>
                                  <p:childTnLst>
                                    <p:set>
                                      <p:cBhvr>
                                        <p:cTn id="11" dur="1" fill="hold">
                                          <p:stCondLst>
                                            <p:cond delay="0"/>
                                          </p:stCondLst>
                                        </p:cTn>
                                        <p:tgtEl>
                                          <p:spTgt spid="22535"/>
                                        </p:tgtEl>
                                        <p:attrNameLst>
                                          <p:attrName>style.visibility</p:attrName>
                                        </p:attrNameLst>
                                      </p:cBhvr>
                                      <p:to>
                                        <p:strVal val="visible"/>
                                      </p:to>
                                    </p:set>
                                    <p:anim calcmode="lin" valueType="num">
                                      <p:cBhvr additive="base">
                                        <p:cTn id="12" dur="500" fill="hold"/>
                                        <p:tgtEl>
                                          <p:spTgt spid="22535"/>
                                        </p:tgtEl>
                                        <p:attrNameLst>
                                          <p:attrName>ppt_x</p:attrName>
                                        </p:attrNameLst>
                                      </p:cBhvr>
                                      <p:tavLst>
                                        <p:tav tm="0">
                                          <p:val>
                                            <p:strVal val="0-#ppt_w/2"/>
                                          </p:val>
                                        </p:tav>
                                        <p:tav tm="100000">
                                          <p:val>
                                            <p:strVal val="#ppt_x"/>
                                          </p:val>
                                        </p:tav>
                                      </p:tavLst>
                                    </p:anim>
                                    <p:anim calcmode="lin" valueType="num">
                                      <p:cBhvr additive="base">
                                        <p:cTn id="13" dur="500" fill="hold"/>
                                        <p:tgtEl>
                                          <p:spTgt spid="22535"/>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22532"/>
                                        </p:tgtEl>
                                        <p:attrNameLst>
                                          <p:attrName>style.visibility</p:attrName>
                                        </p:attrNameLst>
                                      </p:cBhvr>
                                      <p:to>
                                        <p:strVal val="visible"/>
                                      </p:to>
                                    </p:set>
                                    <p:anim calcmode="lin" valueType="num">
                                      <p:cBhvr additive="base">
                                        <p:cTn id="17" dur="500" fill="hold"/>
                                        <p:tgtEl>
                                          <p:spTgt spid="22532"/>
                                        </p:tgtEl>
                                        <p:attrNameLst>
                                          <p:attrName>ppt_x</p:attrName>
                                        </p:attrNameLst>
                                      </p:cBhvr>
                                      <p:tavLst>
                                        <p:tav tm="0">
                                          <p:val>
                                            <p:strVal val="0-#ppt_w/2"/>
                                          </p:val>
                                        </p:tav>
                                        <p:tav tm="100000">
                                          <p:val>
                                            <p:strVal val="#ppt_x"/>
                                          </p:val>
                                        </p:tav>
                                      </p:tavLst>
                                    </p:anim>
                                    <p:anim calcmode="lin" valueType="num">
                                      <p:cBhvr additive="base">
                                        <p:cTn id="18" dur="500" fill="hold"/>
                                        <p:tgtEl>
                                          <p:spTgt spid="2253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2" grpId="0"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SY01181_">
            <a:extLst>
              <a:ext uri="{FF2B5EF4-FFF2-40B4-BE49-F238E27FC236}">
                <a16:creationId xmlns:a16="http://schemas.microsoft.com/office/drawing/2014/main" id="{F0E03C87-BB67-8744-AE30-A023DD03181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905000"/>
            <a:ext cx="3517900" cy="1514475"/>
          </a:xfrm>
          <a:prstGeom prst="rect">
            <a:avLst/>
          </a:prstGeom>
          <a:noFill/>
          <a:extLst>
            <a:ext uri="{909E8E84-426E-40DD-AFC4-6F175D3DCCD1}">
              <a14:hiddenFill xmlns:a14="http://schemas.microsoft.com/office/drawing/2010/main">
                <a:solidFill>
                  <a:srgbClr val="FFFFFF"/>
                </a:solidFill>
              </a14:hiddenFill>
            </a:ext>
          </a:extLst>
        </p:spPr>
      </p:pic>
      <p:sp>
        <p:nvSpPr>
          <p:cNvPr id="10243" name="WordArt 3">
            <a:extLst>
              <a:ext uri="{FF2B5EF4-FFF2-40B4-BE49-F238E27FC236}">
                <a16:creationId xmlns:a16="http://schemas.microsoft.com/office/drawing/2014/main" id="{2E33CD3C-A374-D44E-B535-852E1C16872A}"/>
              </a:ext>
            </a:extLst>
          </p:cNvPr>
          <p:cNvSpPr>
            <a:spLocks noChangeArrowheads="1" noChangeShapeType="1" noTextEdit="1"/>
          </p:cNvSpPr>
          <p:nvPr/>
        </p:nvSpPr>
        <p:spPr bwMode="auto">
          <a:xfrm>
            <a:off x="381000" y="304800"/>
            <a:ext cx="8305800" cy="8382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r>
              <a:rPr lang="en-US" kern="10">
                <a:ln w="9525">
                  <a:solidFill>
                    <a:srgbClr val="000000"/>
                  </a:solidFill>
                  <a:round/>
                  <a:headEnd/>
                  <a:tailEnd/>
                </a:ln>
                <a:solidFill>
                  <a:schemeClr val="accent1"/>
                </a:solidFill>
                <a:latin typeface="Arial Black" panose="020B0604020202020204" pitchFamily="34" charset="0"/>
                <a:cs typeface="Arial Black" panose="020B0604020202020204" pitchFamily="34" charset="0"/>
              </a:rPr>
              <a:t>The Greatest Baby Sitting Tool Ever...</a:t>
            </a:r>
          </a:p>
        </p:txBody>
      </p:sp>
      <p:sp>
        <p:nvSpPr>
          <p:cNvPr id="10244" name="Text Box 4">
            <a:extLst>
              <a:ext uri="{FF2B5EF4-FFF2-40B4-BE49-F238E27FC236}">
                <a16:creationId xmlns:a16="http://schemas.microsoft.com/office/drawing/2014/main" id="{BA687BB9-0EAA-B542-8009-3390D6C44105}"/>
              </a:ext>
            </a:extLst>
          </p:cNvPr>
          <p:cNvSpPr txBox="1">
            <a:spLocks noChangeArrowheads="1"/>
          </p:cNvSpPr>
          <p:nvPr/>
        </p:nvSpPr>
        <p:spPr bwMode="auto">
          <a:xfrm>
            <a:off x="0" y="1219200"/>
            <a:ext cx="876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latin typeface="Batang" panose="02030600000101010101" pitchFamily="18" charset="-127"/>
              </a:rPr>
              <a:t>An Introduction to the only three kinds of circuits possible</a:t>
            </a:r>
          </a:p>
        </p:txBody>
      </p:sp>
      <p:pic>
        <p:nvPicPr>
          <p:cNvPr id="10245" name="Picture 5" descr="SY01181_">
            <a:extLst>
              <a:ext uri="{FF2B5EF4-FFF2-40B4-BE49-F238E27FC236}">
                <a16:creationId xmlns:a16="http://schemas.microsoft.com/office/drawing/2014/main" id="{40D75A81-64FE-A242-8985-83CE7B265E3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62400" y="1905000"/>
            <a:ext cx="3517900" cy="1514475"/>
          </a:xfrm>
          <a:prstGeom prst="rect">
            <a:avLst/>
          </a:prstGeom>
          <a:noFill/>
          <a:extLst>
            <a:ext uri="{909E8E84-426E-40DD-AFC4-6F175D3DCCD1}">
              <a14:hiddenFill xmlns:a14="http://schemas.microsoft.com/office/drawing/2010/main">
                <a:solidFill>
                  <a:srgbClr val="FFFFFF"/>
                </a:solidFill>
              </a14:hiddenFill>
            </a:ext>
          </a:extLst>
        </p:spPr>
      </p:pic>
      <p:sp>
        <p:nvSpPr>
          <p:cNvPr id="10246" name="Text Box 6">
            <a:extLst>
              <a:ext uri="{FF2B5EF4-FFF2-40B4-BE49-F238E27FC236}">
                <a16:creationId xmlns:a16="http://schemas.microsoft.com/office/drawing/2014/main" id="{73A81BAC-D724-6A4F-AAA2-537F75AEACFF}"/>
              </a:ext>
            </a:extLst>
          </p:cNvPr>
          <p:cNvSpPr txBox="1">
            <a:spLocks noChangeArrowheads="1"/>
          </p:cNvSpPr>
          <p:nvPr/>
        </p:nvSpPr>
        <p:spPr bwMode="auto">
          <a:xfrm>
            <a:off x="228600" y="4191000"/>
            <a:ext cx="85344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t>Every Christmas out come the strings of lights….  Ever plugged in a string and none of them came on?  If so…  Did you try to find the lights with the extra bulb that came with the package?</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a:extLst>
              <a:ext uri="{FF2B5EF4-FFF2-40B4-BE49-F238E27FC236}">
                <a16:creationId xmlns:a16="http://schemas.microsoft.com/office/drawing/2014/main" id="{23A57352-A1DB-8643-89E2-4AAB264F292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6200" y="3429000"/>
            <a:ext cx="450850" cy="71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699" name="Picture 3">
            <a:extLst>
              <a:ext uri="{FF2B5EF4-FFF2-40B4-BE49-F238E27FC236}">
                <a16:creationId xmlns:a16="http://schemas.microsoft.com/office/drawing/2014/main" id="{B259C212-1D44-7345-82F1-1422FE66738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0" y="3505200"/>
            <a:ext cx="450850" cy="71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700" name="Picture 4">
            <a:extLst>
              <a:ext uri="{FF2B5EF4-FFF2-40B4-BE49-F238E27FC236}">
                <a16:creationId xmlns:a16="http://schemas.microsoft.com/office/drawing/2014/main" id="{318D9081-7A24-AE49-BD57-740B472281F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7000" y="3505200"/>
            <a:ext cx="450850" cy="71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704" name="Picture 8">
            <a:extLst>
              <a:ext uri="{FF2B5EF4-FFF2-40B4-BE49-F238E27FC236}">
                <a16:creationId xmlns:a16="http://schemas.microsoft.com/office/drawing/2014/main" id="{CCFADB74-E72E-7A45-BAE2-9EDE6F9CD73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2600" y="5791200"/>
            <a:ext cx="392113"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705" name="Picture 9">
            <a:extLst>
              <a:ext uri="{FF2B5EF4-FFF2-40B4-BE49-F238E27FC236}">
                <a16:creationId xmlns:a16="http://schemas.microsoft.com/office/drawing/2014/main" id="{25F5F64B-E8CC-8F40-8BCB-2DD7B94B23D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8600" y="5791200"/>
            <a:ext cx="400050" cy="700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707" name="Picture 11">
            <a:extLst>
              <a:ext uri="{FF2B5EF4-FFF2-40B4-BE49-F238E27FC236}">
                <a16:creationId xmlns:a16="http://schemas.microsoft.com/office/drawing/2014/main" id="{2F955AE7-9CFF-8241-8AFD-EE9C60A44B4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5600" y="5791200"/>
            <a:ext cx="392113"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708" name="Picture 12" descr="PE01735_">
            <a:extLst>
              <a:ext uri="{FF2B5EF4-FFF2-40B4-BE49-F238E27FC236}">
                <a16:creationId xmlns:a16="http://schemas.microsoft.com/office/drawing/2014/main" id="{8708848E-B0F3-424C-8794-08CE3BD0326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3581400"/>
            <a:ext cx="1658938" cy="1312863"/>
          </a:xfrm>
          <a:prstGeom prst="rect">
            <a:avLst/>
          </a:prstGeom>
          <a:noFill/>
          <a:extLst>
            <a:ext uri="{909E8E84-426E-40DD-AFC4-6F175D3DCCD1}">
              <a14:hiddenFill xmlns:a14="http://schemas.microsoft.com/office/drawing/2010/main">
                <a:solidFill>
                  <a:srgbClr val="FFFFFF"/>
                </a:solidFill>
              </a14:hiddenFill>
            </a:ext>
          </a:extLst>
        </p:spPr>
      </p:pic>
      <p:sp>
        <p:nvSpPr>
          <p:cNvPr id="29710" name="Line 14">
            <a:extLst>
              <a:ext uri="{FF2B5EF4-FFF2-40B4-BE49-F238E27FC236}">
                <a16:creationId xmlns:a16="http://schemas.microsoft.com/office/drawing/2014/main" id="{23F4F5FD-36DC-5741-93F9-65C8FF59C59A}"/>
              </a:ext>
            </a:extLst>
          </p:cNvPr>
          <p:cNvSpPr>
            <a:spLocks noChangeShapeType="1"/>
          </p:cNvSpPr>
          <p:nvPr/>
        </p:nvSpPr>
        <p:spPr bwMode="auto">
          <a:xfrm>
            <a:off x="2362200" y="4800600"/>
            <a:ext cx="8382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11" name="Line 15">
            <a:extLst>
              <a:ext uri="{FF2B5EF4-FFF2-40B4-BE49-F238E27FC236}">
                <a16:creationId xmlns:a16="http://schemas.microsoft.com/office/drawing/2014/main" id="{3B4FA60D-1AA1-484D-BD7A-35A4EBB3FBA2}"/>
              </a:ext>
            </a:extLst>
          </p:cNvPr>
          <p:cNvSpPr>
            <a:spLocks noChangeShapeType="1"/>
          </p:cNvSpPr>
          <p:nvPr/>
        </p:nvSpPr>
        <p:spPr bwMode="auto">
          <a:xfrm flipV="1">
            <a:off x="3200400" y="3505200"/>
            <a:ext cx="0" cy="1295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12" name="Line 16">
            <a:extLst>
              <a:ext uri="{FF2B5EF4-FFF2-40B4-BE49-F238E27FC236}">
                <a16:creationId xmlns:a16="http://schemas.microsoft.com/office/drawing/2014/main" id="{C0CCFD37-7918-6F46-BD17-7A610812CB8A}"/>
              </a:ext>
            </a:extLst>
          </p:cNvPr>
          <p:cNvSpPr>
            <a:spLocks noChangeShapeType="1"/>
          </p:cNvSpPr>
          <p:nvPr/>
        </p:nvSpPr>
        <p:spPr bwMode="auto">
          <a:xfrm>
            <a:off x="3200400" y="3505200"/>
            <a:ext cx="44958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13" name="Line 17">
            <a:extLst>
              <a:ext uri="{FF2B5EF4-FFF2-40B4-BE49-F238E27FC236}">
                <a16:creationId xmlns:a16="http://schemas.microsoft.com/office/drawing/2014/main" id="{41C8A9AE-9C05-7A4F-B506-B84539C5EEDA}"/>
              </a:ext>
            </a:extLst>
          </p:cNvPr>
          <p:cNvSpPr>
            <a:spLocks noChangeShapeType="1"/>
          </p:cNvSpPr>
          <p:nvPr/>
        </p:nvSpPr>
        <p:spPr bwMode="auto">
          <a:xfrm>
            <a:off x="7620000" y="3505200"/>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14" name="Line 18">
            <a:extLst>
              <a:ext uri="{FF2B5EF4-FFF2-40B4-BE49-F238E27FC236}">
                <a16:creationId xmlns:a16="http://schemas.microsoft.com/office/drawing/2014/main" id="{4B6221CB-F969-DB4D-8DAB-440FAF424231}"/>
              </a:ext>
            </a:extLst>
          </p:cNvPr>
          <p:cNvSpPr>
            <a:spLocks noChangeShapeType="1"/>
          </p:cNvSpPr>
          <p:nvPr/>
        </p:nvSpPr>
        <p:spPr bwMode="auto">
          <a:xfrm>
            <a:off x="7696200" y="3505200"/>
            <a:ext cx="0" cy="2971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15" name="Line 19">
            <a:extLst>
              <a:ext uri="{FF2B5EF4-FFF2-40B4-BE49-F238E27FC236}">
                <a16:creationId xmlns:a16="http://schemas.microsoft.com/office/drawing/2014/main" id="{F32F24DF-C557-F14D-83EC-5168D6B7B762}"/>
              </a:ext>
            </a:extLst>
          </p:cNvPr>
          <p:cNvSpPr>
            <a:spLocks noChangeShapeType="1"/>
          </p:cNvSpPr>
          <p:nvPr/>
        </p:nvSpPr>
        <p:spPr bwMode="auto">
          <a:xfrm flipH="1">
            <a:off x="3200400" y="6477000"/>
            <a:ext cx="44958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16" name="Line 20">
            <a:extLst>
              <a:ext uri="{FF2B5EF4-FFF2-40B4-BE49-F238E27FC236}">
                <a16:creationId xmlns:a16="http://schemas.microsoft.com/office/drawing/2014/main" id="{78EB6501-3978-4140-BE64-7E623B9394A7}"/>
              </a:ext>
            </a:extLst>
          </p:cNvPr>
          <p:cNvSpPr>
            <a:spLocks noChangeShapeType="1"/>
          </p:cNvSpPr>
          <p:nvPr/>
        </p:nvSpPr>
        <p:spPr bwMode="auto">
          <a:xfrm flipV="1">
            <a:off x="3200400" y="5105400"/>
            <a:ext cx="0" cy="13716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17" name="Line 21">
            <a:extLst>
              <a:ext uri="{FF2B5EF4-FFF2-40B4-BE49-F238E27FC236}">
                <a16:creationId xmlns:a16="http://schemas.microsoft.com/office/drawing/2014/main" id="{1DCA88AA-7199-204E-B9EE-9D59F1B9783D}"/>
              </a:ext>
            </a:extLst>
          </p:cNvPr>
          <p:cNvSpPr>
            <a:spLocks noChangeShapeType="1"/>
          </p:cNvSpPr>
          <p:nvPr/>
        </p:nvSpPr>
        <p:spPr bwMode="auto">
          <a:xfrm flipH="1" flipV="1">
            <a:off x="2286000" y="4800600"/>
            <a:ext cx="914400"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18" name="WordArt 22">
            <a:extLst>
              <a:ext uri="{FF2B5EF4-FFF2-40B4-BE49-F238E27FC236}">
                <a16:creationId xmlns:a16="http://schemas.microsoft.com/office/drawing/2014/main" id="{885492B1-AFE0-AB40-A414-4131FF4F1C14}"/>
              </a:ext>
            </a:extLst>
          </p:cNvPr>
          <p:cNvSpPr>
            <a:spLocks noChangeArrowheads="1" noChangeShapeType="1" noTextEdit="1"/>
          </p:cNvSpPr>
          <p:nvPr/>
        </p:nvSpPr>
        <p:spPr bwMode="auto">
          <a:xfrm>
            <a:off x="304800" y="304800"/>
            <a:ext cx="4419600" cy="6096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r>
              <a:rPr lang="en-US" kern="10">
                <a:ln w="9525">
                  <a:solidFill>
                    <a:srgbClr val="000000"/>
                  </a:solidFill>
                  <a:round/>
                  <a:headEnd/>
                  <a:tailEnd/>
                </a:ln>
                <a:solidFill>
                  <a:schemeClr val="accent1"/>
                </a:solidFill>
                <a:latin typeface="Arial Black" panose="020B0604020202020204" pitchFamily="34" charset="0"/>
                <a:cs typeface="Arial Black" panose="020B0604020202020204" pitchFamily="34" charset="0"/>
              </a:rPr>
              <a:t>A Series Circuit</a:t>
            </a:r>
          </a:p>
        </p:txBody>
      </p:sp>
      <p:sp>
        <p:nvSpPr>
          <p:cNvPr id="29719" name="Text Box 23">
            <a:extLst>
              <a:ext uri="{FF2B5EF4-FFF2-40B4-BE49-F238E27FC236}">
                <a16:creationId xmlns:a16="http://schemas.microsoft.com/office/drawing/2014/main" id="{F67A2F50-B93A-D947-9A58-3EF4FDC03E50}"/>
              </a:ext>
            </a:extLst>
          </p:cNvPr>
          <p:cNvSpPr txBox="1">
            <a:spLocks noChangeArrowheads="1"/>
          </p:cNvSpPr>
          <p:nvPr/>
        </p:nvSpPr>
        <p:spPr bwMode="auto">
          <a:xfrm>
            <a:off x="228600" y="1371600"/>
            <a:ext cx="7848600" cy="1004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t>Only ONE pathway from negative to positive</a:t>
            </a:r>
          </a:p>
          <a:p>
            <a:pPr algn="l">
              <a:spcBef>
                <a:spcPct val="50000"/>
              </a:spcBef>
            </a:pPr>
            <a:r>
              <a:rPr lang="en-US" altLang="en-US"/>
              <a:t>If one light bulb burns out the rest will not work </a:t>
            </a:r>
          </a:p>
        </p:txBody>
      </p:sp>
      <p:sp>
        <p:nvSpPr>
          <p:cNvPr id="29720" name="Line 24">
            <a:extLst>
              <a:ext uri="{FF2B5EF4-FFF2-40B4-BE49-F238E27FC236}">
                <a16:creationId xmlns:a16="http://schemas.microsoft.com/office/drawing/2014/main" id="{6ACF9DB9-2652-CC4A-8369-F802D4769AAE}"/>
              </a:ext>
            </a:extLst>
          </p:cNvPr>
          <p:cNvSpPr>
            <a:spLocks noChangeShapeType="1"/>
          </p:cNvSpPr>
          <p:nvPr/>
        </p:nvSpPr>
        <p:spPr bwMode="auto">
          <a:xfrm flipV="1">
            <a:off x="2895600" y="3276600"/>
            <a:ext cx="0" cy="6858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21" name="Line 25">
            <a:extLst>
              <a:ext uri="{FF2B5EF4-FFF2-40B4-BE49-F238E27FC236}">
                <a16:creationId xmlns:a16="http://schemas.microsoft.com/office/drawing/2014/main" id="{0CA2BF8C-9839-D944-A97A-58C0C159BD99}"/>
              </a:ext>
            </a:extLst>
          </p:cNvPr>
          <p:cNvSpPr>
            <a:spLocks noChangeShapeType="1"/>
          </p:cNvSpPr>
          <p:nvPr/>
        </p:nvSpPr>
        <p:spPr bwMode="auto">
          <a:xfrm flipV="1">
            <a:off x="3505200" y="3352800"/>
            <a:ext cx="8382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22" name="Line 26">
            <a:extLst>
              <a:ext uri="{FF2B5EF4-FFF2-40B4-BE49-F238E27FC236}">
                <a16:creationId xmlns:a16="http://schemas.microsoft.com/office/drawing/2014/main" id="{3F2A0E4C-25D6-7945-901D-9F13FCF2B91C}"/>
              </a:ext>
            </a:extLst>
          </p:cNvPr>
          <p:cNvSpPr>
            <a:spLocks noChangeShapeType="1"/>
          </p:cNvSpPr>
          <p:nvPr/>
        </p:nvSpPr>
        <p:spPr bwMode="auto">
          <a:xfrm flipV="1">
            <a:off x="5486400" y="3276600"/>
            <a:ext cx="8382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23" name="Line 27">
            <a:extLst>
              <a:ext uri="{FF2B5EF4-FFF2-40B4-BE49-F238E27FC236}">
                <a16:creationId xmlns:a16="http://schemas.microsoft.com/office/drawing/2014/main" id="{3515776A-E18A-CA4A-AD9B-A216F10087EE}"/>
              </a:ext>
            </a:extLst>
          </p:cNvPr>
          <p:cNvSpPr>
            <a:spLocks noChangeShapeType="1"/>
          </p:cNvSpPr>
          <p:nvPr/>
        </p:nvSpPr>
        <p:spPr bwMode="auto">
          <a:xfrm flipV="1">
            <a:off x="6781800" y="3276600"/>
            <a:ext cx="8382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24" name="Line 28">
            <a:extLst>
              <a:ext uri="{FF2B5EF4-FFF2-40B4-BE49-F238E27FC236}">
                <a16:creationId xmlns:a16="http://schemas.microsoft.com/office/drawing/2014/main" id="{BEE4ACBE-910D-C34C-9F3E-96CAC8C227AE}"/>
              </a:ext>
            </a:extLst>
          </p:cNvPr>
          <p:cNvSpPr>
            <a:spLocks noChangeShapeType="1"/>
          </p:cNvSpPr>
          <p:nvPr/>
        </p:nvSpPr>
        <p:spPr bwMode="auto">
          <a:xfrm>
            <a:off x="7924800" y="3581400"/>
            <a:ext cx="0" cy="8382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26" name="Line 30">
            <a:extLst>
              <a:ext uri="{FF2B5EF4-FFF2-40B4-BE49-F238E27FC236}">
                <a16:creationId xmlns:a16="http://schemas.microsoft.com/office/drawing/2014/main" id="{ECCF485A-17BB-7840-8E47-E013A2E902F3}"/>
              </a:ext>
            </a:extLst>
          </p:cNvPr>
          <p:cNvSpPr>
            <a:spLocks noChangeShapeType="1"/>
          </p:cNvSpPr>
          <p:nvPr/>
        </p:nvSpPr>
        <p:spPr bwMode="auto">
          <a:xfrm>
            <a:off x="8001000" y="5257800"/>
            <a:ext cx="0" cy="8382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28" name="Line 32">
            <a:extLst>
              <a:ext uri="{FF2B5EF4-FFF2-40B4-BE49-F238E27FC236}">
                <a16:creationId xmlns:a16="http://schemas.microsoft.com/office/drawing/2014/main" id="{50600051-F180-1E46-9706-E5C22B539ECD}"/>
              </a:ext>
            </a:extLst>
          </p:cNvPr>
          <p:cNvSpPr>
            <a:spLocks noChangeShapeType="1"/>
          </p:cNvSpPr>
          <p:nvPr/>
        </p:nvSpPr>
        <p:spPr bwMode="auto">
          <a:xfrm flipH="1">
            <a:off x="3810000" y="3962400"/>
            <a:ext cx="76200" cy="76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29" name="Line 33">
            <a:extLst>
              <a:ext uri="{FF2B5EF4-FFF2-40B4-BE49-F238E27FC236}">
                <a16:creationId xmlns:a16="http://schemas.microsoft.com/office/drawing/2014/main" id="{3B5C0143-9282-EB4E-A124-7298A6404E2A}"/>
              </a:ext>
            </a:extLst>
          </p:cNvPr>
          <p:cNvSpPr>
            <a:spLocks noChangeShapeType="1"/>
          </p:cNvSpPr>
          <p:nvPr/>
        </p:nvSpPr>
        <p:spPr bwMode="auto">
          <a:xfrm flipH="1">
            <a:off x="3886200" y="4038600"/>
            <a:ext cx="7620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32" name="Line 36">
            <a:extLst>
              <a:ext uri="{FF2B5EF4-FFF2-40B4-BE49-F238E27FC236}">
                <a16:creationId xmlns:a16="http://schemas.microsoft.com/office/drawing/2014/main" id="{008C8B6C-3076-5E44-BFD0-29444EF534A7}"/>
              </a:ext>
            </a:extLst>
          </p:cNvPr>
          <p:cNvSpPr>
            <a:spLocks noChangeShapeType="1"/>
          </p:cNvSpPr>
          <p:nvPr/>
        </p:nvSpPr>
        <p:spPr bwMode="auto">
          <a:xfrm>
            <a:off x="4191000" y="4038600"/>
            <a:ext cx="7620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33" name="Line 37">
            <a:extLst>
              <a:ext uri="{FF2B5EF4-FFF2-40B4-BE49-F238E27FC236}">
                <a16:creationId xmlns:a16="http://schemas.microsoft.com/office/drawing/2014/main" id="{EC54151F-45CD-FB40-B57D-45DC616FB9ED}"/>
              </a:ext>
            </a:extLst>
          </p:cNvPr>
          <p:cNvSpPr>
            <a:spLocks noChangeShapeType="1"/>
          </p:cNvSpPr>
          <p:nvPr/>
        </p:nvSpPr>
        <p:spPr bwMode="auto">
          <a:xfrm>
            <a:off x="4267200" y="3962400"/>
            <a:ext cx="76200" cy="76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34" name="Line 38">
            <a:extLst>
              <a:ext uri="{FF2B5EF4-FFF2-40B4-BE49-F238E27FC236}">
                <a16:creationId xmlns:a16="http://schemas.microsoft.com/office/drawing/2014/main" id="{0581C21B-C9CA-0F47-94BA-1A434BA8C11C}"/>
              </a:ext>
            </a:extLst>
          </p:cNvPr>
          <p:cNvSpPr>
            <a:spLocks noChangeShapeType="1"/>
          </p:cNvSpPr>
          <p:nvPr/>
        </p:nvSpPr>
        <p:spPr bwMode="auto">
          <a:xfrm>
            <a:off x="4038600" y="4114800"/>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35" name="Line 39">
            <a:extLst>
              <a:ext uri="{FF2B5EF4-FFF2-40B4-BE49-F238E27FC236}">
                <a16:creationId xmlns:a16="http://schemas.microsoft.com/office/drawing/2014/main" id="{F4AEF6C0-4B70-3A42-84BD-11570835BCB3}"/>
              </a:ext>
            </a:extLst>
          </p:cNvPr>
          <p:cNvSpPr>
            <a:spLocks noChangeShapeType="1"/>
          </p:cNvSpPr>
          <p:nvPr/>
        </p:nvSpPr>
        <p:spPr bwMode="auto">
          <a:xfrm flipH="1">
            <a:off x="5257800" y="4038600"/>
            <a:ext cx="76200" cy="76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36" name="Line 40">
            <a:extLst>
              <a:ext uri="{FF2B5EF4-FFF2-40B4-BE49-F238E27FC236}">
                <a16:creationId xmlns:a16="http://schemas.microsoft.com/office/drawing/2014/main" id="{C70AF742-7DEF-4A4A-9E43-590FB30A4B52}"/>
              </a:ext>
            </a:extLst>
          </p:cNvPr>
          <p:cNvSpPr>
            <a:spLocks noChangeShapeType="1"/>
          </p:cNvSpPr>
          <p:nvPr/>
        </p:nvSpPr>
        <p:spPr bwMode="auto">
          <a:xfrm flipH="1">
            <a:off x="5334000" y="4114800"/>
            <a:ext cx="7620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37" name="Line 41">
            <a:extLst>
              <a:ext uri="{FF2B5EF4-FFF2-40B4-BE49-F238E27FC236}">
                <a16:creationId xmlns:a16="http://schemas.microsoft.com/office/drawing/2014/main" id="{8EB3ACFE-F807-FC4C-A5FF-22E11339879E}"/>
              </a:ext>
            </a:extLst>
          </p:cNvPr>
          <p:cNvSpPr>
            <a:spLocks noChangeShapeType="1"/>
          </p:cNvSpPr>
          <p:nvPr/>
        </p:nvSpPr>
        <p:spPr bwMode="auto">
          <a:xfrm>
            <a:off x="5638800" y="4114800"/>
            <a:ext cx="7620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38" name="Line 42">
            <a:extLst>
              <a:ext uri="{FF2B5EF4-FFF2-40B4-BE49-F238E27FC236}">
                <a16:creationId xmlns:a16="http://schemas.microsoft.com/office/drawing/2014/main" id="{8049AB14-75DC-2044-B164-F5D794CBC26F}"/>
              </a:ext>
            </a:extLst>
          </p:cNvPr>
          <p:cNvSpPr>
            <a:spLocks noChangeShapeType="1"/>
          </p:cNvSpPr>
          <p:nvPr/>
        </p:nvSpPr>
        <p:spPr bwMode="auto">
          <a:xfrm>
            <a:off x="5715000" y="4038600"/>
            <a:ext cx="76200" cy="76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39" name="Line 43">
            <a:extLst>
              <a:ext uri="{FF2B5EF4-FFF2-40B4-BE49-F238E27FC236}">
                <a16:creationId xmlns:a16="http://schemas.microsoft.com/office/drawing/2014/main" id="{4CA9AF8D-AC10-074A-B422-9E1B1483AB03}"/>
              </a:ext>
            </a:extLst>
          </p:cNvPr>
          <p:cNvSpPr>
            <a:spLocks noChangeShapeType="1"/>
          </p:cNvSpPr>
          <p:nvPr/>
        </p:nvSpPr>
        <p:spPr bwMode="auto">
          <a:xfrm>
            <a:off x="5486400" y="4191000"/>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40" name="Line 44">
            <a:extLst>
              <a:ext uri="{FF2B5EF4-FFF2-40B4-BE49-F238E27FC236}">
                <a16:creationId xmlns:a16="http://schemas.microsoft.com/office/drawing/2014/main" id="{57547CEB-E87C-B342-A735-F98F831E18BE}"/>
              </a:ext>
            </a:extLst>
          </p:cNvPr>
          <p:cNvSpPr>
            <a:spLocks noChangeShapeType="1"/>
          </p:cNvSpPr>
          <p:nvPr/>
        </p:nvSpPr>
        <p:spPr bwMode="auto">
          <a:xfrm flipH="1">
            <a:off x="6400800" y="4038600"/>
            <a:ext cx="76200" cy="76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41" name="Line 45">
            <a:extLst>
              <a:ext uri="{FF2B5EF4-FFF2-40B4-BE49-F238E27FC236}">
                <a16:creationId xmlns:a16="http://schemas.microsoft.com/office/drawing/2014/main" id="{EC2BF7CA-0444-BC49-8512-F1C3C6C41672}"/>
              </a:ext>
            </a:extLst>
          </p:cNvPr>
          <p:cNvSpPr>
            <a:spLocks noChangeShapeType="1"/>
          </p:cNvSpPr>
          <p:nvPr/>
        </p:nvSpPr>
        <p:spPr bwMode="auto">
          <a:xfrm flipH="1">
            <a:off x="6477000" y="4114800"/>
            <a:ext cx="7620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42" name="Line 46">
            <a:extLst>
              <a:ext uri="{FF2B5EF4-FFF2-40B4-BE49-F238E27FC236}">
                <a16:creationId xmlns:a16="http://schemas.microsoft.com/office/drawing/2014/main" id="{A8887EEC-A469-744D-91A6-2F5774B107D3}"/>
              </a:ext>
            </a:extLst>
          </p:cNvPr>
          <p:cNvSpPr>
            <a:spLocks noChangeShapeType="1"/>
          </p:cNvSpPr>
          <p:nvPr/>
        </p:nvSpPr>
        <p:spPr bwMode="auto">
          <a:xfrm>
            <a:off x="6781800" y="4114800"/>
            <a:ext cx="7620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43" name="Line 47">
            <a:extLst>
              <a:ext uri="{FF2B5EF4-FFF2-40B4-BE49-F238E27FC236}">
                <a16:creationId xmlns:a16="http://schemas.microsoft.com/office/drawing/2014/main" id="{AA078821-105F-3440-B276-B2A9825AA13D}"/>
              </a:ext>
            </a:extLst>
          </p:cNvPr>
          <p:cNvSpPr>
            <a:spLocks noChangeShapeType="1"/>
          </p:cNvSpPr>
          <p:nvPr/>
        </p:nvSpPr>
        <p:spPr bwMode="auto">
          <a:xfrm>
            <a:off x="6858000" y="4038600"/>
            <a:ext cx="76200" cy="76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44" name="Line 48">
            <a:extLst>
              <a:ext uri="{FF2B5EF4-FFF2-40B4-BE49-F238E27FC236}">
                <a16:creationId xmlns:a16="http://schemas.microsoft.com/office/drawing/2014/main" id="{47924C15-A4FE-A34C-8C21-EBC83EBE589C}"/>
              </a:ext>
            </a:extLst>
          </p:cNvPr>
          <p:cNvSpPr>
            <a:spLocks noChangeShapeType="1"/>
          </p:cNvSpPr>
          <p:nvPr/>
        </p:nvSpPr>
        <p:spPr bwMode="auto">
          <a:xfrm>
            <a:off x="6629400" y="4191000"/>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45" name="Line 49">
            <a:extLst>
              <a:ext uri="{FF2B5EF4-FFF2-40B4-BE49-F238E27FC236}">
                <a16:creationId xmlns:a16="http://schemas.microsoft.com/office/drawing/2014/main" id="{14DE5D06-F827-B34A-8A87-C0019FE5D768}"/>
              </a:ext>
            </a:extLst>
          </p:cNvPr>
          <p:cNvSpPr>
            <a:spLocks noChangeShapeType="1"/>
          </p:cNvSpPr>
          <p:nvPr/>
        </p:nvSpPr>
        <p:spPr bwMode="auto">
          <a:xfrm flipH="1" flipV="1">
            <a:off x="5486400" y="5867400"/>
            <a:ext cx="76200" cy="76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46" name="Line 50">
            <a:extLst>
              <a:ext uri="{FF2B5EF4-FFF2-40B4-BE49-F238E27FC236}">
                <a16:creationId xmlns:a16="http://schemas.microsoft.com/office/drawing/2014/main" id="{29B2645A-A8F7-FE48-B2E2-150357F2ECBA}"/>
              </a:ext>
            </a:extLst>
          </p:cNvPr>
          <p:cNvSpPr>
            <a:spLocks noChangeShapeType="1"/>
          </p:cNvSpPr>
          <p:nvPr/>
        </p:nvSpPr>
        <p:spPr bwMode="auto">
          <a:xfrm flipH="1" flipV="1">
            <a:off x="5562600" y="5638800"/>
            <a:ext cx="7620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47" name="Line 51">
            <a:extLst>
              <a:ext uri="{FF2B5EF4-FFF2-40B4-BE49-F238E27FC236}">
                <a16:creationId xmlns:a16="http://schemas.microsoft.com/office/drawing/2014/main" id="{CA8F9C24-ABF8-204A-BB30-CD5CAF3BED0F}"/>
              </a:ext>
            </a:extLst>
          </p:cNvPr>
          <p:cNvSpPr>
            <a:spLocks noChangeShapeType="1"/>
          </p:cNvSpPr>
          <p:nvPr/>
        </p:nvSpPr>
        <p:spPr bwMode="auto">
          <a:xfrm flipV="1">
            <a:off x="5791200" y="5638800"/>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48" name="Line 52">
            <a:extLst>
              <a:ext uri="{FF2B5EF4-FFF2-40B4-BE49-F238E27FC236}">
                <a16:creationId xmlns:a16="http://schemas.microsoft.com/office/drawing/2014/main" id="{A5482732-51CA-BA4A-90F2-DFDA30152B2D}"/>
              </a:ext>
            </a:extLst>
          </p:cNvPr>
          <p:cNvSpPr>
            <a:spLocks noChangeShapeType="1"/>
          </p:cNvSpPr>
          <p:nvPr/>
        </p:nvSpPr>
        <p:spPr bwMode="auto">
          <a:xfrm flipV="1">
            <a:off x="5943600" y="5791200"/>
            <a:ext cx="76200" cy="76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49" name="Line 53">
            <a:extLst>
              <a:ext uri="{FF2B5EF4-FFF2-40B4-BE49-F238E27FC236}">
                <a16:creationId xmlns:a16="http://schemas.microsoft.com/office/drawing/2014/main" id="{4035BE7A-06D5-794C-9765-25A4DF9B32D4}"/>
              </a:ext>
            </a:extLst>
          </p:cNvPr>
          <p:cNvSpPr>
            <a:spLocks noChangeShapeType="1"/>
          </p:cNvSpPr>
          <p:nvPr/>
        </p:nvSpPr>
        <p:spPr bwMode="auto">
          <a:xfrm flipV="1">
            <a:off x="5943600" y="5943600"/>
            <a:ext cx="152400" cy="76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50" name="Line 54">
            <a:extLst>
              <a:ext uri="{FF2B5EF4-FFF2-40B4-BE49-F238E27FC236}">
                <a16:creationId xmlns:a16="http://schemas.microsoft.com/office/drawing/2014/main" id="{67A28A5D-B41F-F740-BC44-CC72CD9ADD23}"/>
              </a:ext>
            </a:extLst>
          </p:cNvPr>
          <p:cNvSpPr>
            <a:spLocks noChangeShapeType="1"/>
          </p:cNvSpPr>
          <p:nvPr/>
        </p:nvSpPr>
        <p:spPr bwMode="auto">
          <a:xfrm flipH="1" flipV="1">
            <a:off x="6629400" y="5867400"/>
            <a:ext cx="76200" cy="76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51" name="Line 55">
            <a:extLst>
              <a:ext uri="{FF2B5EF4-FFF2-40B4-BE49-F238E27FC236}">
                <a16:creationId xmlns:a16="http://schemas.microsoft.com/office/drawing/2014/main" id="{2FD432C0-E3FD-2E4D-9C4E-9C73E5089538}"/>
              </a:ext>
            </a:extLst>
          </p:cNvPr>
          <p:cNvSpPr>
            <a:spLocks noChangeShapeType="1"/>
          </p:cNvSpPr>
          <p:nvPr/>
        </p:nvSpPr>
        <p:spPr bwMode="auto">
          <a:xfrm flipH="1" flipV="1">
            <a:off x="6705600" y="5638800"/>
            <a:ext cx="7620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52" name="Line 56">
            <a:extLst>
              <a:ext uri="{FF2B5EF4-FFF2-40B4-BE49-F238E27FC236}">
                <a16:creationId xmlns:a16="http://schemas.microsoft.com/office/drawing/2014/main" id="{36044963-0188-0541-BE96-7EBF706C5E97}"/>
              </a:ext>
            </a:extLst>
          </p:cNvPr>
          <p:cNvSpPr>
            <a:spLocks noChangeShapeType="1"/>
          </p:cNvSpPr>
          <p:nvPr/>
        </p:nvSpPr>
        <p:spPr bwMode="auto">
          <a:xfrm flipV="1">
            <a:off x="6934200" y="5638800"/>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53" name="Line 57">
            <a:extLst>
              <a:ext uri="{FF2B5EF4-FFF2-40B4-BE49-F238E27FC236}">
                <a16:creationId xmlns:a16="http://schemas.microsoft.com/office/drawing/2014/main" id="{AAFA494F-05B6-4C4D-9B33-3068DB0F9CD7}"/>
              </a:ext>
            </a:extLst>
          </p:cNvPr>
          <p:cNvSpPr>
            <a:spLocks noChangeShapeType="1"/>
          </p:cNvSpPr>
          <p:nvPr/>
        </p:nvSpPr>
        <p:spPr bwMode="auto">
          <a:xfrm flipV="1">
            <a:off x="7086600" y="5791200"/>
            <a:ext cx="76200" cy="76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54" name="Line 58">
            <a:extLst>
              <a:ext uri="{FF2B5EF4-FFF2-40B4-BE49-F238E27FC236}">
                <a16:creationId xmlns:a16="http://schemas.microsoft.com/office/drawing/2014/main" id="{0C5B6063-BCEC-1B4F-827D-E6FF79876A8A}"/>
              </a:ext>
            </a:extLst>
          </p:cNvPr>
          <p:cNvSpPr>
            <a:spLocks noChangeShapeType="1"/>
          </p:cNvSpPr>
          <p:nvPr/>
        </p:nvSpPr>
        <p:spPr bwMode="auto">
          <a:xfrm flipV="1">
            <a:off x="7086600" y="5943600"/>
            <a:ext cx="152400" cy="76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55" name="Line 59">
            <a:extLst>
              <a:ext uri="{FF2B5EF4-FFF2-40B4-BE49-F238E27FC236}">
                <a16:creationId xmlns:a16="http://schemas.microsoft.com/office/drawing/2014/main" id="{53DA1258-1930-654E-9CFE-6F762947F6AB}"/>
              </a:ext>
            </a:extLst>
          </p:cNvPr>
          <p:cNvSpPr>
            <a:spLocks noChangeShapeType="1"/>
          </p:cNvSpPr>
          <p:nvPr/>
        </p:nvSpPr>
        <p:spPr bwMode="auto">
          <a:xfrm flipH="1" flipV="1">
            <a:off x="3962400" y="5867400"/>
            <a:ext cx="76200" cy="76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56" name="Line 60">
            <a:extLst>
              <a:ext uri="{FF2B5EF4-FFF2-40B4-BE49-F238E27FC236}">
                <a16:creationId xmlns:a16="http://schemas.microsoft.com/office/drawing/2014/main" id="{39DEDA56-03AF-3B49-8B48-23B9F98142C7}"/>
              </a:ext>
            </a:extLst>
          </p:cNvPr>
          <p:cNvSpPr>
            <a:spLocks noChangeShapeType="1"/>
          </p:cNvSpPr>
          <p:nvPr/>
        </p:nvSpPr>
        <p:spPr bwMode="auto">
          <a:xfrm flipH="1" flipV="1">
            <a:off x="4038600" y="5638800"/>
            <a:ext cx="7620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57" name="Line 61">
            <a:extLst>
              <a:ext uri="{FF2B5EF4-FFF2-40B4-BE49-F238E27FC236}">
                <a16:creationId xmlns:a16="http://schemas.microsoft.com/office/drawing/2014/main" id="{4B8C93D7-1DC0-154A-AA4B-6663C3F6662E}"/>
              </a:ext>
            </a:extLst>
          </p:cNvPr>
          <p:cNvSpPr>
            <a:spLocks noChangeShapeType="1"/>
          </p:cNvSpPr>
          <p:nvPr/>
        </p:nvSpPr>
        <p:spPr bwMode="auto">
          <a:xfrm flipV="1">
            <a:off x="4267200" y="5638800"/>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58" name="Line 62">
            <a:extLst>
              <a:ext uri="{FF2B5EF4-FFF2-40B4-BE49-F238E27FC236}">
                <a16:creationId xmlns:a16="http://schemas.microsoft.com/office/drawing/2014/main" id="{BE1DE811-6DEF-DA4A-BF27-E59AFE388613}"/>
              </a:ext>
            </a:extLst>
          </p:cNvPr>
          <p:cNvSpPr>
            <a:spLocks noChangeShapeType="1"/>
          </p:cNvSpPr>
          <p:nvPr/>
        </p:nvSpPr>
        <p:spPr bwMode="auto">
          <a:xfrm flipV="1">
            <a:off x="4419600" y="5791200"/>
            <a:ext cx="76200" cy="76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59" name="Line 63">
            <a:extLst>
              <a:ext uri="{FF2B5EF4-FFF2-40B4-BE49-F238E27FC236}">
                <a16:creationId xmlns:a16="http://schemas.microsoft.com/office/drawing/2014/main" id="{66483175-A56D-0045-A8B5-024191BA212E}"/>
              </a:ext>
            </a:extLst>
          </p:cNvPr>
          <p:cNvSpPr>
            <a:spLocks noChangeShapeType="1"/>
          </p:cNvSpPr>
          <p:nvPr/>
        </p:nvSpPr>
        <p:spPr bwMode="auto">
          <a:xfrm flipV="1">
            <a:off x="4419600" y="5943600"/>
            <a:ext cx="152400" cy="76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60" name="Line 64">
            <a:extLst>
              <a:ext uri="{FF2B5EF4-FFF2-40B4-BE49-F238E27FC236}">
                <a16:creationId xmlns:a16="http://schemas.microsoft.com/office/drawing/2014/main" id="{ED1CC917-0A8E-D04F-81E7-F9F800976295}"/>
              </a:ext>
            </a:extLst>
          </p:cNvPr>
          <p:cNvSpPr>
            <a:spLocks noChangeShapeType="1"/>
          </p:cNvSpPr>
          <p:nvPr/>
        </p:nvSpPr>
        <p:spPr bwMode="auto">
          <a:xfrm flipH="1" flipV="1">
            <a:off x="6553200" y="6629400"/>
            <a:ext cx="9144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61" name="Line 65">
            <a:extLst>
              <a:ext uri="{FF2B5EF4-FFF2-40B4-BE49-F238E27FC236}">
                <a16:creationId xmlns:a16="http://schemas.microsoft.com/office/drawing/2014/main" id="{96751889-EDC2-BE48-9B3D-357165E87C6D}"/>
              </a:ext>
            </a:extLst>
          </p:cNvPr>
          <p:cNvSpPr>
            <a:spLocks noChangeShapeType="1"/>
          </p:cNvSpPr>
          <p:nvPr/>
        </p:nvSpPr>
        <p:spPr bwMode="auto">
          <a:xfrm flipH="1" flipV="1">
            <a:off x="4038600" y="6629400"/>
            <a:ext cx="9144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62" name="Line 66">
            <a:extLst>
              <a:ext uri="{FF2B5EF4-FFF2-40B4-BE49-F238E27FC236}">
                <a16:creationId xmlns:a16="http://schemas.microsoft.com/office/drawing/2014/main" id="{C733432F-00FA-2A4E-B0C7-3450DDBE0973}"/>
              </a:ext>
            </a:extLst>
          </p:cNvPr>
          <p:cNvSpPr>
            <a:spLocks noChangeShapeType="1"/>
          </p:cNvSpPr>
          <p:nvPr/>
        </p:nvSpPr>
        <p:spPr bwMode="auto">
          <a:xfrm flipH="1" flipV="1">
            <a:off x="2895600" y="5334000"/>
            <a:ext cx="0" cy="10668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29763" name="Picture 67">
            <a:extLst>
              <a:ext uri="{FF2B5EF4-FFF2-40B4-BE49-F238E27FC236}">
                <a16:creationId xmlns:a16="http://schemas.microsoft.com/office/drawing/2014/main" id="{951F87B5-041E-A94F-9C6E-E64CFE7F2F9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5181600"/>
            <a:ext cx="392113"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9764" name="Text Box 68">
            <a:extLst>
              <a:ext uri="{FF2B5EF4-FFF2-40B4-BE49-F238E27FC236}">
                <a16:creationId xmlns:a16="http://schemas.microsoft.com/office/drawing/2014/main" id="{0506F217-3B03-FF4D-B804-3E02782F7D6D}"/>
              </a:ext>
            </a:extLst>
          </p:cNvPr>
          <p:cNvSpPr txBox="1">
            <a:spLocks noChangeArrowheads="1"/>
          </p:cNvSpPr>
          <p:nvPr/>
        </p:nvSpPr>
        <p:spPr bwMode="auto">
          <a:xfrm>
            <a:off x="0" y="5867400"/>
            <a:ext cx="2514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t>The “Extra Bulb”</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3" name="Picture 3">
            <a:extLst>
              <a:ext uri="{FF2B5EF4-FFF2-40B4-BE49-F238E27FC236}">
                <a16:creationId xmlns:a16="http://schemas.microsoft.com/office/drawing/2014/main" id="{F0C57B4F-E89E-CE43-97A6-BF04176864F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6200" y="3505200"/>
            <a:ext cx="450850" cy="71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24" name="Picture 4">
            <a:extLst>
              <a:ext uri="{FF2B5EF4-FFF2-40B4-BE49-F238E27FC236}">
                <a16:creationId xmlns:a16="http://schemas.microsoft.com/office/drawing/2014/main" id="{B4DB0918-3FD5-0E4A-8338-3B4C125032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0" y="3505200"/>
            <a:ext cx="450850" cy="71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25" name="Picture 5">
            <a:extLst>
              <a:ext uri="{FF2B5EF4-FFF2-40B4-BE49-F238E27FC236}">
                <a16:creationId xmlns:a16="http://schemas.microsoft.com/office/drawing/2014/main" id="{38515BAE-F0CA-D84F-843C-1BA11A01D98E}"/>
              </a:ext>
            </a:extLst>
          </p:cNvPr>
          <p:cNvPicPr>
            <a:picLocks noChangeAspect="1" noChangeArrowheads="1"/>
          </p:cNvPicPr>
          <p:nvPr/>
        </p:nvPicPr>
        <p:blipFill>
          <a:blip r:embed="rId2">
            <a:lum bright="36000"/>
            <a:extLst>
              <a:ext uri="{28A0092B-C50C-407E-A947-70E740481C1C}">
                <a14:useLocalDpi xmlns:a14="http://schemas.microsoft.com/office/drawing/2010/main" val="0"/>
              </a:ext>
            </a:extLst>
          </a:blip>
          <a:srcRect/>
          <a:stretch>
            <a:fillRect/>
          </a:stretch>
        </p:blipFill>
        <p:spPr bwMode="auto">
          <a:xfrm>
            <a:off x="6477000" y="3505200"/>
            <a:ext cx="450850" cy="71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26" name="Picture 6">
            <a:extLst>
              <a:ext uri="{FF2B5EF4-FFF2-40B4-BE49-F238E27FC236}">
                <a16:creationId xmlns:a16="http://schemas.microsoft.com/office/drawing/2014/main" id="{1111952D-52F9-6E44-96B3-0ED84D0CE18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2600" y="5791200"/>
            <a:ext cx="392113"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27" name="Picture 7">
            <a:extLst>
              <a:ext uri="{FF2B5EF4-FFF2-40B4-BE49-F238E27FC236}">
                <a16:creationId xmlns:a16="http://schemas.microsoft.com/office/drawing/2014/main" id="{C0DA952E-6B48-6141-8FCB-8D51C65F05E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8600" y="5791200"/>
            <a:ext cx="400050" cy="700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28" name="Picture 8">
            <a:extLst>
              <a:ext uri="{FF2B5EF4-FFF2-40B4-BE49-F238E27FC236}">
                <a16:creationId xmlns:a16="http://schemas.microsoft.com/office/drawing/2014/main" id="{B70175C8-51A7-1A4E-8901-F4BA8CCCBFD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5600" y="5791200"/>
            <a:ext cx="392113"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29" name="Picture 9" descr="PE01735_">
            <a:extLst>
              <a:ext uri="{FF2B5EF4-FFF2-40B4-BE49-F238E27FC236}">
                <a16:creationId xmlns:a16="http://schemas.microsoft.com/office/drawing/2014/main" id="{CD6FE770-1643-0A44-9770-3057C40E47C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3581400"/>
            <a:ext cx="1658938" cy="1312863"/>
          </a:xfrm>
          <a:prstGeom prst="rect">
            <a:avLst/>
          </a:prstGeom>
          <a:noFill/>
          <a:extLst>
            <a:ext uri="{909E8E84-426E-40DD-AFC4-6F175D3DCCD1}">
              <a14:hiddenFill xmlns:a14="http://schemas.microsoft.com/office/drawing/2010/main">
                <a:solidFill>
                  <a:srgbClr val="FFFFFF"/>
                </a:solidFill>
              </a14:hiddenFill>
            </a:ext>
          </a:extLst>
        </p:spPr>
      </p:pic>
      <p:sp>
        <p:nvSpPr>
          <p:cNvPr id="30730" name="Line 10">
            <a:extLst>
              <a:ext uri="{FF2B5EF4-FFF2-40B4-BE49-F238E27FC236}">
                <a16:creationId xmlns:a16="http://schemas.microsoft.com/office/drawing/2014/main" id="{EBF348A9-1622-8241-9A71-D4093B9BB6AF}"/>
              </a:ext>
            </a:extLst>
          </p:cNvPr>
          <p:cNvSpPr>
            <a:spLocks noChangeShapeType="1"/>
          </p:cNvSpPr>
          <p:nvPr/>
        </p:nvSpPr>
        <p:spPr bwMode="auto">
          <a:xfrm>
            <a:off x="2362200" y="4800600"/>
            <a:ext cx="8382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31" name="Line 11">
            <a:extLst>
              <a:ext uri="{FF2B5EF4-FFF2-40B4-BE49-F238E27FC236}">
                <a16:creationId xmlns:a16="http://schemas.microsoft.com/office/drawing/2014/main" id="{D0E4D53A-E5FC-E84C-A45D-9665B107A9EF}"/>
              </a:ext>
            </a:extLst>
          </p:cNvPr>
          <p:cNvSpPr>
            <a:spLocks noChangeShapeType="1"/>
          </p:cNvSpPr>
          <p:nvPr/>
        </p:nvSpPr>
        <p:spPr bwMode="auto">
          <a:xfrm flipV="1">
            <a:off x="3200400" y="3505200"/>
            <a:ext cx="0" cy="1295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32" name="Line 12">
            <a:extLst>
              <a:ext uri="{FF2B5EF4-FFF2-40B4-BE49-F238E27FC236}">
                <a16:creationId xmlns:a16="http://schemas.microsoft.com/office/drawing/2014/main" id="{20382DF1-EFD3-234E-9591-A83567C6D2F0}"/>
              </a:ext>
            </a:extLst>
          </p:cNvPr>
          <p:cNvSpPr>
            <a:spLocks noChangeShapeType="1"/>
          </p:cNvSpPr>
          <p:nvPr/>
        </p:nvSpPr>
        <p:spPr bwMode="auto">
          <a:xfrm>
            <a:off x="3200400" y="3505200"/>
            <a:ext cx="44958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33" name="Line 13">
            <a:extLst>
              <a:ext uri="{FF2B5EF4-FFF2-40B4-BE49-F238E27FC236}">
                <a16:creationId xmlns:a16="http://schemas.microsoft.com/office/drawing/2014/main" id="{97436FC4-985A-3444-B15C-1B6F1157F4F5}"/>
              </a:ext>
            </a:extLst>
          </p:cNvPr>
          <p:cNvSpPr>
            <a:spLocks noChangeShapeType="1"/>
          </p:cNvSpPr>
          <p:nvPr/>
        </p:nvSpPr>
        <p:spPr bwMode="auto">
          <a:xfrm>
            <a:off x="7620000" y="3505200"/>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34" name="Line 14">
            <a:extLst>
              <a:ext uri="{FF2B5EF4-FFF2-40B4-BE49-F238E27FC236}">
                <a16:creationId xmlns:a16="http://schemas.microsoft.com/office/drawing/2014/main" id="{EB29274A-03CC-9448-8DCD-7A25E7253EA2}"/>
              </a:ext>
            </a:extLst>
          </p:cNvPr>
          <p:cNvSpPr>
            <a:spLocks noChangeShapeType="1"/>
          </p:cNvSpPr>
          <p:nvPr/>
        </p:nvSpPr>
        <p:spPr bwMode="auto">
          <a:xfrm>
            <a:off x="7696200" y="3505200"/>
            <a:ext cx="0" cy="2971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35" name="Line 15">
            <a:extLst>
              <a:ext uri="{FF2B5EF4-FFF2-40B4-BE49-F238E27FC236}">
                <a16:creationId xmlns:a16="http://schemas.microsoft.com/office/drawing/2014/main" id="{AFD12933-7592-F546-A632-1F5FFCAFC993}"/>
              </a:ext>
            </a:extLst>
          </p:cNvPr>
          <p:cNvSpPr>
            <a:spLocks noChangeShapeType="1"/>
          </p:cNvSpPr>
          <p:nvPr/>
        </p:nvSpPr>
        <p:spPr bwMode="auto">
          <a:xfrm flipH="1">
            <a:off x="3200400" y="6477000"/>
            <a:ext cx="44958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36" name="Line 16">
            <a:extLst>
              <a:ext uri="{FF2B5EF4-FFF2-40B4-BE49-F238E27FC236}">
                <a16:creationId xmlns:a16="http://schemas.microsoft.com/office/drawing/2014/main" id="{B6074380-AB7F-9E4E-AEF1-3750D891B3FE}"/>
              </a:ext>
            </a:extLst>
          </p:cNvPr>
          <p:cNvSpPr>
            <a:spLocks noChangeShapeType="1"/>
          </p:cNvSpPr>
          <p:nvPr/>
        </p:nvSpPr>
        <p:spPr bwMode="auto">
          <a:xfrm flipV="1">
            <a:off x="3200400" y="5105400"/>
            <a:ext cx="0" cy="13716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37" name="Line 17">
            <a:extLst>
              <a:ext uri="{FF2B5EF4-FFF2-40B4-BE49-F238E27FC236}">
                <a16:creationId xmlns:a16="http://schemas.microsoft.com/office/drawing/2014/main" id="{AEDF2BA7-5C7A-1C41-8F6A-BF54B124889C}"/>
              </a:ext>
            </a:extLst>
          </p:cNvPr>
          <p:cNvSpPr>
            <a:spLocks noChangeShapeType="1"/>
          </p:cNvSpPr>
          <p:nvPr/>
        </p:nvSpPr>
        <p:spPr bwMode="auto">
          <a:xfrm flipH="1" flipV="1">
            <a:off x="2286000" y="4800600"/>
            <a:ext cx="914400"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38" name="WordArt 18">
            <a:extLst>
              <a:ext uri="{FF2B5EF4-FFF2-40B4-BE49-F238E27FC236}">
                <a16:creationId xmlns:a16="http://schemas.microsoft.com/office/drawing/2014/main" id="{3E3B73EC-EDC9-5B4A-B308-C736FF16C4E8}"/>
              </a:ext>
            </a:extLst>
          </p:cNvPr>
          <p:cNvSpPr>
            <a:spLocks noChangeArrowheads="1" noChangeShapeType="1" noTextEdit="1"/>
          </p:cNvSpPr>
          <p:nvPr/>
        </p:nvSpPr>
        <p:spPr bwMode="auto">
          <a:xfrm>
            <a:off x="304800" y="304800"/>
            <a:ext cx="4419600" cy="6096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r>
              <a:rPr lang="en-US" kern="10">
                <a:ln w="9525">
                  <a:solidFill>
                    <a:srgbClr val="000000"/>
                  </a:solidFill>
                  <a:round/>
                  <a:headEnd/>
                  <a:tailEnd/>
                </a:ln>
                <a:solidFill>
                  <a:schemeClr val="accent1"/>
                </a:solidFill>
                <a:latin typeface="Arial Black" panose="020B0604020202020204" pitchFamily="34" charset="0"/>
                <a:cs typeface="Arial Black" panose="020B0604020202020204" pitchFamily="34" charset="0"/>
              </a:rPr>
              <a:t>Now for Babysitting..</a:t>
            </a:r>
          </a:p>
        </p:txBody>
      </p:sp>
      <p:sp>
        <p:nvSpPr>
          <p:cNvPr id="30739" name="Text Box 19">
            <a:extLst>
              <a:ext uri="{FF2B5EF4-FFF2-40B4-BE49-F238E27FC236}">
                <a16:creationId xmlns:a16="http://schemas.microsoft.com/office/drawing/2014/main" id="{7686FFD4-0121-5546-96E0-A7F07231BC95}"/>
              </a:ext>
            </a:extLst>
          </p:cNvPr>
          <p:cNvSpPr txBox="1">
            <a:spLocks noChangeArrowheads="1"/>
          </p:cNvSpPr>
          <p:nvPr/>
        </p:nvSpPr>
        <p:spPr bwMode="auto">
          <a:xfrm>
            <a:off x="304800" y="1066800"/>
            <a:ext cx="7848600" cy="2465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t>Purposefully burnout one light and make sure you know which one it is…</a:t>
            </a:r>
          </a:p>
          <a:p>
            <a:pPr algn="l">
              <a:spcBef>
                <a:spcPct val="50000"/>
              </a:spcBef>
            </a:pPr>
            <a:r>
              <a:rPr lang="en-US" altLang="en-US"/>
              <a:t>In front of a five year old make a big deal out of “fixing” a set of lights using the ONE extra bulb and one by one replacing each bulb and trying the lights. Make sure to get lots of attention and praise for your efforts.</a:t>
            </a:r>
          </a:p>
        </p:txBody>
      </p:sp>
      <p:pic>
        <p:nvPicPr>
          <p:cNvPr id="30779" name="Picture 59">
            <a:extLst>
              <a:ext uri="{FF2B5EF4-FFF2-40B4-BE49-F238E27FC236}">
                <a16:creationId xmlns:a16="http://schemas.microsoft.com/office/drawing/2014/main" id="{CB781FC6-F388-4C45-95D3-2195AA8B17A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5181600"/>
            <a:ext cx="392113"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780" name="Text Box 60">
            <a:extLst>
              <a:ext uri="{FF2B5EF4-FFF2-40B4-BE49-F238E27FC236}">
                <a16:creationId xmlns:a16="http://schemas.microsoft.com/office/drawing/2014/main" id="{E14EA378-CB81-454B-83D8-9BC29FBCB995}"/>
              </a:ext>
            </a:extLst>
          </p:cNvPr>
          <p:cNvSpPr txBox="1">
            <a:spLocks noChangeArrowheads="1"/>
          </p:cNvSpPr>
          <p:nvPr/>
        </p:nvSpPr>
        <p:spPr bwMode="auto">
          <a:xfrm>
            <a:off x="0" y="5867400"/>
            <a:ext cx="2514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t>The “Extra Bulb”</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a:extLst>
              <a:ext uri="{FF2B5EF4-FFF2-40B4-BE49-F238E27FC236}">
                <a16:creationId xmlns:a16="http://schemas.microsoft.com/office/drawing/2014/main" id="{740A50AC-3CC5-424B-A4F2-923EBF2ED03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6200" y="3429000"/>
            <a:ext cx="450850" cy="71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747" name="Picture 3">
            <a:extLst>
              <a:ext uri="{FF2B5EF4-FFF2-40B4-BE49-F238E27FC236}">
                <a16:creationId xmlns:a16="http://schemas.microsoft.com/office/drawing/2014/main" id="{D8642C9D-3A2C-C34E-A8BF-76F63AC9118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0" y="3505200"/>
            <a:ext cx="450850" cy="71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748" name="Picture 4">
            <a:extLst>
              <a:ext uri="{FF2B5EF4-FFF2-40B4-BE49-F238E27FC236}">
                <a16:creationId xmlns:a16="http://schemas.microsoft.com/office/drawing/2014/main" id="{BC3C01E9-6261-A540-8CCC-832BC4722A75}"/>
              </a:ext>
            </a:extLst>
          </p:cNvPr>
          <p:cNvPicPr>
            <a:picLocks noChangeAspect="1" noChangeArrowheads="1"/>
          </p:cNvPicPr>
          <p:nvPr/>
        </p:nvPicPr>
        <p:blipFill>
          <a:blip r:embed="rId2">
            <a:lum bright="36000"/>
            <a:extLst>
              <a:ext uri="{28A0092B-C50C-407E-A947-70E740481C1C}">
                <a14:useLocalDpi xmlns:a14="http://schemas.microsoft.com/office/drawing/2010/main" val="0"/>
              </a:ext>
            </a:extLst>
          </a:blip>
          <a:srcRect/>
          <a:stretch>
            <a:fillRect/>
          </a:stretch>
        </p:blipFill>
        <p:spPr bwMode="auto">
          <a:xfrm>
            <a:off x="6477000" y="3505200"/>
            <a:ext cx="450850" cy="71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749" name="Picture 5">
            <a:extLst>
              <a:ext uri="{FF2B5EF4-FFF2-40B4-BE49-F238E27FC236}">
                <a16:creationId xmlns:a16="http://schemas.microsoft.com/office/drawing/2014/main" id="{BC711B71-166B-B54F-B38A-4BE7B31E4E3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2600" y="5791200"/>
            <a:ext cx="392113"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750" name="Picture 6">
            <a:extLst>
              <a:ext uri="{FF2B5EF4-FFF2-40B4-BE49-F238E27FC236}">
                <a16:creationId xmlns:a16="http://schemas.microsoft.com/office/drawing/2014/main" id="{72AF958B-7A7B-764C-A0D9-FF116B7795D2}"/>
              </a:ext>
            </a:extLst>
          </p:cNvPr>
          <p:cNvPicPr>
            <a:picLocks noChangeAspect="1" noChangeArrowheads="1"/>
          </p:cNvPicPr>
          <p:nvPr/>
        </p:nvPicPr>
        <p:blipFill>
          <a:blip r:embed="rId3">
            <a:lum bright="42000"/>
            <a:extLst>
              <a:ext uri="{28A0092B-C50C-407E-A947-70E740481C1C}">
                <a14:useLocalDpi xmlns:a14="http://schemas.microsoft.com/office/drawing/2010/main" val="0"/>
              </a:ext>
            </a:extLst>
          </a:blip>
          <a:srcRect/>
          <a:stretch>
            <a:fillRect/>
          </a:stretch>
        </p:blipFill>
        <p:spPr bwMode="auto">
          <a:xfrm>
            <a:off x="4038600" y="5791200"/>
            <a:ext cx="400050" cy="700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751" name="Picture 7">
            <a:extLst>
              <a:ext uri="{FF2B5EF4-FFF2-40B4-BE49-F238E27FC236}">
                <a16:creationId xmlns:a16="http://schemas.microsoft.com/office/drawing/2014/main" id="{6CE2ABAD-E2BB-094D-9457-D1910457E9E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5600" y="5791200"/>
            <a:ext cx="392113"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752" name="Picture 8" descr="PE01735_">
            <a:extLst>
              <a:ext uri="{FF2B5EF4-FFF2-40B4-BE49-F238E27FC236}">
                <a16:creationId xmlns:a16="http://schemas.microsoft.com/office/drawing/2014/main" id="{8C3941D7-7259-614B-8285-354953987DC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3581400"/>
            <a:ext cx="1658938" cy="1312863"/>
          </a:xfrm>
          <a:prstGeom prst="rect">
            <a:avLst/>
          </a:prstGeom>
          <a:noFill/>
          <a:extLst>
            <a:ext uri="{909E8E84-426E-40DD-AFC4-6F175D3DCCD1}">
              <a14:hiddenFill xmlns:a14="http://schemas.microsoft.com/office/drawing/2010/main">
                <a:solidFill>
                  <a:srgbClr val="FFFFFF"/>
                </a:solidFill>
              </a14:hiddenFill>
            </a:ext>
          </a:extLst>
        </p:spPr>
      </p:pic>
      <p:sp>
        <p:nvSpPr>
          <p:cNvPr id="31753" name="Line 9">
            <a:extLst>
              <a:ext uri="{FF2B5EF4-FFF2-40B4-BE49-F238E27FC236}">
                <a16:creationId xmlns:a16="http://schemas.microsoft.com/office/drawing/2014/main" id="{FFFFB3B5-2DD0-764F-8529-B26E2EEFEDF1}"/>
              </a:ext>
            </a:extLst>
          </p:cNvPr>
          <p:cNvSpPr>
            <a:spLocks noChangeShapeType="1"/>
          </p:cNvSpPr>
          <p:nvPr/>
        </p:nvSpPr>
        <p:spPr bwMode="auto">
          <a:xfrm>
            <a:off x="2362200" y="4800600"/>
            <a:ext cx="8382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54" name="Line 10">
            <a:extLst>
              <a:ext uri="{FF2B5EF4-FFF2-40B4-BE49-F238E27FC236}">
                <a16:creationId xmlns:a16="http://schemas.microsoft.com/office/drawing/2014/main" id="{5A970A04-ECAC-154C-B499-72A56DC30FBE}"/>
              </a:ext>
            </a:extLst>
          </p:cNvPr>
          <p:cNvSpPr>
            <a:spLocks noChangeShapeType="1"/>
          </p:cNvSpPr>
          <p:nvPr/>
        </p:nvSpPr>
        <p:spPr bwMode="auto">
          <a:xfrm flipV="1">
            <a:off x="3200400" y="3505200"/>
            <a:ext cx="0" cy="1295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55" name="Line 11">
            <a:extLst>
              <a:ext uri="{FF2B5EF4-FFF2-40B4-BE49-F238E27FC236}">
                <a16:creationId xmlns:a16="http://schemas.microsoft.com/office/drawing/2014/main" id="{05F82E65-CDA8-8046-B13F-1BD0525FFCC9}"/>
              </a:ext>
            </a:extLst>
          </p:cNvPr>
          <p:cNvSpPr>
            <a:spLocks noChangeShapeType="1"/>
          </p:cNvSpPr>
          <p:nvPr/>
        </p:nvSpPr>
        <p:spPr bwMode="auto">
          <a:xfrm>
            <a:off x="3200400" y="3505200"/>
            <a:ext cx="44958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56" name="Line 12">
            <a:extLst>
              <a:ext uri="{FF2B5EF4-FFF2-40B4-BE49-F238E27FC236}">
                <a16:creationId xmlns:a16="http://schemas.microsoft.com/office/drawing/2014/main" id="{F740AEC6-6B3B-6948-96C6-222878DC928C}"/>
              </a:ext>
            </a:extLst>
          </p:cNvPr>
          <p:cNvSpPr>
            <a:spLocks noChangeShapeType="1"/>
          </p:cNvSpPr>
          <p:nvPr/>
        </p:nvSpPr>
        <p:spPr bwMode="auto">
          <a:xfrm>
            <a:off x="7620000" y="3505200"/>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57" name="Line 13">
            <a:extLst>
              <a:ext uri="{FF2B5EF4-FFF2-40B4-BE49-F238E27FC236}">
                <a16:creationId xmlns:a16="http://schemas.microsoft.com/office/drawing/2014/main" id="{8490189C-F509-8F42-AC71-56DBF152D957}"/>
              </a:ext>
            </a:extLst>
          </p:cNvPr>
          <p:cNvSpPr>
            <a:spLocks noChangeShapeType="1"/>
          </p:cNvSpPr>
          <p:nvPr/>
        </p:nvSpPr>
        <p:spPr bwMode="auto">
          <a:xfrm>
            <a:off x="7696200" y="3505200"/>
            <a:ext cx="0" cy="2971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58" name="Line 14">
            <a:extLst>
              <a:ext uri="{FF2B5EF4-FFF2-40B4-BE49-F238E27FC236}">
                <a16:creationId xmlns:a16="http://schemas.microsoft.com/office/drawing/2014/main" id="{3233E196-EB01-B94F-84F6-D1384560E5E5}"/>
              </a:ext>
            </a:extLst>
          </p:cNvPr>
          <p:cNvSpPr>
            <a:spLocks noChangeShapeType="1"/>
          </p:cNvSpPr>
          <p:nvPr/>
        </p:nvSpPr>
        <p:spPr bwMode="auto">
          <a:xfrm flipH="1">
            <a:off x="3200400" y="6477000"/>
            <a:ext cx="44958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59" name="Line 15">
            <a:extLst>
              <a:ext uri="{FF2B5EF4-FFF2-40B4-BE49-F238E27FC236}">
                <a16:creationId xmlns:a16="http://schemas.microsoft.com/office/drawing/2014/main" id="{DFB3A888-A1CE-2B4B-B9F3-63013C9EEEB4}"/>
              </a:ext>
            </a:extLst>
          </p:cNvPr>
          <p:cNvSpPr>
            <a:spLocks noChangeShapeType="1"/>
          </p:cNvSpPr>
          <p:nvPr/>
        </p:nvSpPr>
        <p:spPr bwMode="auto">
          <a:xfrm flipV="1">
            <a:off x="3200400" y="5105400"/>
            <a:ext cx="0" cy="13716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60" name="Line 16">
            <a:extLst>
              <a:ext uri="{FF2B5EF4-FFF2-40B4-BE49-F238E27FC236}">
                <a16:creationId xmlns:a16="http://schemas.microsoft.com/office/drawing/2014/main" id="{6B9F8B99-F432-4E45-A634-45F3F50849C7}"/>
              </a:ext>
            </a:extLst>
          </p:cNvPr>
          <p:cNvSpPr>
            <a:spLocks noChangeShapeType="1"/>
          </p:cNvSpPr>
          <p:nvPr/>
        </p:nvSpPr>
        <p:spPr bwMode="auto">
          <a:xfrm flipH="1" flipV="1">
            <a:off x="2286000" y="4800600"/>
            <a:ext cx="914400"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61" name="WordArt 17">
            <a:extLst>
              <a:ext uri="{FF2B5EF4-FFF2-40B4-BE49-F238E27FC236}">
                <a16:creationId xmlns:a16="http://schemas.microsoft.com/office/drawing/2014/main" id="{78094AD8-52D2-0C4A-BBC3-198A405FE15C}"/>
              </a:ext>
            </a:extLst>
          </p:cNvPr>
          <p:cNvSpPr>
            <a:spLocks noChangeArrowheads="1" noChangeShapeType="1" noTextEdit="1"/>
          </p:cNvSpPr>
          <p:nvPr/>
        </p:nvSpPr>
        <p:spPr bwMode="auto">
          <a:xfrm>
            <a:off x="304800" y="304800"/>
            <a:ext cx="4419600" cy="6096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r>
              <a:rPr lang="en-US" kern="10">
                <a:ln w="9525">
                  <a:solidFill>
                    <a:srgbClr val="000000"/>
                  </a:solidFill>
                  <a:round/>
                  <a:headEnd/>
                  <a:tailEnd/>
                </a:ln>
                <a:solidFill>
                  <a:schemeClr val="accent1"/>
                </a:solidFill>
                <a:latin typeface="Arial Black" panose="020B0604020202020204" pitchFamily="34" charset="0"/>
                <a:cs typeface="Arial Black" panose="020B0604020202020204" pitchFamily="34" charset="0"/>
              </a:rPr>
              <a:t>Babysitting continued..</a:t>
            </a:r>
          </a:p>
        </p:txBody>
      </p:sp>
      <p:sp>
        <p:nvSpPr>
          <p:cNvPr id="31762" name="Text Box 18">
            <a:extLst>
              <a:ext uri="{FF2B5EF4-FFF2-40B4-BE49-F238E27FC236}">
                <a16:creationId xmlns:a16="http://schemas.microsoft.com/office/drawing/2014/main" id="{1E72B635-5CF2-5D41-AE84-8C35D3567123}"/>
              </a:ext>
            </a:extLst>
          </p:cNvPr>
          <p:cNvSpPr txBox="1">
            <a:spLocks noChangeArrowheads="1"/>
          </p:cNvSpPr>
          <p:nvPr/>
        </p:nvSpPr>
        <p:spPr bwMode="auto">
          <a:xfrm>
            <a:off x="304800" y="1066800"/>
            <a:ext cx="7848600"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t>Next… pull out a second set that…for some mysterious reason doesn’t work either and get the five year old to want to show off just like you and gain all sorts of attention by attempting to fix this set with the ONE extra bulb….and yes…make sure you have burned out TWO bulbs this time………..</a:t>
            </a:r>
          </a:p>
        </p:txBody>
      </p:sp>
      <p:pic>
        <p:nvPicPr>
          <p:cNvPr id="31765" name="Picture 21">
            <a:extLst>
              <a:ext uri="{FF2B5EF4-FFF2-40B4-BE49-F238E27FC236}">
                <a16:creationId xmlns:a16="http://schemas.microsoft.com/office/drawing/2014/main" id="{8923E8A3-286B-F24D-B1B1-C0357F4CB1C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5181600"/>
            <a:ext cx="392113"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1766" name="Text Box 22">
            <a:extLst>
              <a:ext uri="{FF2B5EF4-FFF2-40B4-BE49-F238E27FC236}">
                <a16:creationId xmlns:a16="http://schemas.microsoft.com/office/drawing/2014/main" id="{D1E3A8F0-D26E-EB42-875F-C74AD483D5D2}"/>
              </a:ext>
            </a:extLst>
          </p:cNvPr>
          <p:cNvSpPr txBox="1">
            <a:spLocks noChangeArrowheads="1"/>
          </p:cNvSpPr>
          <p:nvPr/>
        </p:nvSpPr>
        <p:spPr bwMode="auto">
          <a:xfrm>
            <a:off x="0" y="5867400"/>
            <a:ext cx="2514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t>The “Extra Bulb”</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WordArt 2">
            <a:extLst>
              <a:ext uri="{FF2B5EF4-FFF2-40B4-BE49-F238E27FC236}">
                <a16:creationId xmlns:a16="http://schemas.microsoft.com/office/drawing/2014/main" id="{BEC6E75C-200E-9142-857A-EADCE1D9DBDC}"/>
              </a:ext>
            </a:extLst>
          </p:cNvPr>
          <p:cNvSpPr>
            <a:spLocks noChangeArrowheads="1" noChangeShapeType="1" noTextEdit="1"/>
          </p:cNvSpPr>
          <p:nvPr/>
        </p:nvSpPr>
        <p:spPr bwMode="auto">
          <a:xfrm>
            <a:off x="304800" y="304800"/>
            <a:ext cx="4419600" cy="6096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r>
              <a:rPr lang="en-US" kern="10">
                <a:ln w="9525">
                  <a:solidFill>
                    <a:srgbClr val="000000"/>
                  </a:solidFill>
                  <a:round/>
                  <a:headEnd/>
                  <a:tailEnd/>
                </a:ln>
                <a:solidFill>
                  <a:schemeClr val="accent1"/>
                </a:solidFill>
                <a:latin typeface="Arial Black" panose="020B0604020202020204" pitchFamily="34" charset="0"/>
                <a:cs typeface="Arial Black" panose="020B0604020202020204" pitchFamily="34" charset="0"/>
              </a:rPr>
              <a:t>A Parallel Circuit</a:t>
            </a:r>
          </a:p>
        </p:txBody>
      </p:sp>
      <p:grpSp>
        <p:nvGrpSpPr>
          <p:cNvPr id="61526" name="Group 86">
            <a:extLst>
              <a:ext uri="{FF2B5EF4-FFF2-40B4-BE49-F238E27FC236}">
                <a16:creationId xmlns:a16="http://schemas.microsoft.com/office/drawing/2014/main" id="{0DAB0967-41FF-2A4C-8BBD-0309B0BBC978}"/>
              </a:ext>
            </a:extLst>
          </p:cNvPr>
          <p:cNvGrpSpPr>
            <a:grpSpLocks/>
          </p:cNvGrpSpPr>
          <p:nvPr/>
        </p:nvGrpSpPr>
        <p:grpSpPr bwMode="auto">
          <a:xfrm rot="-5326650">
            <a:off x="4277518" y="4256882"/>
            <a:ext cx="588963" cy="762000"/>
            <a:chOff x="3074" y="1987"/>
            <a:chExt cx="563" cy="751"/>
          </a:xfrm>
        </p:grpSpPr>
        <p:sp>
          <p:nvSpPr>
            <p:cNvPr id="61487" name="Freeform 47">
              <a:extLst>
                <a:ext uri="{FF2B5EF4-FFF2-40B4-BE49-F238E27FC236}">
                  <a16:creationId xmlns:a16="http://schemas.microsoft.com/office/drawing/2014/main" id="{68EDC8BF-286E-DE4D-B7A2-3A1DFD93D3DC}"/>
                </a:ext>
              </a:extLst>
            </p:cNvPr>
            <p:cNvSpPr>
              <a:spLocks/>
            </p:cNvSpPr>
            <p:nvPr/>
          </p:nvSpPr>
          <p:spPr bwMode="auto">
            <a:xfrm>
              <a:off x="3184" y="2107"/>
              <a:ext cx="342" cy="486"/>
            </a:xfrm>
            <a:custGeom>
              <a:avLst/>
              <a:gdLst>
                <a:gd name="T0" fmla="*/ 539 w 683"/>
                <a:gd name="T1" fmla="*/ 876 h 971"/>
                <a:gd name="T2" fmla="*/ 548 w 683"/>
                <a:gd name="T3" fmla="*/ 773 h 971"/>
                <a:gd name="T4" fmla="*/ 613 w 683"/>
                <a:gd name="T5" fmla="*/ 642 h 971"/>
                <a:gd name="T6" fmla="*/ 668 w 683"/>
                <a:gd name="T7" fmla="*/ 503 h 971"/>
                <a:gd name="T8" fmla="*/ 683 w 683"/>
                <a:gd name="T9" fmla="*/ 406 h 971"/>
                <a:gd name="T10" fmla="*/ 668 w 683"/>
                <a:gd name="T11" fmla="*/ 271 h 971"/>
                <a:gd name="T12" fmla="*/ 628 w 683"/>
                <a:gd name="T13" fmla="*/ 161 h 971"/>
                <a:gd name="T14" fmla="*/ 537 w 683"/>
                <a:gd name="T15" fmla="*/ 51 h 971"/>
                <a:gd name="T16" fmla="*/ 415 w 683"/>
                <a:gd name="T17" fmla="*/ 0 h 971"/>
                <a:gd name="T18" fmla="*/ 299 w 683"/>
                <a:gd name="T19" fmla="*/ 1 h 971"/>
                <a:gd name="T20" fmla="*/ 172 w 683"/>
                <a:gd name="T21" fmla="*/ 57 h 971"/>
                <a:gd name="T22" fmla="*/ 80 w 683"/>
                <a:gd name="T23" fmla="*/ 133 h 971"/>
                <a:gd name="T24" fmla="*/ 31 w 683"/>
                <a:gd name="T25" fmla="*/ 230 h 971"/>
                <a:gd name="T26" fmla="*/ 0 w 683"/>
                <a:gd name="T27" fmla="*/ 378 h 971"/>
                <a:gd name="T28" fmla="*/ 4 w 683"/>
                <a:gd name="T29" fmla="*/ 484 h 971"/>
                <a:gd name="T30" fmla="*/ 42 w 683"/>
                <a:gd name="T31" fmla="*/ 606 h 971"/>
                <a:gd name="T32" fmla="*/ 113 w 683"/>
                <a:gd name="T33" fmla="*/ 688 h 971"/>
                <a:gd name="T34" fmla="*/ 214 w 683"/>
                <a:gd name="T35" fmla="*/ 790 h 971"/>
                <a:gd name="T36" fmla="*/ 246 w 683"/>
                <a:gd name="T37" fmla="*/ 939 h 971"/>
                <a:gd name="T38" fmla="*/ 322 w 683"/>
                <a:gd name="T39" fmla="*/ 971 h 971"/>
                <a:gd name="T40" fmla="*/ 436 w 683"/>
                <a:gd name="T41" fmla="*/ 950 h 971"/>
                <a:gd name="T42" fmla="*/ 539 w 683"/>
                <a:gd name="T43" fmla="*/ 876 h 971"/>
                <a:gd name="T44" fmla="*/ 539 w 683"/>
                <a:gd name="T45" fmla="*/ 876 h 9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83" h="971">
                  <a:moveTo>
                    <a:pt x="539" y="876"/>
                  </a:moveTo>
                  <a:lnTo>
                    <a:pt x="548" y="773"/>
                  </a:lnTo>
                  <a:lnTo>
                    <a:pt x="613" y="642"/>
                  </a:lnTo>
                  <a:lnTo>
                    <a:pt x="668" y="503"/>
                  </a:lnTo>
                  <a:lnTo>
                    <a:pt x="683" y="406"/>
                  </a:lnTo>
                  <a:lnTo>
                    <a:pt x="668" y="271"/>
                  </a:lnTo>
                  <a:lnTo>
                    <a:pt x="628" y="161"/>
                  </a:lnTo>
                  <a:lnTo>
                    <a:pt x="537" y="51"/>
                  </a:lnTo>
                  <a:lnTo>
                    <a:pt x="415" y="0"/>
                  </a:lnTo>
                  <a:lnTo>
                    <a:pt x="299" y="1"/>
                  </a:lnTo>
                  <a:lnTo>
                    <a:pt x="172" y="57"/>
                  </a:lnTo>
                  <a:lnTo>
                    <a:pt x="80" y="133"/>
                  </a:lnTo>
                  <a:lnTo>
                    <a:pt x="31" y="230"/>
                  </a:lnTo>
                  <a:lnTo>
                    <a:pt x="0" y="378"/>
                  </a:lnTo>
                  <a:lnTo>
                    <a:pt x="4" y="484"/>
                  </a:lnTo>
                  <a:lnTo>
                    <a:pt x="42" y="606"/>
                  </a:lnTo>
                  <a:lnTo>
                    <a:pt x="113" y="688"/>
                  </a:lnTo>
                  <a:lnTo>
                    <a:pt x="214" y="790"/>
                  </a:lnTo>
                  <a:lnTo>
                    <a:pt x="246" y="939"/>
                  </a:lnTo>
                  <a:lnTo>
                    <a:pt x="322" y="971"/>
                  </a:lnTo>
                  <a:lnTo>
                    <a:pt x="436" y="950"/>
                  </a:lnTo>
                  <a:lnTo>
                    <a:pt x="539" y="876"/>
                  </a:lnTo>
                  <a:lnTo>
                    <a:pt x="539" y="876"/>
                  </a:lnTo>
                  <a:close/>
                </a:path>
              </a:pathLst>
            </a:custGeom>
            <a:solidFill>
              <a:srgbClr val="FFFFC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88" name="Freeform 48">
              <a:extLst>
                <a:ext uri="{FF2B5EF4-FFF2-40B4-BE49-F238E27FC236}">
                  <a16:creationId xmlns:a16="http://schemas.microsoft.com/office/drawing/2014/main" id="{A323208E-D1A8-494D-97CF-CA7823DD9A2C}"/>
                </a:ext>
              </a:extLst>
            </p:cNvPr>
            <p:cNvSpPr>
              <a:spLocks/>
            </p:cNvSpPr>
            <p:nvPr/>
          </p:nvSpPr>
          <p:spPr bwMode="auto">
            <a:xfrm>
              <a:off x="3310" y="2425"/>
              <a:ext cx="122" cy="163"/>
            </a:xfrm>
            <a:custGeom>
              <a:avLst/>
              <a:gdLst>
                <a:gd name="T0" fmla="*/ 203 w 243"/>
                <a:gd name="T1" fmla="*/ 303 h 326"/>
                <a:gd name="T2" fmla="*/ 201 w 243"/>
                <a:gd name="T3" fmla="*/ 212 h 326"/>
                <a:gd name="T4" fmla="*/ 190 w 243"/>
                <a:gd name="T5" fmla="*/ 96 h 326"/>
                <a:gd name="T6" fmla="*/ 228 w 243"/>
                <a:gd name="T7" fmla="*/ 82 h 326"/>
                <a:gd name="T8" fmla="*/ 243 w 243"/>
                <a:gd name="T9" fmla="*/ 44 h 326"/>
                <a:gd name="T10" fmla="*/ 220 w 243"/>
                <a:gd name="T11" fmla="*/ 2 h 326"/>
                <a:gd name="T12" fmla="*/ 169 w 243"/>
                <a:gd name="T13" fmla="*/ 4 h 326"/>
                <a:gd name="T14" fmla="*/ 125 w 243"/>
                <a:gd name="T15" fmla="*/ 0 h 326"/>
                <a:gd name="T16" fmla="*/ 81 w 243"/>
                <a:gd name="T17" fmla="*/ 10 h 326"/>
                <a:gd name="T18" fmla="*/ 24 w 243"/>
                <a:gd name="T19" fmla="*/ 12 h 326"/>
                <a:gd name="T20" fmla="*/ 0 w 243"/>
                <a:gd name="T21" fmla="*/ 52 h 326"/>
                <a:gd name="T22" fmla="*/ 17 w 243"/>
                <a:gd name="T23" fmla="*/ 80 h 326"/>
                <a:gd name="T24" fmla="*/ 49 w 243"/>
                <a:gd name="T25" fmla="*/ 94 h 326"/>
                <a:gd name="T26" fmla="*/ 55 w 243"/>
                <a:gd name="T27" fmla="*/ 185 h 326"/>
                <a:gd name="T28" fmla="*/ 60 w 243"/>
                <a:gd name="T29" fmla="*/ 324 h 326"/>
                <a:gd name="T30" fmla="*/ 123 w 243"/>
                <a:gd name="T31" fmla="*/ 326 h 326"/>
                <a:gd name="T32" fmla="*/ 203 w 243"/>
                <a:gd name="T33" fmla="*/ 303 h 326"/>
                <a:gd name="T34" fmla="*/ 203 w 243"/>
                <a:gd name="T35" fmla="*/ 303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43" h="326">
                  <a:moveTo>
                    <a:pt x="203" y="303"/>
                  </a:moveTo>
                  <a:lnTo>
                    <a:pt x="201" y="212"/>
                  </a:lnTo>
                  <a:lnTo>
                    <a:pt x="190" y="96"/>
                  </a:lnTo>
                  <a:lnTo>
                    <a:pt x="228" y="82"/>
                  </a:lnTo>
                  <a:lnTo>
                    <a:pt x="243" y="44"/>
                  </a:lnTo>
                  <a:lnTo>
                    <a:pt x="220" y="2"/>
                  </a:lnTo>
                  <a:lnTo>
                    <a:pt x="169" y="4"/>
                  </a:lnTo>
                  <a:lnTo>
                    <a:pt x="125" y="0"/>
                  </a:lnTo>
                  <a:lnTo>
                    <a:pt x="81" y="10"/>
                  </a:lnTo>
                  <a:lnTo>
                    <a:pt x="24" y="12"/>
                  </a:lnTo>
                  <a:lnTo>
                    <a:pt x="0" y="52"/>
                  </a:lnTo>
                  <a:lnTo>
                    <a:pt x="17" y="80"/>
                  </a:lnTo>
                  <a:lnTo>
                    <a:pt x="49" y="94"/>
                  </a:lnTo>
                  <a:lnTo>
                    <a:pt x="55" y="185"/>
                  </a:lnTo>
                  <a:lnTo>
                    <a:pt x="60" y="324"/>
                  </a:lnTo>
                  <a:lnTo>
                    <a:pt x="123" y="326"/>
                  </a:lnTo>
                  <a:lnTo>
                    <a:pt x="203" y="303"/>
                  </a:lnTo>
                  <a:lnTo>
                    <a:pt x="203" y="303"/>
                  </a:lnTo>
                  <a:close/>
                </a:path>
              </a:pathLst>
            </a:custGeom>
            <a:solidFill>
              <a:srgbClr val="C7F0F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89" name="Freeform 49">
              <a:extLst>
                <a:ext uri="{FF2B5EF4-FFF2-40B4-BE49-F238E27FC236}">
                  <a16:creationId xmlns:a16="http://schemas.microsoft.com/office/drawing/2014/main" id="{1F2FF2E0-9F1E-164E-8210-ECB3EF19E89D}"/>
                </a:ext>
              </a:extLst>
            </p:cNvPr>
            <p:cNvSpPr>
              <a:spLocks/>
            </p:cNvSpPr>
            <p:nvPr/>
          </p:nvSpPr>
          <p:spPr bwMode="auto">
            <a:xfrm>
              <a:off x="3352" y="2710"/>
              <a:ext cx="48" cy="23"/>
            </a:xfrm>
            <a:custGeom>
              <a:avLst/>
              <a:gdLst>
                <a:gd name="T0" fmla="*/ 0 w 97"/>
                <a:gd name="T1" fmla="*/ 2 h 45"/>
                <a:gd name="T2" fmla="*/ 17 w 97"/>
                <a:gd name="T3" fmla="*/ 40 h 45"/>
                <a:gd name="T4" fmla="*/ 54 w 97"/>
                <a:gd name="T5" fmla="*/ 45 h 45"/>
                <a:gd name="T6" fmla="*/ 82 w 97"/>
                <a:gd name="T7" fmla="*/ 38 h 45"/>
                <a:gd name="T8" fmla="*/ 97 w 97"/>
                <a:gd name="T9" fmla="*/ 0 h 45"/>
                <a:gd name="T10" fmla="*/ 0 w 97"/>
                <a:gd name="T11" fmla="*/ 2 h 45"/>
                <a:gd name="T12" fmla="*/ 0 w 97"/>
                <a:gd name="T13" fmla="*/ 2 h 45"/>
              </a:gdLst>
              <a:ahLst/>
              <a:cxnLst>
                <a:cxn ang="0">
                  <a:pos x="T0" y="T1"/>
                </a:cxn>
                <a:cxn ang="0">
                  <a:pos x="T2" y="T3"/>
                </a:cxn>
                <a:cxn ang="0">
                  <a:pos x="T4" y="T5"/>
                </a:cxn>
                <a:cxn ang="0">
                  <a:pos x="T6" y="T7"/>
                </a:cxn>
                <a:cxn ang="0">
                  <a:pos x="T8" y="T9"/>
                </a:cxn>
                <a:cxn ang="0">
                  <a:pos x="T10" y="T11"/>
                </a:cxn>
                <a:cxn ang="0">
                  <a:pos x="T12" y="T13"/>
                </a:cxn>
              </a:cxnLst>
              <a:rect l="0" t="0" r="r" b="b"/>
              <a:pathLst>
                <a:path w="97" h="45">
                  <a:moveTo>
                    <a:pt x="0" y="2"/>
                  </a:moveTo>
                  <a:lnTo>
                    <a:pt x="17" y="40"/>
                  </a:lnTo>
                  <a:lnTo>
                    <a:pt x="54" y="45"/>
                  </a:lnTo>
                  <a:lnTo>
                    <a:pt x="82" y="38"/>
                  </a:lnTo>
                  <a:lnTo>
                    <a:pt x="97" y="0"/>
                  </a:lnTo>
                  <a:lnTo>
                    <a:pt x="0" y="2"/>
                  </a:lnTo>
                  <a:lnTo>
                    <a:pt x="0" y="2"/>
                  </a:lnTo>
                  <a:close/>
                </a:path>
              </a:pathLst>
            </a:custGeom>
            <a:solidFill>
              <a:srgbClr val="7A94A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90" name="Freeform 50">
              <a:extLst>
                <a:ext uri="{FF2B5EF4-FFF2-40B4-BE49-F238E27FC236}">
                  <a16:creationId xmlns:a16="http://schemas.microsoft.com/office/drawing/2014/main" id="{A87A1682-5D26-7F4F-96FE-747A9FC7EF27}"/>
                </a:ext>
              </a:extLst>
            </p:cNvPr>
            <p:cNvSpPr>
              <a:spLocks/>
            </p:cNvSpPr>
            <p:nvPr/>
          </p:nvSpPr>
          <p:spPr bwMode="auto">
            <a:xfrm>
              <a:off x="3295" y="2543"/>
              <a:ext cx="163" cy="167"/>
            </a:xfrm>
            <a:custGeom>
              <a:avLst/>
              <a:gdLst>
                <a:gd name="T0" fmla="*/ 13 w 327"/>
                <a:gd name="T1" fmla="*/ 69 h 335"/>
                <a:gd name="T2" fmla="*/ 69 w 327"/>
                <a:gd name="T3" fmla="*/ 90 h 335"/>
                <a:gd name="T4" fmla="*/ 116 w 327"/>
                <a:gd name="T5" fmla="*/ 90 h 335"/>
                <a:gd name="T6" fmla="*/ 181 w 327"/>
                <a:gd name="T7" fmla="*/ 90 h 335"/>
                <a:gd name="T8" fmla="*/ 270 w 327"/>
                <a:gd name="T9" fmla="*/ 44 h 335"/>
                <a:gd name="T10" fmla="*/ 325 w 327"/>
                <a:gd name="T11" fmla="*/ 0 h 335"/>
                <a:gd name="T12" fmla="*/ 327 w 327"/>
                <a:gd name="T13" fmla="*/ 34 h 335"/>
                <a:gd name="T14" fmla="*/ 314 w 327"/>
                <a:gd name="T15" fmla="*/ 72 h 335"/>
                <a:gd name="T16" fmla="*/ 316 w 327"/>
                <a:gd name="T17" fmla="*/ 109 h 335"/>
                <a:gd name="T18" fmla="*/ 289 w 327"/>
                <a:gd name="T19" fmla="*/ 150 h 335"/>
                <a:gd name="T20" fmla="*/ 306 w 327"/>
                <a:gd name="T21" fmla="*/ 183 h 335"/>
                <a:gd name="T22" fmla="*/ 285 w 327"/>
                <a:gd name="T23" fmla="*/ 217 h 335"/>
                <a:gd name="T24" fmla="*/ 289 w 327"/>
                <a:gd name="T25" fmla="*/ 247 h 335"/>
                <a:gd name="T26" fmla="*/ 293 w 327"/>
                <a:gd name="T27" fmla="*/ 280 h 335"/>
                <a:gd name="T28" fmla="*/ 244 w 327"/>
                <a:gd name="T29" fmla="*/ 318 h 335"/>
                <a:gd name="T30" fmla="*/ 175 w 327"/>
                <a:gd name="T31" fmla="*/ 335 h 335"/>
                <a:gd name="T32" fmla="*/ 86 w 327"/>
                <a:gd name="T33" fmla="*/ 322 h 335"/>
                <a:gd name="T34" fmla="*/ 55 w 327"/>
                <a:gd name="T35" fmla="*/ 310 h 335"/>
                <a:gd name="T36" fmla="*/ 34 w 327"/>
                <a:gd name="T37" fmla="*/ 251 h 335"/>
                <a:gd name="T38" fmla="*/ 12 w 327"/>
                <a:gd name="T39" fmla="*/ 215 h 335"/>
                <a:gd name="T40" fmla="*/ 23 w 327"/>
                <a:gd name="T41" fmla="*/ 190 h 335"/>
                <a:gd name="T42" fmla="*/ 12 w 327"/>
                <a:gd name="T43" fmla="*/ 160 h 335"/>
                <a:gd name="T44" fmla="*/ 23 w 327"/>
                <a:gd name="T45" fmla="*/ 128 h 335"/>
                <a:gd name="T46" fmla="*/ 0 w 327"/>
                <a:gd name="T47" fmla="*/ 82 h 335"/>
                <a:gd name="T48" fmla="*/ 13 w 327"/>
                <a:gd name="T49" fmla="*/ 69 h 335"/>
                <a:gd name="T50" fmla="*/ 13 w 327"/>
                <a:gd name="T51" fmla="*/ 69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27" h="335">
                  <a:moveTo>
                    <a:pt x="13" y="69"/>
                  </a:moveTo>
                  <a:lnTo>
                    <a:pt x="69" y="90"/>
                  </a:lnTo>
                  <a:lnTo>
                    <a:pt x="116" y="90"/>
                  </a:lnTo>
                  <a:lnTo>
                    <a:pt x="181" y="90"/>
                  </a:lnTo>
                  <a:lnTo>
                    <a:pt x="270" y="44"/>
                  </a:lnTo>
                  <a:lnTo>
                    <a:pt x="325" y="0"/>
                  </a:lnTo>
                  <a:lnTo>
                    <a:pt x="327" y="34"/>
                  </a:lnTo>
                  <a:lnTo>
                    <a:pt x="314" y="72"/>
                  </a:lnTo>
                  <a:lnTo>
                    <a:pt x="316" y="109"/>
                  </a:lnTo>
                  <a:lnTo>
                    <a:pt x="289" y="150"/>
                  </a:lnTo>
                  <a:lnTo>
                    <a:pt x="306" y="183"/>
                  </a:lnTo>
                  <a:lnTo>
                    <a:pt x="285" y="217"/>
                  </a:lnTo>
                  <a:lnTo>
                    <a:pt x="289" y="247"/>
                  </a:lnTo>
                  <a:lnTo>
                    <a:pt x="293" y="280"/>
                  </a:lnTo>
                  <a:lnTo>
                    <a:pt x="244" y="318"/>
                  </a:lnTo>
                  <a:lnTo>
                    <a:pt x="175" y="335"/>
                  </a:lnTo>
                  <a:lnTo>
                    <a:pt x="86" y="322"/>
                  </a:lnTo>
                  <a:lnTo>
                    <a:pt x="55" y="310"/>
                  </a:lnTo>
                  <a:lnTo>
                    <a:pt x="34" y="251"/>
                  </a:lnTo>
                  <a:lnTo>
                    <a:pt x="12" y="215"/>
                  </a:lnTo>
                  <a:lnTo>
                    <a:pt x="23" y="190"/>
                  </a:lnTo>
                  <a:lnTo>
                    <a:pt x="12" y="160"/>
                  </a:lnTo>
                  <a:lnTo>
                    <a:pt x="23" y="128"/>
                  </a:lnTo>
                  <a:lnTo>
                    <a:pt x="0" y="82"/>
                  </a:lnTo>
                  <a:lnTo>
                    <a:pt x="13" y="69"/>
                  </a:lnTo>
                  <a:lnTo>
                    <a:pt x="13" y="69"/>
                  </a:lnTo>
                  <a:close/>
                </a:path>
              </a:pathLst>
            </a:custGeom>
            <a:solidFill>
              <a:srgbClr val="BA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91" name="Freeform 51">
              <a:extLst>
                <a:ext uri="{FF2B5EF4-FFF2-40B4-BE49-F238E27FC236}">
                  <a16:creationId xmlns:a16="http://schemas.microsoft.com/office/drawing/2014/main" id="{644E633F-8708-EF4E-9442-7E14A386D5FA}"/>
                </a:ext>
              </a:extLst>
            </p:cNvPr>
            <p:cNvSpPr>
              <a:spLocks/>
            </p:cNvSpPr>
            <p:nvPr/>
          </p:nvSpPr>
          <p:spPr bwMode="auto">
            <a:xfrm>
              <a:off x="3179" y="2101"/>
              <a:ext cx="353" cy="478"/>
            </a:xfrm>
            <a:custGeom>
              <a:avLst/>
              <a:gdLst>
                <a:gd name="T0" fmla="*/ 371 w 706"/>
                <a:gd name="T1" fmla="*/ 0 h 956"/>
                <a:gd name="T2" fmla="*/ 457 w 706"/>
                <a:gd name="T3" fmla="*/ 12 h 956"/>
                <a:gd name="T4" fmla="*/ 536 w 706"/>
                <a:gd name="T5" fmla="*/ 46 h 956"/>
                <a:gd name="T6" fmla="*/ 603 w 706"/>
                <a:gd name="T7" fmla="*/ 105 h 956"/>
                <a:gd name="T8" fmla="*/ 668 w 706"/>
                <a:gd name="T9" fmla="*/ 205 h 956"/>
                <a:gd name="T10" fmla="*/ 702 w 706"/>
                <a:gd name="T11" fmla="*/ 329 h 956"/>
                <a:gd name="T12" fmla="*/ 702 w 706"/>
                <a:gd name="T13" fmla="*/ 456 h 956"/>
                <a:gd name="T14" fmla="*/ 673 w 706"/>
                <a:gd name="T15" fmla="*/ 576 h 956"/>
                <a:gd name="T16" fmla="*/ 635 w 706"/>
                <a:gd name="T17" fmla="*/ 656 h 956"/>
                <a:gd name="T18" fmla="*/ 603 w 706"/>
                <a:gd name="T19" fmla="*/ 725 h 956"/>
                <a:gd name="T20" fmla="*/ 576 w 706"/>
                <a:gd name="T21" fmla="*/ 793 h 956"/>
                <a:gd name="T22" fmla="*/ 561 w 706"/>
                <a:gd name="T23" fmla="*/ 865 h 956"/>
                <a:gd name="T24" fmla="*/ 554 w 706"/>
                <a:gd name="T25" fmla="*/ 882 h 956"/>
                <a:gd name="T26" fmla="*/ 544 w 706"/>
                <a:gd name="T27" fmla="*/ 884 h 956"/>
                <a:gd name="T28" fmla="*/ 546 w 706"/>
                <a:gd name="T29" fmla="*/ 816 h 956"/>
                <a:gd name="T30" fmla="*/ 573 w 706"/>
                <a:gd name="T31" fmla="*/ 730 h 956"/>
                <a:gd name="T32" fmla="*/ 612 w 706"/>
                <a:gd name="T33" fmla="*/ 647 h 956"/>
                <a:gd name="T34" fmla="*/ 649 w 706"/>
                <a:gd name="T35" fmla="*/ 563 h 956"/>
                <a:gd name="T36" fmla="*/ 673 w 706"/>
                <a:gd name="T37" fmla="*/ 447 h 956"/>
                <a:gd name="T38" fmla="*/ 673 w 706"/>
                <a:gd name="T39" fmla="*/ 320 h 956"/>
                <a:gd name="T40" fmla="*/ 637 w 706"/>
                <a:gd name="T41" fmla="*/ 198 h 956"/>
                <a:gd name="T42" fmla="*/ 559 w 706"/>
                <a:gd name="T43" fmla="*/ 93 h 956"/>
                <a:gd name="T44" fmla="*/ 458 w 706"/>
                <a:gd name="T45" fmla="*/ 34 h 956"/>
                <a:gd name="T46" fmla="*/ 356 w 706"/>
                <a:gd name="T47" fmla="*/ 25 h 956"/>
                <a:gd name="T48" fmla="*/ 253 w 706"/>
                <a:gd name="T49" fmla="*/ 48 h 956"/>
                <a:gd name="T50" fmla="*/ 160 w 706"/>
                <a:gd name="T51" fmla="*/ 95 h 956"/>
                <a:gd name="T52" fmla="*/ 76 w 706"/>
                <a:gd name="T53" fmla="*/ 190 h 956"/>
                <a:gd name="T54" fmla="*/ 30 w 706"/>
                <a:gd name="T55" fmla="*/ 318 h 956"/>
                <a:gd name="T56" fmla="*/ 21 w 706"/>
                <a:gd name="T57" fmla="*/ 445 h 956"/>
                <a:gd name="T58" fmla="*/ 38 w 706"/>
                <a:gd name="T59" fmla="*/ 552 h 956"/>
                <a:gd name="T60" fmla="*/ 80 w 706"/>
                <a:gd name="T61" fmla="*/ 628 h 956"/>
                <a:gd name="T62" fmla="*/ 145 w 706"/>
                <a:gd name="T63" fmla="*/ 694 h 956"/>
                <a:gd name="T64" fmla="*/ 207 w 706"/>
                <a:gd name="T65" fmla="*/ 761 h 956"/>
                <a:gd name="T66" fmla="*/ 249 w 706"/>
                <a:gd name="T67" fmla="*/ 844 h 956"/>
                <a:gd name="T68" fmla="*/ 255 w 706"/>
                <a:gd name="T69" fmla="*/ 880 h 956"/>
                <a:gd name="T70" fmla="*/ 261 w 706"/>
                <a:gd name="T71" fmla="*/ 903 h 956"/>
                <a:gd name="T72" fmla="*/ 268 w 706"/>
                <a:gd name="T73" fmla="*/ 928 h 956"/>
                <a:gd name="T74" fmla="*/ 272 w 706"/>
                <a:gd name="T75" fmla="*/ 949 h 956"/>
                <a:gd name="T76" fmla="*/ 268 w 706"/>
                <a:gd name="T77" fmla="*/ 955 h 956"/>
                <a:gd name="T78" fmla="*/ 253 w 706"/>
                <a:gd name="T79" fmla="*/ 949 h 956"/>
                <a:gd name="T80" fmla="*/ 240 w 706"/>
                <a:gd name="T81" fmla="*/ 911 h 956"/>
                <a:gd name="T82" fmla="*/ 228 w 706"/>
                <a:gd name="T83" fmla="*/ 856 h 956"/>
                <a:gd name="T84" fmla="*/ 209 w 706"/>
                <a:gd name="T85" fmla="*/ 801 h 956"/>
                <a:gd name="T86" fmla="*/ 173 w 706"/>
                <a:gd name="T87" fmla="*/ 751 h 956"/>
                <a:gd name="T88" fmla="*/ 112 w 706"/>
                <a:gd name="T89" fmla="*/ 698 h 956"/>
                <a:gd name="T90" fmla="*/ 59 w 706"/>
                <a:gd name="T91" fmla="*/ 637 h 956"/>
                <a:gd name="T92" fmla="*/ 21 w 706"/>
                <a:gd name="T93" fmla="*/ 567 h 956"/>
                <a:gd name="T94" fmla="*/ 2 w 706"/>
                <a:gd name="T95" fmla="*/ 489 h 956"/>
                <a:gd name="T96" fmla="*/ 0 w 706"/>
                <a:gd name="T97" fmla="*/ 382 h 956"/>
                <a:gd name="T98" fmla="*/ 17 w 706"/>
                <a:gd name="T99" fmla="*/ 276 h 956"/>
                <a:gd name="T100" fmla="*/ 57 w 706"/>
                <a:gd name="T101" fmla="*/ 177 h 956"/>
                <a:gd name="T102" fmla="*/ 126 w 706"/>
                <a:gd name="T103" fmla="*/ 93 h 956"/>
                <a:gd name="T104" fmla="*/ 175 w 706"/>
                <a:gd name="T105" fmla="*/ 57 h 956"/>
                <a:gd name="T106" fmla="*/ 213 w 706"/>
                <a:gd name="T107" fmla="*/ 38 h 956"/>
                <a:gd name="T108" fmla="*/ 255 w 706"/>
                <a:gd name="T109" fmla="*/ 25 h 956"/>
                <a:gd name="T110" fmla="*/ 295 w 706"/>
                <a:gd name="T111" fmla="*/ 12 h 9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06" h="956">
                  <a:moveTo>
                    <a:pt x="306" y="8"/>
                  </a:moveTo>
                  <a:lnTo>
                    <a:pt x="327" y="4"/>
                  </a:lnTo>
                  <a:lnTo>
                    <a:pt x="350" y="2"/>
                  </a:lnTo>
                  <a:lnTo>
                    <a:pt x="371" y="0"/>
                  </a:lnTo>
                  <a:lnTo>
                    <a:pt x="394" y="2"/>
                  </a:lnTo>
                  <a:lnTo>
                    <a:pt x="415" y="2"/>
                  </a:lnTo>
                  <a:lnTo>
                    <a:pt x="436" y="6"/>
                  </a:lnTo>
                  <a:lnTo>
                    <a:pt x="457" y="12"/>
                  </a:lnTo>
                  <a:lnTo>
                    <a:pt x="477" y="17"/>
                  </a:lnTo>
                  <a:lnTo>
                    <a:pt x="498" y="25"/>
                  </a:lnTo>
                  <a:lnTo>
                    <a:pt x="517" y="34"/>
                  </a:lnTo>
                  <a:lnTo>
                    <a:pt x="536" y="46"/>
                  </a:lnTo>
                  <a:lnTo>
                    <a:pt x="554" y="59"/>
                  </a:lnTo>
                  <a:lnTo>
                    <a:pt x="571" y="72"/>
                  </a:lnTo>
                  <a:lnTo>
                    <a:pt x="588" y="88"/>
                  </a:lnTo>
                  <a:lnTo>
                    <a:pt x="603" y="105"/>
                  </a:lnTo>
                  <a:lnTo>
                    <a:pt x="618" y="124"/>
                  </a:lnTo>
                  <a:lnTo>
                    <a:pt x="637" y="150"/>
                  </a:lnTo>
                  <a:lnTo>
                    <a:pt x="652" y="177"/>
                  </a:lnTo>
                  <a:lnTo>
                    <a:pt x="668" y="205"/>
                  </a:lnTo>
                  <a:lnTo>
                    <a:pt x="679" y="236"/>
                  </a:lnTo>
                  <a:lnTo>
                    <a:pt x="689" y="266"/>
                  </a:lnTo>
                  <a:lnTo>
                    <a:pt x="696" y="297"/>
                  </a:lnTo>
                  <a:lnTo>
                    <a:pt x="702" y="329"/>
                  </a:lnTo>
                  <a:lnTo>
                    <a:pt x="706" y="361"/>
                  </a:lnTo>
                  <a:lnTo>
                    <a:pt x="706" y="392"/>
                  </a:lnTo>
                  <a:lnTo>
                    <a:pt x="706" y="424"/>
                  </a:lnTo>
                  <a:lnTo>
                    <a:pt x="702" y="456"/>
                  </a:lnTo>
                  <a:lnTo>
                    <a:pt x="698" y="487"/>
                  </a:lnTo>
                  <a:lnTo>
                    <a:pt x="690" y="517"/>
                  </a:lnTo>
                  <a:lnTo>
                    <a:pt x="683" y="548"/>
                  </a:lnTo>
                  <a:lnTo>
                    <a:pt x="673" y="576"/>
                  </a:lnTo>
                  <a:lnTo>
                    <a:pt x="660" y="605"/>
                  </a:lnTo>
                  <a:lnTo>
                    <a:pt x="652" y="620"/>
                  </a:lnTo>
                  <a:lnTo>
                    <a:pt x="645" y="637"/>
                  </a:lnTo>
                  <a:lnTo>
                    <a:pt x="635" y="656"/>
                  </a:lnTo>
                  <a:lnTo>
                    <a:pt x="628" y="673"/>
                  </a:lnTo>
                  <a:lnTo>
                    <a:pt x="618" y="690"/>
                  </a:lnTo>
                  <a:lnTo>
                    <a:pt x="611" y="707"/>
                  </a:lnTo>
                  <a:lnTo>
                    <a:pt x="603" y="725"/>
                  </a:lnTo>
                  <a:lnTo>
                    <a:pt x="595" y="742"/>
                  </a:lnTo>
                  <a:lnTo>
                    <a:pt x="590" y="759"/>
                  </a:lnTo>
                  <a:lnTo>
                    <a:pt x="582" y="776"/>
                  </a:lnTo>
                  <a:lnTo>
                    <a:pt x="576" y="793"/>
                  </a:lnTo>
                  <a:lnTo>
                    <a:pt x="573" y="810"/>
                  </a:lnTo>
                  <a:lnTo>
                    <a:pt x="567" y="827"/>
                  </a:lnTo>
                  <a:lnTo>
                    <a:pt x="565" y="846"/>
                  </a:lnTo>
                  <a:lnTo>
                    <a:pt x="561" y="865"/>
                  </a:lnTo>
                  <a:lnTo>
                    <a:pt x="559" y="882"/>
                  </a:lnTo>
                  <a:lnTo>
                    <a:pt x="557" y="882"/>
                  </a:lnTo>
                  <a:lnTo>
                    <a:pt x="555" y="882"/>
                  </a:lnTo>
                  <a:lnTo>
                    <a:pt x="554" y="882"/>
                  </a:lnTo>
                  <a:lnTo>
                    <a:pt x="552" y="884"/>
                  </a:lnTo>
                  <a:lnTo>
                    <a:pt x="550" y="884"/>
                  </a:lnTo>
                  <a:lnTo>
                    <a:pt x="548" y="884"/>
                  </a:lnTo>
                  <a:lnTo>
                    <a:pt x="544" y="884"/>
                  </a:lnTo>
                  <a:lnTo>
                    <a:pt x="544" y="884"/>
                  </a:lnTo>
                  <a:lnTo>
                    <a:pt x="542" y="861"/>
                  </a:lnTo>
                  <a:lnTo>
                    <a:pt x="542" y="839"/>
                  </a:lnTo>
                  <a:lnTo>
                    <a:pt x="546" y="816"/>
                  </a:lnTo>
                  <a:lnTo>
                    <a:pt x="550" y="795"/>
                  </a:lnTo>
                  <a:lnTo>
                    <a:pt x="555" y="772"/>
                  </a:lnTo>
                  <a:lnTo>
                    <a:pt x="563" y="751"/>
                  </a:lnTo>
                  <a:lnTo>
                    <a:pt x="573" y="730"/>
                  </a:lnTo>
                  <a:lnTo>
                    <a:pt x="582" y="709"/>
                  </a:lnTo>
                  <a:lnTo>
                    <a:pt x="593" y="688"/>
                  </a:lnTo>
                  <a:lnTo>
                    <a:pt x="603" y="667"/>
                  </a:lnTo>
                  <a:lnTo>
                    <a:pt x="612" y="647"/>
                  </a:lnTo>
                  <a:lnTo>
                    <a:pt x="624" y="626"/>
                  </a:lnTo>
                  <a:lnTo>
                    <a:pt x="633" y="605"/>
                  </a:lnTo>
                  <a:lnTo>
                    <a:pt x="641" y="584"/>
                  </a:lnTo>
                  <a:lnTo>
                    <a:pt x="649" y="563"/>
                  </a:lnTo>
                  <a:lnTo>
                    <a:pt x="656" y="542"/>
                  </a:lnTo>
                  <a:lnTo>
                    <a:pt x="664" y="510"/>
                  </a:lnTo>
                  <a:lnTo>
                    <a:pt x="670" y="479"/>
                  </a:lnTo>
                  <a:lnTo>
                    <a:pt x="673" y="447"/>
                  </a:lnTo>
                  <a:lnTo>
                    <a:pt x="677" y="417"/>
                  </a:lnTo>
                  <a:lnTo>
                    <a:pt x="677" y="384"/>
                  </a:lnTo>
                  <a:lnTo>
                    <a:pt x="677" y="352"/>
                  </a:lnTo>
                  <a:lnTo>
                    <a:pt x="673" y="320"/>
                  </a:lnTo>
                  <a:lnTo>
                    <a:pt x="668" y="289"/>
                  </a:lnTo>
                  <a:lnTo>
                    <a:pt x="660" y="257"/>
                  </a:lnTo>
                  <a:lnTo>
                    <a:pt x="651" y="228"/>
                  </a:lnTo>
                  <a:lnTo>
                    <a:pt x="637" y="198"/>
                  </a:lnTo>
                  <a:lnTo>
                    <a:pt x="622" y="169"/>
                  </a:lnTo>
                  <a:lnTo>
                    <a:pt x="603" y="143"/>
                  </a:lnTo>
                  <a:lnTo>
                    <a:pt x="582" y="118"/>
                  </a:lnTo>
                  <a:lnTo>
                    <a:pt x="559" y="93"/>
                  </a:lnTo>
                  <a:lnTo>
                    <a:pt x="531" y="72"/>
                  </a:lnTo>
                  <a:lnTo>
                    <a:pt x="508" y="57"/>
                  </a:lnTo>
                  <a:lnTo>
                    <a:pt x="483" y="44"/>
                  </a:lnTo>
                  <a:lnTo>
                    <a:pt x="458" y="34"/>
                  </a:lnTo>
                  <a:lnTo>
                    <a:pt x="434" y="29"/>
                  </a:lnTo>
                  <a:lnTo>
                    <a:pt x="409" y="25"/>
                  </a:lnTo>
                  <a:lnTo>
                    <a:pt x="382" y="23"/>
                  </a:lnTo>
                  <a:lnTo>
                    <a:pt x="356" y="25"/>
                  </a:lnTo>
                  <a:lnTo>
                    <a:pt x="331" y="27"/>
                  </a:lnTo>
                  <a:lnTo>
                    <a:pt x="304" y="32"/>
                  </a:lnTo>
                  <a:lnTo>
                    <a:pt x="278" y="38"/>
                  </a:lnTo>
                  <a:lnTo>
                    <a:pt x="253" y="48"/>
                  </a:lnTo>
                  <a:lnTo>
                    <a:pt x="228" y="57"/>
                  </a:lnTo>
                  <a:lnTo>
                    <a:pt x="205" y="69"/>
                  </a:lnTo>
                  <a:lnTo>
                    <a:pt x="183" y="82"/>
                  </a:lnTo>
                  <a:lnTo>
                    <a:pt x="160" y="95"/>
                  </a:lnTo>
                  <a:lnTo>
                    <a:pt x="141" y="110"/>
                  </a:lnTo>
                  <a:lnTo>
                    <a:pt x="116" y="135"/>
                  </a:lnTo>
                  <a:lnTo>
                    <a:pt x="95" y="162"/>
                  </a:lnTo>
                  <a:lnTo>
                    <a:pt x="76" y="190"/>
                  </a:lnTo>
                  <a:lnTo>
                    <a:pt x="61" y="221"/>
                  </a:lnTo>
                  <a:lnTo>
                    <a:pt x="48" y="253"/>
                  </a:lnTo>
                  <a:lnTo>
                    <a:pt x="38" y="285"/>
                  </a:lnTo>
                  <a:lnTo>
                    <a:pt x="30" y="318"/>
                  </a:lnTo>
                  <a:lnTo>
                    <a:pt x="25" y="350"/>
                  </a:lnTo>
                  <a:lnTo>
                    <a:pt x="23" y="382"/>
                  </a:lnTo>
                  <a:lnTo>
                    <a:pt x="21" y="415"/>
                  </a:lnTo>
                  <a:lnTo>
                    <a:pt x="21" y="445"/>
                  </a:lnTo>
                  <a:lnTo>
                    <a:pt x="25" y="475"/>
                  </a:lnTo>
                  <a:lnTo>
                    <a:pt x="27" y="504"/>
                  </a:lnTo>
                  <a:lnTo>
                    <a:pt x="32" y="529"/>
                  </a:lnTo>
                  <a:lnTo>
                    <a:pt x="38" y="552"/>
                  </a:lnTo>
                  <a:lnTo>
                    <a:pt x="46" y="572"/>
                  </a:lnTo>
                  <a:lnTo>
                    <a:pt x="55" y="591"/>
                  </a:lnTo>
                  <a:lnTo>
                    <a:pt x="67" y="610"/>
                  </a:lnTo>
                  <a:lnTo>
                    <a:pt x="80" y="628"/>
                  </a:lnTo>
                  <a:lnTo>
                    <a:pt x="95" y="647"/>
                  </a:lnTo>
                  <a:lnTo>
                    <a:pt x="110" y="662"/>
                  </a:lnTo>
                  <a:lnTo>
                    <a:pt x="127" y="679"/>
                  </a:lnTo>
                  <a:lnTo>
                    <a:pt x="145" y="694"/>
                  </a:lnTo>
                  <a:lnTo>
                    <a:pt x="160" y="711"/>
                  </a:lnTo>
                  <a:lnTo>
                    <a:pt x="177" y="726"/>
                  </a:lnTo>
                  <a:lnTo>
                    <a:pt x="192" y="744"/>
                  </a:lnTo>
                  <a:lnTo>
                    <a:pt x="207" y="761"/>
                  </a:lnTo>
                  <a:lnTo>
                    <a:pt x="221" y="780"/>
                  </a:lnTo>
                  <a:lnTo>
                    <a:pt x="232" y="799"/>
                  </a:lnTo>
                  <a:lnTo>
                    <a:pt x="242" y="821"/>
                  </a:lnTo>
                  <a:lnTo>
                    <a:pt x="249" y="844"/>
                  </a:lnTo>
                  <a:lnTo>
                    <a:pt x="255" y="869"/>
                  </a:lnTo>
                  <a:lnTo>
                    <a:pt x="255" y="871"/>
                  </a:lnTo>
                  <a:lnTo>
                    <a:pt x="255" y="875"/>
                  </a:lnTo>
                  <a:lnTo>
                    <a:pt x="255" y="880"/>
                  </a:lnTo>
                  <a:lnTo>
                    <a:pt x="257" y="884"/>
                  </a:lnTo>
                  <a:lnTo>
                    <a:pt x="259" y="890"/>
                  </a:lnTo>
                  <a:lnTo>
                    <a:pt x="259" y="896"/>
                  </a:lnTo>
                  <a:lnTo>
                    <a:pt x="261" y="903"/>
                  </a:lnTo>
                  <a:lnTo>
                    <a:pt x="262" y="909"/>
                  </a:lnTo>
                  <a:lnTo>
                    <a:pt x="264" y="915"/>
                  </a:lnTo>
                  <a:lnTo>
                    <a:pt x="266" y="922"/>
                  </a:lnTo>
                  <a:lnTo>
                    <a:pt x="268" y="928"/>
                  </a:lnTo>
                  <a:lnTo>
                    <a:pt x="268" y="934"/>
                  </a:lnTo>
                  <a:lnTo>
                    <a:pt x="270" y="939"/>
                  </a:lnTo>
                  <a:lnTo>
                    <a:pt x="270" y="945"/>
                  </a:lnTo>
                  <a:lnTo>
                    <a:pt x="272" y="949"/>
                  </a:lnTo>
                  <a:lnTo>
                    <a:pt x="272" y="953"/>
                  </a:lnTo>
                  <a:lnTo>
                    <a:pt x="272" y="955"/>
                  </a:lnTo>
                  <a:lnTo>
                    <a:pt x="270" y="956"/>
                  </a:lnTo>
                  <a:lnTo>
                    <a:pt x="268" y="955"/>
                  </a:lnTo>
                  <a:lnTo>
                    <a:pt x="264" y="953"/>
                  </a:lnTo>
                  <a:lnTo>
                    <a:pt x="261" y="951"/>
                  </a:lnTo>
                  <a:lnTo>
                    <a:pt x="257" y="949"/>
                  </a:lnTo>
                  <a:lnTo>
                    <a:pt x="253" y="949"/>
                  </a:lnTo>
                  <a:lnTo>
                    <a:pt x="249" y="951"/>
                  </a:lnTo>
                  <a:lnTo>
                    <a:pt x="245" y="937"/>
                  </a:lnTo>
                  <a:lnTo>
                    <a:pt x="243" y="924"/>
                  </a:lnTo>
                  <a:lnTo>
                    <a:pt x="240" y="911"/>
                  </a:lnTo>
                  <a:lnTo>
                    <a:pt x="238" y="898"/>
                  </a:lnTo>
                  <a:lnTo>
                    <a:pt x="234" y="884"/>
                  </a:lnTo>
                  <a:lnTo>
                    <a:pt x="232" y="869"/>
                  </a:lnTo>
                  <a:lnTo>
                    <a:pt x="228" y="856"/>
                  </a:lnTo>
                  <a:lnTo>
                    <a:pt x="224" y="842"/>
                  </a:lnTo>
                  <a:lnTo>
                    <a:pt x="221" y="827"/>
                  </a:lnTo>
                  <a:lnTo>
                    <a:pt x="215" y="814"/>
                  </a:lnTo>
                  <a:lnTo>
                    <a:pt x="209" y="801"/>
                  </a:lnTo>
                  <a:lnTo>
                    <a:pt x="202" y="787"/>
                  </a:lnTo>
                  <a:lnTo>
                    <a:pt x="194" y="776"/>
                  </a:lnTo>
                  <a:lnTo>
                    <a:pt x="184" y="763"/>
                  </a:lnTo>
                  <a:lnTo>
                    <a:pt x="173" y="751"/>
                  </a:lnTo>
                  <a:lnTo>
                    <a:pt x="160" y="742"/>
                  </a:lnTo>
                  <a:lnTo>
                    <a:pt x="143" y="726"/>
                  </a:lnTo>
                  <a:lnTo>
                    <a:pt x="127" y="713"/>
                  </a:lnTo>
                  <a:lnTo>
                    <a:pt x="112" y="698"/>
                  </a:lnTo>
                  <a:lnTo>
                    <a:pt x="97" y="683"/>
                  </a:lnTo>
                  <a:lnTo>
                    <a:pt x="84" y="667"/>
                  </a:lnTo>
                  <a:lnTo>
                    <a:pt x="70" y="652"/>
                  </a:lnTo>
                  <a:lnTo>
                    <a:pt x="59" y="637"/>
                  </a:lnTo>
                  <a:lnTo>
                    <a:pt x="48" y="620"/>
                  </a:lnTo>
                  <a:lnTo>
                    <a:pt x="36" y="603"/>
                  </a:lnTo>
                  <a:lnTo>
                    <a:pt x="28" y="586"/>
                  </a:lnTo>
                  <a:lnTo>
                    <a:pt x="21" y="567"/>
                  </a:lnTo>
                  <a:lnTo>
                    <a:pt x="13" y="550"/>
                  </a:lnTo>
                  <a:lnTo>
                    <a:pt x="8" y="531"/>
                  </a:lnTo>
                  <a:lnTo>
                    <a:pt x="4" y="510"/>
                  </a:lnTo>
                  <a:lnTo>
                    <a:pt x="2" y="489"/>
                  </a:lnTo>
                  <a:lnTo>
                    <a:pt x="0" y="466"/>
                  </a:lnTo>
                  <a:lnTo>
                    <a:pt x="0" y="437"/>
                  </a:lnTo>
                  <a:lnTo>
                    <a:pt x="0" y="411"/>
                  </a:lnTo>
                  <a:lnTo>
                    <a:pt x="0" y="382"/>
                  </a:lnTo>
                  <a:lnTo>
                    <a:pt x="4" y="356"/>
                  </a:lnTo>
                  <a:lnTo>
                    <a:pt x="6" y="329"/>
                  </a:lnTo>
                  <a:lnTo>
                    <a:pt x="11" y="302"/>
                  </a:lnTo>
                  <a:lnTo>
                    <a:pt x="17" y="276"/>
                  </a:lnTo>
                  <a:lnTo>
                    <a:pt x="25" y="251"/>
                  </a:lnTo>
                  <a:lnTo>
                    <a:pt x="32" y="225"/>
                  </a:lnTo>
                  <a:lnTo>
                    <a:pt x="44" y="202"/>
                  </a:lnTo>
                  <a:lnTo>
                    <a:pt x="57" y="177"/>
                  </a:lnTo>
                  <a:lnTo>
                    <a:pt x="70" y="156"/>
                  </a:lnTo>
                  <a:lnTo>
                    <a:pt x="87" y="133"/>
                  </a:lnTo>
                  <a:lnTo>
                    <a:pt x="105" y="112"/>
                  </a:lnTo>
                  <a:lnTo>
                    <a:pt x="126" y="93"/>
                  </a:lnTo>
                  <a:lnTo>
                    <a:pt x="148" y="76"/>
                  </a:lnTo>
                  <a:lnTo>
                    <a:pt x="156" y="69"/>
                  </a:lnTo>
                  <a:lnTo>
                    <a:pt x="165" y="63"/>
                  </a:lnTo>
                  <a:lnTo>
                    <a:pt x="175" y="57"/>
                  </a:lnTo>
                  <a:lnTo>
                    <a:pt x="184" y="52"/>
                  </a:lnTo>
                  <a:lnTo>
                    <a:pt x="194" y="46"/>
                  </a:lnTo>
                  <a:lnTo>
                    <a:pt x="204" y="42"/>
                  </a:lnTo>
                  <a:lnTo>
                    <a:pt x="213" y="38"/>
                  </a:lnTo>
                  <a:lnTo>
                    <a:pt x="224" y="34"/>
                  </a:lnTo>
                  <a:lnTo>
                    <a:pt x="234" y="31"/>
                  </a:lnTo>
                  <a:lnTo>
                    <a:pt x="243" y="27"/>
                  </a:lnTo>
                  <a:lnTo>
                    <a:pt x="255" y="25"/>
                  </a:lnTo>
                  <a:lnTo>
                    <a:pt x="264" y="21"/>
                  </a:lnTo>
                  <a:lnTo>
                    <a:pt x="274" y="17"/>
                  </a:lnTo>
                  <a:lnTo>
                    <a:pt x="285" y="15"/>
                  </a:lnTo>
                  <a:lnTo>
                    <a:pt x="295" y="12"/>
                  </a:lnTo>
                  <a:lnTo>
                    <a:pt x="306" y="8"/>
                  </a:lnTo>
                  <a:lnTo>
                    <a:pt x="306" y="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92" name="Freeform 52">
              <a:extLst>
                <a:ext uri="{FF2B5EF4-FFF2-40B4-BE49-F238E27FC236}">
                  <a16:creationId xmlns:a16="http://schemas.microsoft.com/office/drawing/2014/main" id="{FC85F2A5-B3C6-BC4B-8E3E-2DE58F73BB64}"/>
                </a:ext>
              </a:extLst>
            </p:cNvPr>
            <p:cNvSpPr>
              <a:spLocks/>
            </p:cNvSpPr>
            <p:nvPr/>
          </p:nvSpPr>
          <p:spPr bwMode="auto">
            <a:xfrm>
              <a:off x="3330" y="2418"/>
              <a:ext cx="88" cy="171"/>
            </a:xfrm>
            <a:custGeom>
              <a:avLst/>
              <a:gdLst>
                <a:gd name="T0" fmla="*/ 98 w 176"/>
                <a:gd name="T1" fmla="*/ 2 h 342"/>
                <a:gd name="T2" fmla="*/ 133 w 176"/>
                <a:gd name="T3" fmla="*/ 19 h 342"/>
                <a:gd name="T4" fmla="*/ 154 w 176"/>
                <a:gd name="T5" fmla="*/ 55 h 342"/>
                <a:gd name="T6" fmla="*/ 165 w 176"/>
                <a:gd name="T7" fmla="*/ 97 h 342"/>
                <a:gd name="T8" fmla="*/ 169 w 176"/>
                <a:gd name="T9" fmla="*/ 143 h 342"/>
                <a:gd name="T10" fmla="*/ 171 w 176"/>
                <a:gd name="T11" fmla="*/ 179 h 342"/>
                <a:gd name="T12" fmla="*/ 173 w 176"/>
                <a:gd name="T13" fmla="*/ 208 h 342"/>
                <a:gd name="T14" fmla="*/ 175 w 176"/>
                <a:gd name="T15" fmla="*/ 234 h 342"/>
                <a:gd name="T16" fmla="*/ 175 w 176"/>
                <a:gd name="T17" fmla="*/ 263 h 342"/>
                <a:gd name="T18" fmla="*/ 176 w 176"/>
                <a:gd name="T19" fmla="*/ 291 h 342"/>
                <a:gd name="T20" fmla="*/ 176 w 176"/>
                <a:gd name="T21" fmla="*/ 318 h 342"/>
                <a:gd name="T22" fmla="*/ 167 w 176"/>
                <a:gd name="T23" fmla="*/ 322 h 342"/>
                <a:gd name="T24" fmla="*/ 161 w 176"/>
                <a:gd name="T25" fmla="*/ 325 h 342"/>
                <a:gd name="T26" fmla="*/ 152 w 176"/>
                <a:gd name="T27" fmla="*/ 268 h 342"/>
                <a:gd name="T28" fmla="*/ 148 w 176"/>
                <a:gd name="T29" fmla="*/ 208 h 342"/>
                <a:gd name="T30" fmla="*/ 146 w 176"/>
                <a:gd name="T31" fmla="*/ 147 h 342"/>
                <a:gd name="T32" fmla="*/ 140 w 176"/>
                <a:gd name="T33" fmla="*/ 92 h 342"/>
                <a:gd name="T34" fmla="*/ 127 w 176"/>
                <a:gd name="T35" fmla="*/ 48 h 342"/>
                <a:gd name="T36" fmla="*/ 93 w 176"/>
                <a:gd name="T37" fmla="*/ 27 h 342"/>
                <a:gd name="T38" fmla="*/ 62 w 176"/>
                <a:gd name="T39" fmla="*/ 36 h 342"/>
                <a:gd name="T40" fmla="*/ 43 w 176"/>
                <a:gd name="T41" fmla="*/ 67 h 342"/>
                <a:gd name="T42" fmla="*/ 32 w 176"/>
                <a:gd name="T43" fmla="*/ 105 h 342"/>
                <a:gd name="T44" fmla="*/ 26 w 176"/>
                <a:gd name="T45" fmla="*/ 147 h 342"/>
                <a:gd name="T46" fmla="*/ 24 w 176"/>
                <a:gd name="T47" fmla="*/ 179 h 342"/>
                <a:gd name="T48" fmla="*/ 22 w 176"/>
                <a:gd name="T49" fmla="*/ 213 h 342"/>
                <a:gd name="T50" fmla="*/ 24 w 176"/>
                <a:gd name="T51" fmla="*/ 247 h 342"/>
                <a:gd name="T52" fmla="*/ 26 w 176"/>
                <a:gd name="T53" fmla="*/ 282 h 342"/>
                <a:gd name="T54" fmla="*/ 28 w 176"/>
                <a:gd name="T55" fmla="*/ 314 h 342"/>
                <a:gd name="T56" fmla="*/ 28 w 176"/>
                <a:gd name="T57" fmla="*/ 342 h 342"/>
                <a:gd name="T58" fmla="*/ 19 w 176"/>
                <a:gd name="T59" fmla="*/ 341 h 342"/>
                <a:gd name="T60" fmla="*/ 13 w 176"/>
                <a:gd name="T61" fmla="*/ 342 h 342"/>
                <a:gd name="T62" fmla="*/ 9 w 176"/>
                <a:gd name="T63" fmla="*/ 333 h 342"/>
                <a:gd name="T64" fmla="*/ 5 w 176"/>
                <a:gd name="T65" fmla="*/ 312 h 342"/>
                <a:gd name="T66" fmla="*/ 3 w 176"/>
                <a:gd name="T67" fmla="*/ 287 h 342"/>
                <a:gd name="T68" fmla="*/ 3 w 176"/>
                <a:gd name="T69" fmla="*/ 265 h 342"/>
                <a:gd name="T70" fmla="*/ 3 w 176"/>
                <a:gd name="T71" fmla="*/ 242 h 342"/>
                <a:gd name="T72" fmla="*/ 1 w 176"/>
                <a:gd name="T73" fmla="*/ 223 h 342"/>
                <a:gd name="T74" fmla="*/ 0 w 176"/>
                <a:gd name="T75" fmla="*/ 177 h 342"/>
                <a:gd name="T76" fmla="*/ 1 w 176"/>
                <a:gd name="T77" fmla="*/ 131 h 342"/>
                <a:gd name="T78" fmla="*/ 7 w 176"/>
                <a:gd name="T79" fmla="*/ 86 h 342"/>
                <a:gd name="T80" fmla="*/ 24 w 176"/>
                <a:gd name="T81" fmla="*/ 46 h 342"/>
                <a:gd name="T82" fmla="*/ 53 w 176"/>
                <a:gd name="T83" fmla="*/ 12 h 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76" h="342">
                  <a:moveTo>
                    <a:pt x="66" y="4"/>
                  </a:moveTo>
                  <a:lnTo>
                    <a:pt x="83" y="0"/>
                  </a:lnTo>
                  <a:lnTo>
                    <a:pt x="98" y="2"/>
                  </a:lnTo>
                  <a:lnTo>
                    <a:pt x="112" y="6"/>
                  </a:lnTo>
                  <a:lnTo>
                    <a:pt x="123" y="12"/>
                  </a:lnTo>
                  <a:lnTo>
                    <a:pt x="133" y="19"/>
                  </a:lnTo>
                  <a:lnTo>
                    <a:pt x="142" y="31"/>
                  </a:lnTo>
                  <a:lnTo>
                    <a:pt x="148" y="42"/>
                  </a:lnTo>
                  <a:lnTo>
                    <a:pt x="154" y="55"/>
                  </a:lnTo>
                  <a:lnTo>
                    <a:pt x="159" y="69"/>
                  </a:lnTo>
                  <a:lnTo>
                    <a:pt x="163" y="82"/>
                  </a:lnTo>
                  <a:lnTo>
                    <a:pt x="165" y="97"/>
                  </a:lnTo>
                  <a:lnTo>
                    <a:pt x="167" y="112"/>
                  </a:lnTo>
                  <a:lnTo>
                    <a:pt x="169" y="128"/>
                  </a:lnTo>
                  <a:lnTo>
                    <a:pt x="169" y="143"/>
                  </a:lnTo>
                  <a:lnTo>
                    <a:pt x="169" y="156"/>
                  </a:lnTo>
                  <a:lnTo>
                    <a:pt x="171" y="169"/>
                  </a:lnTo>
                  <a:lnTo>
                    <a:pt x="171" y="179"/>
                  </a:lnTo>
                  <a:lnTo>
                    <a:pt x="171" y="188"/>
                  </a:lnTo>
                  <a:lnTo>
                    <a:pt x="171" y="198"/>
                  </a:lnTo>
                  <a:lnTo>
                    <a:pt x="173" y="208"/>
                  </a:lnTo>
                  <a:lnTo>
                    <a:pt x="173" y="215"/>
                  </a:lnTo>
                  <a:lnTo>
                    <a:pt x="173" y="225"/>
                  </a:lnTo>
                  <a:lnTo>
                    <a:pt x="175" y="234"/>
                  </a:lnTo>
                  <a:lnTo>
                    <a:pt x="175" y="244"/>
                  </a:lnTo>
                  <a:lnTo>
                    <a:pt x="175" y="253"/>
                  </a:lnTo>
                  <a:lnTo>
                    <a:pt x="175" y="263"/>
                  </a:lnTo>
                  <a:lnTo>
                    <a:pt x="176" y="272"/>
                  </a:lnTo>
                  <a:lnTo>
                    <a:pt x="176" y="282"/>
                  </a:lnTo>
                  <a:lnTo>
                    <a:pt x="176" y="291"/>
                  </a:lnTo>
                  <a:lnTo>
                    <a:pt x="176" y="301"/>
                  </a:lnTo>
                  <a:lnTo>
                    <a:pt x="176" y="308"/>
                  </a:lnTo>
                  <a:lnTo>
                    <a:pt x="176" y="318"/>
                  </a:lnTo>
                  <a:lnTo>
                    <a:pt x="173" y="320"/>
                  </a:lnTo>
                  <a:lnTo>
                    <a:pt x="169" y="322"/>
                  </a:lnTo>
                  <a:lnTo>
                    <a:pt x="167" y="322"/>
                  </a:lnTo>
                  <a:lnTo>
                    <a:pt x="165" y="323"/>
                  </a:lnTo>
                  <a:lnTo>
                    <a:pt x="163" y="323"/>
                  </a:lnTo>
                  <a:lnTo>
                    <a:pt x="161" y="325"/>
                  </a:lnTo>
                  <a:lnTo>
                    <a:pt x="157" y="306"/>
                  </a:lnTo>
                  <a:lnTo>
                    <a:pt x="154" y="287"/>
                  </a:lnTo>
                  <a:lnTo>
                    <a:pt x="152" y="268"/>
                  </a:lnTo>
                  <a:lnTo>
                    <a:pt x="150" y="249"/>
                  </a:lnTo>
                  <a:lnTo>
                    <a:pt x="150" y="228"/>
                  </a:lnTo>
                  <a:lnTo>
                    <a:pt x="148" y="208"/>
                  </a:lnTo>
                  <a:lnTo>
                    <a:pt x="148" y="187"/>
                  </a:lnTo>
                  <a:lnTo>
                    <a:pt x="148" y="168"/>
                  </a:lnTo>
                  <a:lnTo>
                    <a:pt x="146" y="147"/>
                  </a:lnTo>
                  <a:lnTo>
                    <a:pt x="144" y="128"/>
                  </a:lnTo>
                  <a:lnTo>
                    <a:pt x="142" y="109"/>
                  </a:lnTo>
                  <a:lnTo>
                    <a:pt x="140" y="92"/>
                  </a:lnTo>
                  <a:lnTo>
                    <a:pt x="136" y="76"/>
                  </a:lnTo>
                  <a:lnTo>
                    <a:pt x="133" y="61"/>
                  </a:lnTo>
                  <a:lnTo>
                    <a:pt x="127" y="48"/>
                  </a:lnTo>
                  <a:lnTo>
                    <a:pt x="119" y="36"/>
                  </a:lnTo>
                  <a:lnTo>
                    <a:pt x="104" y="29"/>
                  </a:lnTo>
                  <a:lnTo>
                    <a:pt x="93" y="27"/>
                  </a:lnTo>
                  <a:lnTo>
                    <a:pt x="81" y="27"/>
                  </a:lnTo>
                  <a:lnTo>
                    <a:pt x="72" y="31"/>
                  </a:lnTo>
                  <a:lnTo>
                    <a:pt x="62" y="36"/>
                  </a:lnTo>
                  <a:lnTo>
                    <a:pt x="55" y="44"/>
                  </a:lnTo>
                  <a:lnTo>
                    <a:pt x="49" y="54"/>
                  </a:lnTo>
                  <a:lnTo>
                    <a:pt x="43" y="67"/>
                  </a:lnTo>
                  <a:lnTo>
                    <a:pt x="39" y="78"/>
                  </a:lnTo>
                  <a:lnTo>
                    <a:pt x="36" y="92"/>
                  </a:lnTo>
                  <a:lnTo>
                    <a:pt x="32" y="105"/>
                  </a:lnTo>
                  <a:lnTo>
                    <a:pt x="30" y="120"/>
                  </a:lnTo>
                  <a:lnTo>
                    <a:pt x="28" y="133"/>
                  </a:lnTo>
                  <a:lnTo>
                    <a:pt x="26" y="147"/>
                  </a:lnTo>
                  <a:lnTo>
                    <a:pt x="26" y="158"/>
                  </a:lnTo>
                  <a:lnTo>
                    <a:pt x="24" y="169"/>
                  </a:lnTo>
                  <a:lnTo>
                    <a:pt x="24" y="179"/>
                  </a:lnTo>
                  <a:lnTo>
                    <a:pt x="22" y="190"/>
                  </a:lnTo>
                  <a:lnTo>
                    <a:pt x="22" y="202"/>
                  </a:lnTo>
                  <a:lnTo>
                    <a:pt x="22" y="213"/>
                  </a:lnTo>
                  <a:lnTo>
                    <a:pt x="22" y="225"/>
                  </a:lnTo>
                  <a:lnTo>
                    <a:pt x="24" y="236"/>
                  </a:lnTo>
                  <a:lnTo>
                    <a:pt x="24" y="247"/>
                  </a:lnTo>
                  <a:lnTo>
                    <a:pt x="26" y="259"/>
                  </a:lnTo>
                  <a:lnTo>
                    <a:pt x="26" y="270"/>
                  </a:lnTo>
                  <a:lnTo>
                    <a:pt x="26" y="282"/>
                  </a:lnTo>
                  <a:lnTo>
                    <a:pt x="26" y="293"/>
                  </a:lnTo>
                  <a:lnTo>
                    <a:pt x="28" y="303"/>
                  </a:lnTo>
                  <a:lnTo>
                    <a:pt x="28" y="314"/>
                  </a:lnTo>
                  <a:lnTo>
                    <a:pt x="28" y="323"/>
                  </a:lnTo>
                  <a:lnTo>
                    <a:pt x="28" y="333"/>
                  </a:lnTo>
                  <a:lnTo>
                    <a:pt x="28" y="342"/>
                  </a:lnTo>
                  <a:lnTo>
                    <a:pt x="24" y="341"/>
                  </a:lnTo>
                  <a:lnTo>
                    <a:pt x="20" y="341"/>
                  </a:lnTo>
                  <a:lnTo>
                    <a:pt x="19" y="341"/>
                  </a:lnTo>
                  <a:lnTo>
                    <a:pt x="17" y="342"/>
                  </a:lnTo>
                  <a:lnTo>
                    <a:pt x="15" y="342"/>
                  </a:lnTo>
                  <a:lnTo>
                    <a:pt x="13" y="342"/>
                  </a:lnTo>
                  <a:lnTo>
                    <a:pt x="13" y="341"/>
                  </a:lnTo>
                  <a:lnTo>
                    <a:pt x="11" y="339"/>
                  </a:lnTo>
                  <a:lnTo>
                    <a:pt x="9" y="333"/>
                  </a:lnTo>
                  <a:lnTo>
                    <a:pt x="7" y="325"/>
                  </a:lnTo>
                  <a:lnTo>
                    <a:pt x="7" y="318"/>
                  </a:lnTo>
                  <a:lnTo>
                    <a:pt x="5" y="312"/>
                  </a:lnTo>
                  <a:lnTo>
                    <a:pt x="5" y="304"/>
                  </a:lnTo>
                  <a:lnTo>
                    <a:pt x="5" y="297"/>
                  </a:lnTo>
                  <a:lnTo>
                    <a:pt x="3" y="287"/>
                  </a:lnTo>
                  <a:lnTo>
                    <a:pt x="3" y="280"/>
                  </a:lnTo>
                  <a:lnTo>
                    <a:pt x="3" y="272"/>
                  </a:lnTo>
                  <a:lnTo>
                    <a:pt x="3" y="265"/>
                  </a:lnTo>
                  <a:lnTo>
                    <a:pt x="3" y="257"/>
                  </a:lnTo>
                  <a:lnTo>
                    <a:pt x="3" y="249"/>
                  </a:lnTo>
                  <a:lnTo>
                    <a:pt x="3" y="242"/>
                  </a:lnTo>
                  <a:lnTo>
                    <a:pt x="3" y="234"/>
                  </a:lnTo>
                  <a:lnTo>
                    <a:pt x="1" y="228"/>
                  </a:lnTo>
                  <a:lnTo>
                    <a:pt x="1" y="223"/>
                  </a:lnTo>
                  <a:lnTo>
                    <a:pt x="1" y="208"/>
                  </a:lnTo>
                  <a:lnTo>
                    <a:pt x="0" y="192"/>
                  </a:lnTo>
                  <a:lnTo>
                    <a:pt x="0" y="177"/>
                  </a:lnTo>
                  <a:lnTo>
                    <a:pt x="0" y="162"/>
                  </a:lnTo>
                  <a:lnTo>
                    <a:pt x="0" y="147"/>
                  </a:lnTo>
                  <a:lnTo>
                    <a:pt x="1" y="131"/>
                  </a:lnTo>
                  <a:lnTo>
                    <a:pt x="3" y="116"/>
                  </a:lnTo>
                  <a:lnTo>
                    <a:pt x="5" y="101"/>
                  </a:lnTo>
                  <a:lnTo>
                    <a:pt x="7" y="86"/>
                  </a:lnTo>
                  <a:lnTo>
                    <a:pt x="13" y="73"/>
                  </a:lnTo>
                  <a:lnTo>
                    <a:pt x="19" y="59"/>
                  </a:lnTo>
                  <a:lnTo>
                    <a:pt x="24" y="46"/>
                  </a:lnTo>
                  <a:lnTo>
                    <a:pt x="32" y="34"/>
                  </a:lnTo>
                  <a:lnTo>
                    <a:pt x="41" y="23"/>
                  </a:lnTo>
                  <a:lnTo>
                    <a:pt x="53" y="12"/>
                  </a:lnTo>
                  <a:lnTo>
                    <a:pt x="66" y="4"/>
                  </a:lnTo>
                  <a:lnTo>
                    <a:pt x="66"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93" name="Freeform 53">
              <a:extLst>
                <a:ext uri="{FF2B5EF4-FFF2-40B4-BE49-F238E27FC236}">
                  <a16:creationId xmlns:a16="http://schemas.microsoft.com/office/drawing/2014/main" id="{BE731B47-EBE6-C345-A2A0-5E8E5D13EA80}"/>
                </a:ext>
              </a:extLst>
            </p:cNvPr>
            <p:cNvSpPr>
              <a:spLocks/>
            </p:cNvSpPr>
            <p:nvPr/>
          </p:nvSpPr>
          <p:spPr bwMode="auto">
            <a:xfrm>
              <a:off x="3291" y="2533"/>
              <a:ext cx="173" cy="96"/>
            </a:xfrm>
            <a:custGeom>
              <a:avLst/>
              <a:gdLst>
                <a:gd name="T0" fmla="*/ 336 w 346"/>
                <a:gd name="T1" fmla="*/ 12 h 192"/>
                <a:gd name="T2" fmla="*/ 346 w 346"/>
                <a:gd name="T3" fmla="*/ 38 h 192"/>
                <a:gd name="T4" fmla="*/ 344 w 346"/>
                <a:gd name="T5" fmla="*/ 65 h 192"/>
                <a:gd name="T6" fmla="*/ 332 w 346"/>
                <a:gd name="T7" fmla="*/ 92 h 192"/>
                <a:gd name="T8" fmla="*/ 315 w 346"/>
                <a:gd name="T9" fmla="*/ 116 h 192"/>
                <a:gd name="T10" fmla="*/ 291 w 346"/>
                <a:gd name="T11" fmla="*/ 137 h 192"/>
                <a:gd name="T12" fmla="*/ 266 w 346"/>
                <a:gd name="T13" fmla="*/ 156 h 192"/>
                <a:gd name="T14" fmla="*/ 239 w 346"/>
                <a:gd name="T15" fmla="*/ 171 h 192"/>
                <a:gd name="T16" fmla="*/ 220 w 346"/>
                <a:gd name="T17" fmla="*/ 179 h 192"/>
                <a:gd name="T18" fmla="*/ 207 w 346"/>
                <a:gd name="T19" fmla="*/ 183 h 192"/>
                <a:gd name="T20" fmla="*/ 194 w 346"/>
                <a:gd name="T21" fmla="*/ 187 h 192"/>
                <a:gd name="T22" fmla="*/ 180 w 346"/>
                <a:gd name="T23" fmla="*/ 189 h 192"/>
                <a:gd name="T24" fmla="*/ 167 w 346"/>
                <a:gd name="T25" fmla="*/ 189 h 192"/>
                <a:gd name="T26" fmla="*/ 154 w 346"/>
                <a:gd name="T27" fmla="*/ 190 h 192"/>
                <a:gd name="T28" fmla="*/ 140 w 346"/>
                <a:gd name="T29" fmla="*/ 192 h 192"/>
                <a:gd name="T30" fmla="*/ 127 w 346"/>
                <a:gd name="T31" fmla="*/ 192 h 192"/>
                <a:gd name="T32" fmla="*/ 110 w 346"/>
                <a:gd name="T33" fmla="*/ 192 h 192"/>
                <a:gd name="T34" fmla="*/ 87 w 346"/>
                <a:gd name="T35" fmla="*/ 189 h 192"/>
                <a:gd name="T36" fmla="*/ 64 w 346"/>
                <a:gd name="T37" fmla="*/ 181 h 192"/>
                <a:gd name="T38" fmla="*/ 41 w 346"/>
                <a:gd name="T39" fmla="*/ 170 h 192"/>
                <a:gd name="T40" fmla="*/ 20 w 346"/>
                <a:gd name="T41" fmla="*/ 154 h 192"/>
                <a:gd name="T42" fmla="*/ 7 w 346"/>
                <a:gd name="T43" fmla="*/ 137 h 192"/>
                <a:gd name="T44" fmla="*/ 0 w 346"/>
                <a:gd name="T45" fmla="*/ 116 h 192"/>
                <a:gd name="T46" fmla="*/ 0 w 346"/>
                <a:gd name="T47" fmla="*/ 93 h 192"/>
                <a:gd name="T48" fmla="*/ 7 w 346"/>
                <a:gd name="T49" fmla="*/ 80 h 192"/>
                <a:gd name="T50" fmla="*/ 13 w 346"/>
                <a:gd name="T51" fmla="*/ 80 h 192"/>
                <a:gd name="T52" fmla="*/ 20 w 346"/>
                <a:gd name="T53" fmla="*/ 78 h 192"/>
                <a:gd name="T54" fmla="*/ 26 w 346"/>
                <a:gd name="T55" fmla="*/ 76 h 192"/>
                <a:gd name="T56" fmla="*/ 26 w 346"/>
                <a:gd name="T57" fmla="*/ 92 h 192"/>
                <a:gd name="T58" fmla="*/ 26 w 346"/>
                <a:gd name="T59" fmla="*/ 118 h 192"/>
                <a:gd name="T60" fmla="*/ 41 w 346"/>
                <a:gd name="T61" fmla="*/ 139 h 192"/>
                <a:gd name="T62" fmla="*/ 62 w 346"/>
                <a:gd name="T63" fmla="*/ 154 h 192"/>
                <a:gd name="T64" fmla="*/ 91 w 346"/>
                <a:gd name="T65" fmla="*/ 166 h 192"/>
                <a:gd name="T66" fmla="*/ 123 w 346"/>
                <a:gd name="T67" fmla="*/ 171 h 192"/>
                <a:gd name="T68" fmla="*/ 156 w 346"/>
                <a:gd name="T69" fmla="*/ 171 h 192"/>
                <a:gd name="T70" fmla="*/ 184 w 346"/>
                <a:gd name="T71" fmla="*/ 168 h 192"/>
                <a:gd name="T72" fmla="*/ 209 w 346"/>
                <a:gd name="T73" fmla="*/ 158 h 192"/>
                <a:gd name="T74" fmla="*/ 234 w 346"/>
                <a:gd name="T75" fmla="*/ 149 h 192"/>
                <a:gd name="T76" fmla="*/ 258 w 346"/>
                <a:gd name="T77" fmla="*/ 135 h 192"/>
                <a:gd name="T78" fmla="*/ 281 w 346"/>
                <a:gd name="T79" fmla="*/ 118 h 192"/>
                <a:gd name="T80" fmla="*/ 302 w 346"/>
                <a:gd name="T81" fmla="*/ 99 h 192"/>
                <a:gd name="T82" fmla="*/ 315 w 346"/>
                <a:gd name="T83" fmla="*/ 76 h 192"/>
                <a:gd name="T84" fmla="*/ 323 w 346"/>
                <a:gd name="T85" fmla="*/ 52 h 192"/>
                <a:gd name="T86" fmla="*/ 323 w 346"/>
                <a:gd name="T87" fmla="*/ 23 h 192"/>
                <a:gd name="T88" fmla="*/ 321 w 346"/>
                <a:gd name="T89" fmla="*/ 6 h 192"/>
                <a:gd name="T90" fmla="*/ 325 w 346"/>
                <a:gd name="T91" fmla="*/ 2 h 192"/>
                <a:gd name="T92" fmla="*/ 327 w 346"/>
                <a:gd name="T93" fmla="*/ 0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46" h="192">
                  <a:moveTo>
                    <a:pt x="327" y="0"/>
                  </a:moveTo>
                  <a:lnTo>
                    <a:pt x="336" y="12"/>
                  </a:lnTo>
                  <a:lnTo>
                    <a:pt x="342" y="25"/>
                  </a:lnTo>
                  <a:lnTo>
                    <a:pt x="346" y="38"/>
                  </a:lnTo>
                  <a:lnTo>
                    <a:pt x="346" y="52"/>
                  </a:lnTo>
                  <a:lnTo>
                    <a:pt x="344" y="65"/>
                  </a:lnTo>
                  <a:lnTo>
                    <a:pt x="340" y="78"/>
                  </a:lnTo>
                  <a:lnTo>
                    <a:pt x="332" y="92"/>
                  </a:lnTo>
                  <a:lnTo>
                    <a:pt x="325" y="103"/>
                  </a:lnTo>
                  <a:lnTo>
                    <a:pt x="315" y="116"/>
                  </a:lnTo>
                  <a:lnTo>
                    <a:pt x="304" y="128"/>
                  </a:lnTo>
                  <a:lnTo>
                    <a:pt x="291" y="137"/>
                  </a:lnTo>
                  <a:lnTo>
                    <a:pt x="279" y="149"/>
                  </a:lnTo>
                  <a:lnTo>
                    <a:pt x="266" y="156"/>
                  </a:lnTo>
                  <a:lnTo>
                    <a:pt x="253" y="164"/>
                  </a:lnTo>
                  <a:lnTo>
                    <a:pt x="239" y="171"/>
                  </a:lnTo>
                  <a:lnTo>
                    <a:pt x="228" y="177"/>
                  </a:lnTo>
                  <a:lnTo>
                    <a:pt x="220" y="179"/>
                  </a:lnTo>
                  <a:lnTo>
                    <a:pt x="214" y="181"/>
                  </a:lnTo>
                  <a:lnTo>
                    <a:pt x="207" y="183"/>
                  </a:lnTo>
                  <a:lnTo>
                    <a:pt x="201" y="185"/>
                  </a:lnTo>
                  <a:lnTo>
                    <a:pt x="194" y="187"/>
                  </a:lnTo>
                  <a:lnTo>
                    <a:pt x="188" y="187"/>
                  </a:lnTo>
                  <a:lnTo>
                    <a:pt x="180" y="189"/>
                  </a:lnTo>
                  <a:lnTo>
                    <a:pt x="175" y="189"/>
                  </a:lnTo>
                  <a:lnTo>
                    <a:pt x="167" y="189"/>
                  </a:lnTo>
                  <a:lnTo>
                    <a:pt x="161" y="190"/>
                  </a:lnTo>
                  <a:lnTo>
                    <a:pt x="154" y="190"/>
                  </a:lnTo>
                  <a:lnTo>
                    <a:pt x="146" y="190"/>
                  </a:lnTo>
                  <a:lnTo>
                    <a:pt x="140" y="192"/>
                  </a:lnTo>
                  <a:lnTo>
                    <a:pt x="135" y="192"/>
                  </a:lnTo>
                  <a:lnTo>
                    <a:pt x="127" y="192"/>
                  </a:lnTo>
                  <a:lnTo>
                    <a:pt x="121" y="192"/>
                  </a:lnTo>
                  <a:lnTo>
                    <a:pt x="110" y="192"/>
                  </a:lnTo>
                  <a:lnTo>
                    <a:pt x="98" y="190"/>
                  </a:lnTo>
                  <a:lnTo>
                    <a:pt x="87" y="189"/>
                  </a:lnTo>
                  <a:lnTo>
                    <a:pt x="76" y="187"/>
                  </a:lnTo>
                  <a:lnTo>
                    <a:pt x="64" y="181"/>
                  </a:lnTo>
                  <a:lnTo>
                    <a:pt x="53" y="177"/>
                  </a:lnTo>
                  <a:lnTo>
                    <a:pt x="41" y="170"/>
                  </a:lnTo>
                  <a:lnTo>
                    <a:pt x="32" y="164"/>
                  </a:lnTo>
                  <a:lnTo>
                    <a:pt x="20" y="154"/>
                  </a:lnTo>
                  <a:lnTo>
                    <a:pt x="13" y="147"/>
                  </a:lnTo>
                  <a:lnTo>
                    <a:pt x="7" y="137"/>
                  </a:lnTo>
                  <a:lnTo>
                    <a:pt x="1" y="128"/>
                  </a:lnTo>
                  <a:lnTo>
                    <a:pt x="0" y="116"/>
                  </a:lnTo>
                  <a:lnTo>
                    <a:pt x="0" y="105"/>
                  </a:lnTo>
                  <a:lnTo>
                    <a:pt x="0" y="93"/>
                  </a:lnTo>
                  <a:lnTo>
                    <a:pt x="5" y="80"/>
                  </a:lnTo>
                  <a:lnTo>
                    <a:pt x="7" y="80"/>
                  </a:lnTo>
                  <a:lnTo>
                    <a:pt x="11" y="80"/>
                  </a:lnTo>
                  <a:lnTo>
                    <a:pt x="13" y="80"/>
                  </a:lnTo>
                  <a:lnTo>
                    <a:pt x="17" y="78"/>
                  </a:lnTo>
                  <a:lnTo>
                    <a:pt x="20" y="78"/>
                  </a:lnTo>
                  <a:lnTo>
                    <a:pt x="22" y="76"/>
                  </a:lnTo>
                  <a:lnTo>
                    <a:pt x="26" y="76"/>
                  </a:lnTo>
                  <a:lnTo>
                    <a:pt x="32" y="76"/>
                  </a:lnTo>
                  <a:lnTo>
                    <a:pt x="26" y="92"/>
                  </a:lnTo>
                  <a:lnTo>
                    <a:pt x="24" y="107"/>
                  </a:lnTo>
                  <a:lnTo>
                    <a:pt x="26" y="118"/>
                  </a:lnTo>
                  <a:lnTo>
                    <a:pt x="32" y="130"/>
                  </a:lnTo>
                  <a:lnTo>
                    <a:pt x="41" y="139"/>
                  </a:lnTo>
                  <a:lnTo>
                    <a:pt x="51" y="149"/>
                  </a:lnTo>
                  <a:lnTo>
                    <a:pt x="62" y="154"/>
                  </a:lnTo>
                  <a:lnTo>
                    <a:pt x="78" y="162"/>
                  </a:lnTo>
                  <a:lnTo>
                    <a:pt x="91" y="166"/>
                  </a:lnTo>
                  <a:lnTo>
                    <a:pt x="108" y="170"/>
                  </a:lnTo>
                  <a:lnTo>
                    <a:pt x="123" y="171"/>
                  </a:lnTo>
                  <a:lnTo>
                    <a:pt x="138" y="171"/>
                  </a:lnTo>
                  <a:lnTo>
                    <a:pt x="156" y="171"/>
                  </a:lnTo>
                  <a:lnTo>
                    <a:pt x="171" y="170"/>
                  </a:lnTo>
                  <a:lnTo>
                    <a:pt x="184" y="168"/>
                  </a:lnTo>
                  <a:lnTo>
                    <a:pt x="195" y="164"/>
                  </a:lnTo>
                  <a:lnTo>
                    <a:pt x="209" y="158"/>
                  </a:lnTo>
                  <a:lnTo>
                    <a:pt x="220" y="154"/>
                  </a:lnTo>
                  <a:lnTo>
                    <a:pt x="234" y="149"/>
                  </a:lnTo>
                  <a:lnTo>
                    <a:pt x="247" y="141"/>
                  </a:lnTo>
                  <a:lnTo>
                    <a:pt x="258" y="135"/>
                  </a:lnTo>
                  <a:lnTo>
                    <a:pt x="270" y="128"/>
                  </a:lnTo>
                  <a:lnTo>
                    <a:pt x="281" y="118"/>
                  </a:lnTo>
                  <a:lnTo>
                    <a:pt x="292" y="111"/>
                  </a:lnTo>
                  <a:lnTo>
                    <a:pt x="302" y="99"/>
                  </a:lnTo>
                  <a:lnTo>
                    <a:pt x="310" y="90"/>
                  </a:lnTo>
                  <a:lnTo>
                    <a:pt x="315" y="76"/>
                  </a:lnTo>
                  <a:lnTo>
                    <a:pt x="321" y="65"/>
                  </a:lnTo>
                  <a:lnTo>
                    <a:pt x="323" y="52"/>
                  </a:lnTo>
                  <a:lnTo>
                    <a:pt x="325" y="38"/>
                  </a:lnTo>
                  <a:lnTo>
                    <a:pt x="323" y="23"/>
                  </a:lnTo>
                  <a:lnTo>
                    <a:pt x="319" y="8"/>
                  </a:lnTo>
                  <a:lnTo>
                    <a:pt x="321" y="6"/>
                  </a:lnTo>
                  <a:lnTo>
                    <a:pt x="323" y="4"/>
                  </a:lnTo>
                  <a:lnTo>
                    <a:pt x="325" y="2"/>
                  </a:lnTo>
                  <a:lnTo>
                    <a:pt x="327" y="0"/>
                  </a:lnTo>
                  <a:lnTo>
                    <a:pt x="32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94" name="Freeform 54">
              <a:extLst>
                <a:ext uri="{FF2B5EF4-FFF2-40B4-BE49-F238E27FC236}">
                  <a16:creationId xmlns:a16="http://schemas.microsoft.com/office/drawing/2014/main" id="{E4A6BFAF-EB30-794A-8BC3-97E4195AAAC4}"/>
                </a:ext>
              </a:extLst>
            </p:cNvPr>
            <p:cNvSpPr>
              <a:spLocks/>
            </p:cNvSpPr>
            <p:nvPr/>
          </p:nvSpPr>
          <p:spPr bwMode="auto">
            <a:xfrm>
              <a:off x="3296" y="2576"/>
              <a:ext cx="163" cy="84"/>
            </a:xfrm>
            <a:custGeom>
              <a:avLst/>
              <a:gdLst>
                <a:gd name="T0" fmla="*/ 314 w 327"/>
                <a:gd name="T1" fmla="*/ 13 h 167"/>
                <a:gd name="T2" fmla="*/ 320 w 327"/>
                <a:gd name="T3" fmla="*/ 11 h 167"/>
                <a:gd name="T4" fmla="*/ 323 w 327"/>
                <a:gd name="T5" fmla="*/ 4 h 167"/>
                <a:gd name="T6" fmla="*/ 325 w 327"/>
                <a:gd name="T7" fmla="*/ 0 h 167"/>
                <a:gd name="T8" fmla="*/ 327 w 327"/>
                <a:gd name="T9" fmla="*/ 15 h 167"/>
                <a:gd name="T10" fmla="*/ 323 w 327"/>
                <a:gd name="T11" fmla="*/ 42 h 167"/>
                <a:gd name="T12" fmla="*/ 316 w 327"/>
                <a:gd name="T13" fmla="*/ 64 h 167"/>
                <a:gd name="T14" fmla="*/ 304 w 327"/>
                <a:gd name="T15" fmla="*/ 83 h 167"/>
                <a:gd name="T16" fmla="*/ 289 w 327"/>
                <a:gd name="T17" fmla="*/ 99 h 167"/>
                <a:gd name="T18" fmla="*/ 274 w 327"/>
                <a:gd name="T19" fmla="*/ 112 h 167"/>
                <a:gd name="T20" fmla="*/ 257 w 327"/>
                <a:gd name="T21" fmla="*/ 123 h 167"/>
                <a:gd name="T22" fmla="*/ 244 w 327"/>
                <a:gd name="T23" fmla="*/ 131 h 167"/>
                <a:gd name="T24" fmla="*/ 232 w 327"/>
                <a:gd name="T25" fmla="*/ 139 h 167"/>
                <a:gd name="T26" fmla="*/ 219 w 327"/>
                <a:gd name="T27" fmla="*/ 144 h 167"/>
                <a:gd name="T28" fmla="*/ 205 w 327"/>
                <a:gd name="T29" fmla="*/ 150 h 167"/>
                <a:gd name="T30" fmla="*/ 190 w 327"/>
                <a:gd name="T31" fmla="*/ 154 h 167"/>
                <a:gd name="T32" fmla="*/ 177 w 327"/>
                <a:gd name="T33" fmla="*/ 158 h 167"/>
                <a:gd name="T34" fmla="*/ 164 w 327"/>
                <a:gd name="T35" fmla="*/ 161 h 167"/>
                <a:gd name="T36" fmla="*/ 148 w 327"/>
                <a:gd name="T37" fmla="*/ 163 h 167"/>
                <a:gd name="T38" fmla="*/ 131 w 327"/>
                <a:gd name="T39" fmla="*/ 165 h 167"/>
                <a:gd name="T40" fmla="*/ 114 w 327"/>
                <a:gd name="T41" fmla="*/ 167 h 167"/>
                <a:gd name="T42" fmla="*/ 89 w 327"/>
                <a:gd name="T43" fmla="*/ 163 h 167"/>
                <a:gd name="T44" fmla="*/ 63 w 327"/>
                <a:gd name="T45" fmla="*/ 156 h 167"/>
                <a:gd name="T46" fmla="*/ 38 w 327"/>
                <a:gd name="T47" fmla="*/ 144 h 167"/>
                <a:gd name="T48" fmla="*/ 17 w 327"/>
                <a:gd name="T49" fmla="*/ 131 h 167"/>
                <a:gd name="T50" fmla="*/ 4 w 327"/>
                <a:gd name="T51" fmla="*/ 112 h 167"/>
                <a:gd name="T52" fmla="*/ 0 w 327"/>
                <a:gd name="T53" fmla="*/ 91 h 167"/>
                <a:gd name="T54" fmla="*/ 6 w 327"/>
                <a:gd name="T55" fmla="*/ 68 h 167"/>
                <a:gd name="T56" fmla="*/ 23 w 327"/>
                <a:gd name="T57" fmla="*/ 59 h 167"/>
                <a:gd name="T58" fmla="*/ 29 w 327"/>
                <a:gd name="T59" fmla="*/ 66 h 167"/>
                <a:gd name="T60" fmla="*/ 30 w 327"/>
                <a:gd name="T61" fmla="*/ 76 h 167"/>
                <a:gd name="T62" fmla="*/ 27 w 327"/>
                <a:gd name="T63" fmla="*/ 85 h 167"/>
                <a:gd name="T64" fmla="*/ 25 w 327"/>
                <a:gd name="T65" fmla="*/ 95 h 167"/>
                <a:gd name="T66" fmla="*/ 23 w 327"/>
                <a:gd name="T67" fmla="*/ 104 h 167"/>
                <a:gd name="T68" fmla="*/ 27 w 327"/>
                <a:gd name="T69" fmla="*/ 112 h 167"/>
                <a:gd name="T70" fmla="*/ 36 w 327"/>
                <a:gd name="T71" fmla="*/ 120 h 167"/>
                <a:gd name="T72" fmla="*/ 61 w 327"/>
                <a:gd name="T73" fmla="*/ 131 h 167"/>
                <a:gd name="T74" fmla="*/ 101 w 327"/>
                <a:gd name="T75" fmla="*/ 140 h 167"/>
                <a:gd name="T76" fmla="*/ 143 w 327"/>
                <a:gd name="T77" fmla="*/ 140 h 167"/>
                <a:gd name="T78" fmla="*/ 185 w 327"/>
                <a:gd name="T79" fmla="*/ 133 h 167"/>
                <a:gd name="T80" fmla="*/ 223 w 327"/>
                <a:gd name="T81" fmla="*/ 118 h 167"/>
                <a:gd name="T82" fmla="*/ 257 w 327"/>
                <a:gd name="T83" fmla="*/ 97 h 167"/>
                <a:gd name="T84" fmla="*/ 285 w 327"/>
                <a:gd name="T85" fmla="*/ 66 h 167"/>
                <a:gd name="T86" fmla="*/ 304 w 327"/>
                <a:gd name="T87" fmla="*/ 32 h 167"/>
                <a:gd name="T88" fmla="*/ 312 w 327"/>
                <a:gd name="T89" fmla="*/ 11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27" h="167">
                  <a:moveTo>
                    <a:pt x="312" y="11"/>
                  </a:moveTo>
                  <a:lnTo>
                    <a:pt x="314" y="13"/>
                  </a:lnTo>
                  <a:lnTo>
                    <a:pt x="318" y="13"/>
                  </a:lnTo>
                  <a:lnTo>
                    <a:pt x="320" y="11"/>
                  </a:lnTo>
                  <a:lnTo>
                    <a:pt x="322" y="7"/>
                  </a:lnTo>
                  <a:lnTo>
                    <a:pt x="323" y="4"/>
                  </a:lnTo>
                  <a:lnTo>
                    <a:pt x="325" y="0"/>
                  </a:lnTo>
                  <a:lnTo>
                    <a:pt x="325" y="0"/>
                  </a:lnTo>
                  <a:lnTo>
                    <a:pt x="327" y="2"/>
                  </a:lnTo>
                  <a:lnTo>
                    <a:pt x="327" y="15"/>
                  </a:lnTo>
                  <a:lnTo>
                    <a:pt x="327" y="30"/>
                  </a:lnTo>
                  <a:lnTo>
                    <a:pt x="323" y="42"/>
                  </a:lnTo>
                  <a:lnTo>
                    <a:pt x="322" y="53"/>
                  </a:lnTo>
                  <a:lnTo>
                    <a:pt x="316" y="64"/>
                  </a:lnTo>
                  <a:lnTo>
                    <a:pt x="310" y="74"/>
                  </a:lnTo>
                  <a:lnTo>
                    <a:pt x="304" y="83"/>
                  </a:lnTo>
                  <a:lnTo>
                    <a:pt x="297" y="91"/>
                  </a:lnTo>
                  <a:lnTo>
                    <a:pt x="289" y="99"/>
                  </a:lnTo>
                  <a:lnTo>
                    <a:pt x="282" y="106"/>
                  </a:lnTo>
                  <a:lnTo>
                    <a:pt x="274" y="112"/>
                  </a:lnTo>
                  <a:lnTo>
                    <a:pt x="266" y="118"/>
                  </a:lnTo>
                  <a:lnTo>
                    <a:pt x="257" y="123"/>
                  </a:lnTo>
                  <a:lnTo>
                    <a:pt x="251" y="127"/>
                  </a:lnTo>
                  <a:lnTo>
                    <a:pt x="244" y="131"/>
                  </a:lnTo>
                  <a:lnTo>
                    <a:pt x="238" y="135"/>
                  </a:lnTo>
                  <a:lnTo>
                    <a:pt x="232" y="139"/>
                  </a:lnTo>
                  <a:lnTo>
                    <a:pt x="225" y="142"/>
                  </a:lnTo>
                  <a:lnTo>
                    <a:pt x="219" y="144"/>
                  </a:lnTo>
                  <a:lnTo>
                    <a:pt x="211" y="148"/>
                  </a:lnTo>
                  <a:lnTo>
                    <a:pt x="205" y="150"/>
                  </a:lnTo>
                  <a:lnTo>
                    <a:pt x="198" y="152"/>
                  </a:lnTo>
                  <a:lnTo>
                    <a:pt x="190" y="154"/>
                  </a:lnTo>
                  <a:lnTo>
                    <a:pt x="185" y="156"/>
                  </a:lnTo>
                  <a:lnTo>
                    <a:pt x="177" y="158"/>
                  </a:lnTo>
                  <a:lnTo>
                    <a:pt x="169" y="159"/>
                  </a:lnTo>
                  <a:lnTo>
                    <a:pt x="164" y="161"/>
                  </a:lnTo>
                  <a:lnTo>
                    <a:pt x="156" y="161"/>
                  </a:lnTo>
                  <a:lnTo>
                    <a:pt x="148" y="163"/>
                  </a:lnTo>
                  <a:lnTo>
                    <a:pt x="141" y="165"/>
                  </a:lnTo>
                  <a:lnTo>
                    <a:pt x="131" y="165"/>
                  </a:lnTo>
                  <a:lnTo>
                    <a:pt x="124" y="167"/>
                  </a:lnTo>
                  <a:lnTo>
                    <a:pt x="114" y="167"/>
                  </a:lnTo>
                  <a:lnTo>
                    <a:pt x="101" y="165"/>
                  </a:lnTo>
                  <a:lnTo>
                    <a:pt x="89" y="163"/>
                  </a:lnTo>
                  <a:lnTo>
                    <a:pt x="76" y="159"/>
                  </a:lnTo>
                  <a:lnTo>
                    <a:pt x="63" y="156"/>
                  </a:lnTo>
                  <a:lnTo>
                    <a:pt x="51" y="152"/>
                  </a:lnTo>
                  <a:lnTo>
                    <a:pt x="38" y="144"/>
                  </a:lnTo>
                  <a:lnTo>
                    <a:pt x="29" y="139"/>
                  </a:lnTo>
                  <a:lnTo>
                    <a:pt x="17" y="131"/>
                  </a:lnTo>
                  <a:lnTo>
                    <a:pt x="10" y="121"/>
                  </a:lnTo>
                  <a:lnTo>
                    <a:pt x="4" y="112"/>
                  </a:lnTo>
                  <a:lnTo>
                    <a:pt x="0" y="102"/>
                  </a:lnTo>
                  <a:lnTo>
                    <a:pt x="0" y="91"/>
                  </a:lnTo>
                  <a:lnTo>
                    <a:pt x="2" y="80"/>
                  </a:lnTo>
                  <a:lnTo>
                    <a:pt x="6" y="68"/>
                  </a:lnTo>
                  <a:lnTo>
                    <a:pt x="15" y="55"/>
                  </a:lnTo>
                  <a:lnTo>
                    <a:pt x="23" y="59"/>
                  </a:lnTo>
                  <a:lnTo>
                    <a:pt x="27" y="63"/>
                  </a:lnTo>
                  <a:lnTo>
                    <a:pt x="29" y="66"/>
                  </a:lnTo>
                  <a:lnTo>
                    <a:pt x="30" y="70"/>
                  </a:lnTo>
                  <a:lnTo>
                    <a:pt x="30" y="76"/>
                  </a:lnTo>
                  <a:lnTo>
                    <a:pt x="29" y="80"/>
                  </a:lnTo>
                  <a:lnTo>
                    <a:pt x="27" y="85"/>
                  </a:lnTo>
                  <a:lnTo>
                    <a:pt x="27" y="89"/>
                  </a:lnTo>
                  <a:lnTo>
                    <a:pt x="25" y="95"/>
                  </a:lnTo>
                  <a:lnTo>
                    <a:pt x="23" y="99"/>
                  </a:lnTo>
                  <a:lnTo>
                    <a:pt x="23" y="104"/>
                  </a:lnTo>
                  <a:lnTo>
                    <a:pt x="25" y="108"/>
                  </a:lnTo>
                  <a:lnTo>
                    <a:pt x="27" y="112"/>
                  </a:lnTo>
                  <a:lnTo>
                    <a:pt x="30" y="116"/>
                  </a:lnTo>
                  <a:lnTo>
                    <a:pt x="36" y="120"/>
                  </a:lnTo>
                  <a:lnTo>
                    <a:pt x="44" y="123"/>
                  </a:lnTo>
                  <a:lnTo>
                    <a:pt x="61" y="131"/>
                  </a:lnTo>
                  <a:lnTo>
                    <a:pt x="80" y="137"/>
                  </a:lnTo>
                  <a:lnTo>
                    <a:pt x="101" y="140"/>
                  </a:lnTo>
                  <a:lnTo>
                    <a:pt x="122" y="140"/>
                  </a:lnTo>
                  <a:lnTo>
                    <a:pt x="143" y="140"/>
                  </a:lnTo>
                  <a:lnTo>
                    <a:pt x="164" y="139"/>
                  </a:lnTo>
                  <a:lnTo>
                    <a:pt x="185" y="133"/>
                  </a:lnTo>
                  <a:lnTo>
                    <a:pt x="204" y="127"/>
                  </a:lnTo>
                  <a:lnTo>
                    <a:pt x="223" y="118"/>
                  </a:lnTo>
                  <a:lnTo>
                    <a:pt x="242" y="108"/>
                  </a:lnTo>
                  <a:lnTo>
                    <a:pt x="257" y="97"/>
                  </a:lnTo>
                  <a:lnTo>
                    <a:pt x="272" y="83"/>
                  </a:lnTo>
                  <a:lnTo>
                    <a:pt x="285" y="66"/>
                  </a:lnTo>
                  <a:lnTo>
                    <a:pt x="297" y="49"/>
                  </a:lnTo>
                  <a:lnTo>
                    <a:pt x="304" y="32"/>
                  </a:lnTo>
                  <a:lnTo>
                    <a:pt x="312" y="11"/>
                  </a:lnTo>
                  <a:lnTo>
                    <a:pt x="312"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95" name="Freeform 55">
              <a:extLst>
                <a:ext uri="{FF2B5EF4-FFF2-40B4-BE49-F238E27FC236}">
                  <a16:creationId xmlns:a16="http://schemas.microsoft.com/office/drawing/2014/main" id="{499B0B8E-6562-5D4B-8404-36CFC8B355FF}"/>
                </a:ext>
              </a:extLst>
            </p:cNvPr>
            <p:cNvSpPr>
              <a:spLocks/>
            </p:cNvSpPr>
            <p:nvPr/>
          </p:nvSpPr>
          <p:spPr bwMode="auto">
            <a:xfrm>
              <a:off x="3298" y="2613"/>
              <a:ext cx="155" cy="74"/>
            </a:xfrm>
            <a:custGeom>
              <a:avLst/>
              <a:gdLst>
                <a:gd name="T0" fmla="*/ 304 w 310"/>
                <a:gd name="T1" fmla="*/ 11 h 146"/>
                <a:gd name="T2" fmla="*/ 310 w 310"/>
                <a:gd name="T3" fmla="*/ 34 h 146"/>
                <a:gd name="T4" fmla="*/ 306 w 310"/>
                <a:gd name="T5" fmla="*/ 57 h 146"/>
                <a:gd name="T6" fmla="*/ 293 w 310"/>
                <a:gd name="T7" fmla="*/ 78 h 146"/>
                <a:gd name="T8" fmla="*/ 274 w 310"/>
                <a:gd name="T9" fmla="*/ 97 h 146"/>
                <a:gd name="T10" fmla="*/ 253 w 310"/>
                <a:gd name="T11" fmla="*/ 112 h 146"/>
                <a:gd name="T12" fmla="*/ 228 w 310"/>
                <a:gd name="T13" fmla="*/ 125 h 146"/>
                <a:gd name="T14" fmla="*/ 205 w 310"/>
                <a:gd name="T15" fmla="*/ 135 h 146"/>
                <a:gd name="T16" fmla="*/ 192 w 310"/>
                <a:gd name="T17" fmla="*/ 139 h 146"/>
                <a:gd name="T18" fmla="*/ 184 w 310"/>
                <a:gd name="T19" fmla="*/ 139 h 146"/>
                <a:gd name="T20" fmla="*/ 175 w 310"/>
                <a:gd name="T21" fmla="*/ 141 h 146"/>
                <a:gd name="T22" fmla="*/ 165 w 310"/>
                <a:gd name="T23" fmla="*/ 143 h 146"/>
                <a:gd name="T24" fmla="*/ 154 w 310"/>
                <a:gd name="T25" fmla="*/ 143 h 146"/>
                <a:gd name="T26" fmla="*/ 144 w 310"/>
                <a:gd name="T27" fmla="*/ 144 h 146"/>
                <a:gd name="T28" fmla="*/ 135 w 310"/>
                <a:gd name="T29" fmla="*/ 144 h 146"/>
                <a:gd name="T30" fmla="*/ 125 w 310"/>
                <a:gd name="T31" fmla="*/ 144 h 146"/>
                <a:gd name="T32" fmla="*/ 112 w 310"/>
                <a:gd name="T33" fmla="*/ 144 h 146"/>
                <a:gd name="T34" fmla="*/ 87 w 310"/>
                <a:gd name="T35" fmla="*/ 143 h 146"/>
                <a:gd name="T36" fmla="*/ 63 w 310"/>
                <a:gd name="T37" fmla="*/ 139 h 146"/>
                <a:gd name="T38" fmla="*/ 40 w 310"/>
                <a:gd name="T39" fmla="*/ 131 h 146"/>
                <a:gd name="T40" fmla="*/ 19 w 310"/>
                <a:gd name="T41" fmla="*/ 120 h 146"/>
                <a:gd name="T42" fmla="*/ 5 w 310"/>
                <a:gd name="T43" fmla="*/ 104 h 146"/>
                <a:gd name="T44" fmla="*/ 0 w 310"/>
                <a:gd name="T45" fmla="*/ 87 h 146"/>
                <a:gd name="T46" fmla="*/ 2 w 310"/>
                <a:gd name="T47" fmla="*/ 65 h 146"/>
                <a:gd name="T48" fmla="*/ 11 w 310"/>
                <a:gd name="T49" fmla="*/ 53 h 146"/>
                <a:gd name="T50" fmla="*/ 19 w 310"/>
                <a:gd name="T51" fmla="*/ 53 h 146"/>
                <a:gd name="T52" fmla="*/ 19 w 310"/>
                <a:gd name="T53" fmla="*/ 68 h 146"/>
                <a:gd name="T54" fmla="*/ 24 w 310"/>
                <a:gd name="T55" fmla="*/ 91 h 146"/>
                <a:gd name="T56" fmla="*/ 42 w 310"/>
                <a:gd name="T57" fmla="*/ 106 h 146"/>
                <a:gd name="T58" fmla="*/ 66 w 310"/>
                <a:gd name="T59" fmla="*/ 116 h 146"/>
                <a:gd name="T60" fmla="*/ 99 w 310"/>
                <a:gd name="T61" fmla="*/ 120 h 146"/>
                <a:gd name="T62" fmla="*/ 133 w 310"/>
                <a:gd name="T63" fmla="*/ 120 h 146"/>
                <a:gd name="T64" fmla="*/ 167 w 310"/>
                <a:gd name="T65" fmla="*/ 116 h 146"/>
                <a:gd name="T66" fmla="*/ 196 w 310"/>
                <a:gd name="T67" fmla="*/ 112 h 146"/>
                <a:gd name="T68" fmla="*/ 215 w 310"/>
                <a:gd name="T69" fmla="*/ 106 h 146"/>
                <a:gd name="T70" fmla="*/ 232 w 310"/>
                <a:gd name="T71" fmla="*/ 101 h 146"/>
                <a:gd name="T72" fmla="*/ 247 w 310"/>
                <a:gd name="T73" fmla="*/ 91 h 146"/>
                <a:gd name="T74" fmla="*/ 260 w 310"/>
                <a:gd name="T75" fmla="*/ 82 h 146"/>
                <a:gd name="T76" fmla="*/ 272 w 310"/>
                <a:gd name="T77" fmla="*/ 68 h 146"/>
                <a:gd name="T78" fmla="*/ 281 w 310"/>
                <a:gd name="T79" fmla="*/ 55 h 146"/>
                <a:gd name="T80" fmla="*/ 285 w 310"/>
                <a:gd name="T81" fmla="*/ 42 h 146"/>
                <a:gd name="T82" fmla="*/ 285 w 310"/>
                <a:gd name="T83" fmla="*/ 28 h 146"/>
                <a:gd name="T84" fmla="*/ 281 w 310"/>
                <a:gd name="T85" fmla="*/ 19 h 146"/>
                <a:gd name="T86" fmla="*/ 283 w 310"/>
                <a:gd name="T87" fmla="*/ 13 h 146"/>
                <a:gd name="T88" fmla="*/ 291 w 310"/>
                <a:gd name="T89" fmla="*/ 9 h 146"/>
                <a:gd name="T90" fmla="*/ 295 w 310"/>
                <a:gd name="T91" fmla="*/ 6 h 146"/>
                <a:gd name="T92" fmla="*/ 296 w 310"/>
                <a:gd name="T93" fmla="*/ 2 h 146"/>
                <a:gd name="T94" fmla="*/ 296 w 310"/>
                <a:gd name="T95" fmla="*/ 0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10" h="146">
                  <a:moveTo>
                    <a:pt x="296" y="0"/>
                  </a:moveTo>
                  <a:lnTo>
                    <a:pt x="304" y="11"/>
                  </a:lnTo>
                  <a:lnTo>
                    <a:pt x="308" y="23"/>
                  </a:lnTo>
                  <a:lnTo>
                    <a:pt x="310" y="34"/>
                  </a:lnTo>
                  <a:lnTo>
                    <a:pt x="310" y="46"/>
                  </a:lnTo>
                  <a:lnTo>
                    <a:pt x="306" y="57"/>
                  </a:lnTo>
                  <a:lnTo>
                    <a:pt x="300" y="68"/>
                  </a:lnTo>
                  <a:lnTo>
                    <a:pt x="293" y="78"/>
                  </a:lnTo>
                  <a:lnTo>
                    <a:pt x="285" y="87"/>
                  </a:lnTo>
                  <a:lnTo>
                    <a:pt x="274" y="97"/>
                  </a:lnTo>
                  <a:lnTo>
                    <a:pt x="264" y="104"/>
                  </a:lnTo>
                  <a:lnTo>
                    <a:pt x="253" y="112"/>
                  </a:lnTo>
                  <a:lnTo>
                    <a:pt x="241" y="120"/>
                  </a:lnTo>
                  <a:lnTo>
                    <a:pt x="228" y="125"/>
                  </a:lnTo>
                  <a:lnTo>
                    <a:pt x="217" y="131"/>
                  </a:lnTo>
                  <a:lnTo>
                    <a:pt x="205" y="135"/>
                  </a:lnTo>
                  <a:lnTo>
                    <a:pt x="196" y="139"/>
                  </a:lnTo>
                  <a:lnTo>
                    <a:pt x="192" y="139"/>
                  </a:lnTo>
                  <a:lnTo>
                    <a:pt x="188" y="139"/>
                  </a:lnTo>
                  <a:lnTo>
                    <a:pt x="184" y="139"/>
                  </a:lnTo>
                  <a:lnTo>
                    <a:pt x="180" y="141"/>
                  </a:lnTo>
                  <a:lnTo>
                    <a:pt x="175" y="141"/>
                  </a:lnTo>
                  <a:lnTo>
                    <a:pt x="171" y="141"/>
                  </a:lnTo>
                  <a:lnTo>
                    <a:pt x="165" y="143"/>
                  </a:lnTo>
                  <a:lnTo>
                    <a:pt x="160" y="143"/>
                  </a:lnTo>
                  <a:lnTo>
                    <a:pt x="154" y="143"/>
                  </a:lnTo>
                  <a:lnTo>
                    <a:pt x="148" y="144"/>
                  </a:lnTo>
                  <a:lnTo>
                    <a:pt x="144" y="144"/>
                  </a:lnTo>
                  <a:lnTo>
                    <a:pt x="139" y="144"/>
                  </a:lnTo>
                  <a:lnTo>
                    <a:pt x="135" y="144"/>
                  </a:lnTo>
                  <a:lnTo>
                    <a:pt x="131" y="144"/>
                  </a:lnTo>
                  <a:lnTo>
                    <a:pt x="125" y="144"/>
                  </a:lnTo>
                  <a:lnTo>
                    <a:pt x="123" y="146"/>
                  </a:lnTo>
                  <a:lnTo>
                    <a:pt x="112" y="144"/>
                  </a:lnTo>
                  <a:lnTo>
                    <a:pt x="99" y="144"/>
                  </a:lnTo>
                  <a:lnTo>
                    <a:pt x="87" y="143"/>
                  </a:lnTo>
                  <a:lnTo>
                    <a:pt x="74" y="141"/>
                  </a:lnTo>
                  <a:lnTo>
                    <a:pt x="63" y="139"/>
                  </a:lnTo>
                  <a:lnTo>
                    <a:pt x="51" y="135"/>
                  </a:lnTo>
                  <a:lnTo>
                    <a:pt x="40" y="131"/>
                  </a:lnTo>
                  <a:lnTo>
                    <a:pt x="28" y="125"/>
                  </a:lnTo>
                  <a:lnTo>
                    <a:pt x="19" y="120"/>
                  </a:lnTo>
                  <a:lnTo>
                    <a:pt x="11" y="112"/>
                  </a:lnTo>
                  <a:lnTo>
                    <a:pt x="5" y="104"/>
                  </a:lnTo>
                  <a:lnTo>
                    <a:pt x="2" y="97"/>
                  </a:lnTo>
                  <a:lnTo>
                    <a:pt x="0" y="87"/>
                  </a:lnTo>
                  <a:lnTo>
                    <a:pt x="0" y="76"/>
                  </a:lnTo>
                  <a:lnTo>
                    <a:pt x="2" y="65"/>
                  </a:lnTo>
                  <a:lnTo>
                    <a:pt x="7" y="53"/>
                  </a:lnTo>
                  <a:lnTo>
                    <a:pt x="11" y="53"/>
                  </a:lnTo>
                  <a:lnTo>
                    <a:pt x="17" y="53"/>
                  </a:lnTo>
                  <a:lnTo>
                    <a:pt x="19" y="53"/>
                  </a:lnTo>
                  <a:lnTo>
                    <a:pt x="24" y="53"/>
                  </a:lnTo>
                  <a:lnTo>
                    <a:pt x="19" y="68"/>
                  </a:lnTo>
                  <a:lnTo>
                    <a:pt x="21" y="80"/>
                  </a:lnTo>
                  <a:lnTo>
                    <a:pt x="24" y="91"/>
                  </a:lnTo>
                  <a:lnTo>
                    <a:pt x="32" y="99"/>
                  </a:lnTo>
                  <a:lnTo>
                    <a:pt x="42" y="106"/>
                  </a:lnTo>
                  <a:lnTo>
                    <a:pt x="53" y="112"/>
                  </a:lnTo>
                  <a:lnTo>
                    <a:pt x="66" y="116"/>
                  </a:lnTo>
                  <a:lnTo>
                    <a:pt x="83" y="118"/>
                  </a:lnTo>
                  <a:lnTo>
                    <a:pt x="99" y="120"/>
                  </a:lnTo>
                  <a:lnTo>
                    <a:pt x="116" y="120"/>
                  </a:lnTo>
                  <a:lnTo>
                    <a:pt x="133" y="120"/>
                  </a:lnTo>
                  <a:lnTo>
                    <a:pt x="150" y="120"/>
                  </a:lnTo>
                  <a:lnTo>
                    <a:pt x="167" y="116"/>
                  </a:lnTo>
                  <a:lnTo>
                    <a:pt x="182" y="114"/>
                  </a:lnTo>
                  <a:lnTo>
                    <a:pt x="196" y="112"/>
                  </a:lnTo>
                  <a:lnTo>
                    <a:pt x="209" y="108"/>
                  </a:lnTo>
                  <a:lnTo>
                    <a:pt x="215" y="106"/>
                  </a:lnTo>
                  <a:lnTo>
                    <a:pt x="224" y="104"/>
                  </a:lnTo>
                  <a:lnTo>
                    <a:pt x="232" y="101"/>
                  </a:lnTo>
                  <a:lnTo>
                    <a:pt x="239" y="97"/>
                  </a:lnTo>
                  <a:lnTo>
                    <a:pt x="247" y="91"/>
                  </a:lnTo>
                  <a:lnTo>
                    <a:pt x="255" y="87"/>
                  </a:lnTo>
                  <a:lnTo>
                    <a:pt x="260" y="82"/>
                  </a:lnTo>
                  <a:lnTo>
                    <a:pt x="268" y="76"/>
                  </a:lnTo>
                  <a:lnTo>
                    <a:pt x="272" y="68"/>
                  </a:lnTo>
                  <a:lnTo>
                    <a:pt x="277" y="63"/>
                  </a:lnTo>
                  <a:lnTo>
                    <a:pt x="281" y="55"/>
                  </a:lnTo>
                  <a:lnTo>
                    <a:pt x="285" y="49"/>
                  </a:lnTo>
                  <a:lnTo>
                    <a:pt x="285" y="42"/>
                  </a:lnTo>
                  <a:lnTo>
                    <a:pt x="287" y="36"/>
                  </a:lnTo>
                  <a:lnTo>
                    <a:pt x="285" y="28"/>
                  </a:lnTo>
                  <a:lnTo>
                    <a:pt x="281" y="21"/>
                  </a:lnTo>
                  <a:lnTo>
                    <a:pt x="281" y="19"/>
                  </a:lnTo>
                  <a:lnTo>
                    <a:pt x="281" y="15"/>
                  </a:lnTo>
                  <a:lnTo>
                    <a:pt x="283" y="13"/>
                  </a:lnTo>
                  <a:lnTo>
                    <a:pt x="287" y="11"/>
                  </a:lnTo>
                  <a:lnTo>
                    <a:pt x="291" y="9"/>
                  </a:lnTo>
                  <a:lnTo>
                    <a:pt x="293" y="8"/>
                  </a:lnTo>
                  <a:lnTo>
                    <a:pt x="295" y="6"/>
                  </a:lnTo>
                  <a:lnTo>
                    <a:pt x="295" y="4"/>
                  </a:lnTo>
                  <a:lnTo>
                    <a:pt x="296" y="2"/>
                  </a:lnTo>
                  <a:lnTo>
                    <a:pt x="296" y="0"/>
                  </a:lnTo>
                  <a:lnTo>
                    <a:pt x="29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96" name="Freeform 56">
              <a:extLst>
                <a:ext uri="{FF2B5EF4-FFF2-40B4-BE49-F238E27FC236}">
                  <a16:creationId xmlns:a16="http://schemas.microsoft.com/office/drawing/2014/main" id="{CB05D90F-D9AE-1142-B391-054CABD5B67D}"/>
                </a:ext>
              </a:extLst>
            </p:cNvPr>
            <p:cNvSpPr>
              <a:spLocks/>
            </p:cNvSpPr>
            <p:nvPr/>
          </p:nvSpPr>
          <p:spPr bwMode="auto">
            <a:xfrm>
              <a:off x="3310" y="2654"/>
              <a:ext cx="137" cy="61"/>
            </a:xfrm>
            <a:custGeom>
              <a:avLst/>
              <a:gdLst>
                <a:gd name="T0" fmla="*/ 268 w 273"/>
                <a:gd name="T1" fmla="*/ 11 h 121"/>
                <a:gd name="T2" fmla="*/ 273 w 273"/>
                <a:gd name="T3" fmla="*/ 36 h 121"/>
                <a:gd name="T4" fmla="*/ 268 w 273"/>
                <a:gd name="T5" fmla="*/ 57 h 121"/>
                <a:gd name="T6" fmla="*/ 254 w 273"/>
                <a:gd name="T7" fmla="*/ 78 h 121"/>
                <a:gd name="T8" fmla="*/ 234 w 273"/>
                <a:gd name="T9" fmla="*/ 95 h 121"/>
                <a:gd name="T10" fmla="*/ 207 w 273"/>
                <a:gd name="T11" fmla="*/ 108 h 121"/>
                <a:gd name="T12" fmla="*/ 180 w 273"/>
                <a:gd name="T13" fmla="*/ 118 h 121"/>
                <a:gd name="T14" fmla="*/ 154 w 273"/>
                <a:gd name="T15" fmla="*/ 121 h 121"/>
                <a:gd name="T16" fmla="*/ 138 w 273"/>
                <a:gd name="T17" fmla="*/ 121 h 121"/>
                <a:gd name="T18" fmla="*/ 135 w 273"/>
                <a:gd name="T19" fmla="*/ 121 h 121"/>
                <a:gd name="T20" fmla="*/ 131 w 273"/>
                <a:gd name="T21" fmla="*/ 121 h 121"/>
                <a:gd name="T22" fmla="*/ 125 w 273"/>
                <a:gd name="T23" fmla="*/ 121 h 121"/>
                <a:gd name="T24" fmla="*/ 121 w 273"/>
                <a:gd name="T25" fmla="*/ 121 h 121"/>
                <a:gd name="T26" fmla="*/ 118 w 273"/>
                <a:gd name="T27" fmla="*/ 121 h 121"/>
                <a:gd name="T28" fmla="*/ 112 w 273"/>
                <a:gd name="T29" fmla="*/ 121 h 121"/>
                <a:gd name="T30" fmla="*/ 108 w 273"/>
                <a:gd name="T31" fmla="*/ 121 h 121"/>
                <a:gd name="T32" fmla="*/ 97 w 273"/>
                <a:gd name="T33" fmla="*/ 119 h 121"/>
                <a:gd name="T34" fmla="*/ 79 w 273"/>
                <a:gd name="T35" fmla="*/ 116 h 121"/>
                <a:gd name="T36" fmla="*/ 60 w 273"/>
                <a:gd name="T37" fmla="*/ 112 h 121"/>
                <a:gd name="T38" fmla="*/ 41 w 273"/>
                <a:gd name="T39" fmla="*/ 106 h 121"/>
                <a:gd name="T40" fmla="*/ 24 w 273"/>
                <a:gd name="T41" fmla="*/ 99 h 121"/>
                <a:gd name="T42" fmla="*/ 11 w 273"/>
                <a:gd name="T43" fmla="*/ 89 h 121"/>
                <a:gd name="T44" fmla="*/ 1 w 273"/>
                <a:gd name="T45" fmla="*/ 74 h 121"/>
                <a:gd name="T46" fmla="*/ 0 w 273"/>
                <a:gd name="T47" fmla="*/ 53 h 121"/>
                <a:gd name="T48" fmla="*/ 3 w 273"/>
                <a:gd name="T49" fmla="*/ 41 h 121"/>
                <a:gd name="T50" fmla="*/ 7 w 273"/>
                <a:gd name="T51" fmla="*/ 40 h 121"/>
                <a:gd name="T52" fmla="*/ 13 w 273"/>
                <a:gd name="T53" fmla="*/ 36 h 121"/>
                <a:gd name="T54" fmla="*/ 17 w 273"/>
                <a:gd name="T55" fmla="*/ 49 h 121"/>
                <a:gd name="T56" fmla="*/ 28 w 273"/>
                <a:gd name="T57" fmla="*/ 72 h 121"/>
                <a:gd name="T58" fmla="*/ 53 w 273"/>
                <a:gd name="T59" fmla="*/ 89 h 121"/>
                <a:gd name="T60" fmla="*/ 85 w 273"/>
                <a:gd name="T61" fmla="*/ 97 h 121"/>
                <a:gd name="T62" fmla="*/ 121 w 273"/>
                <a:gd name="T63" fmla="*/ 99 h 121"/>
                <a:gd name="T64" fmla="*/ 159 w 273"/>
                <a:gd name="T65" fmla="*/ 93 h 121"/>
                <a:gd name="T66" fmla="*/ 196 w 273"/>
                <a:gd name="T67" fmla="*/ 83 h 121"/>
                <a:gd name="T68" fmla="*/ 226 w 273"/>
                <a:gd name="T69" fmla="*/ 68 h 121"/>
                <a:gd name="T70" fmla="*/ 241 w 273"/>
                <a:gd name="T71" fmla="*/ 59 h 121"/>
                <a:gd name="T72" fmla="*/ 245 w 273"/>
                <a:gd name="T73" fmla="*/ 53 h 121"/>
                <a:gd name="T74" fmla="*/ 249 w 273"/>
                <a:gd name="T75" fmla="*/ 47 h 121"/>
                <a:gd name="T76" fmla="*/ 251 w 273"/>
                <a:gd name="T77" fmla="*/ 40 h 121"/>
                <a:gd name="T78" fmla="*/ 251 w 273"/>
                <a:gd name="T79" fmla="*/ 34 h 121"/>
                <a:gd name="T80" fmla="*/ 249 w 273"/>
                <a:gd name="T81" fmla="*/ 28 h 121"/>
                <a:gd name="T82" fmla="*/ 247 w 273"/>
                <a:gd name="T83" fmla="*/ 22 h 121"/>
                <a:gd name="T84" fmla="*/ 243 w 273"/>
                <a:gd name="T85" fmla="*/ 17 h 121"/>
                <a:gd name="T86" fmla="*/ 239 w 273"/>
                <a:gd name="T87" fmla="*/ 15 h 121"/>
                <a:gd name="T88" fmla="*/ 241 w 273"/>
                <a:gd name="T89" fmla="*/ 11 h 121"/>
                <a:gd name="T90" fmla="*/ 247 w 273"/>
                <a:gd name="T91" fmla="*/ 7 h 121"/>
                <a:gd name="T92" fmla="*/ 251 w 273"/>
                <a:gd name="T93" fmla="*/ 5 h 121"/>
                <a:gd name="T94" fmla="*/ 256 w 273"/>
                <a:gd name="T95" fmla="*/ 2 h 121"/>
                <a:gd name="T96" fmla="*/ 260 w 273"/>
                <a:gd name="T97" fmla="*/ 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73" h="121">
                  <a:moveTo>
                    <a:pt x="260" y="0"/>
                  </a:moveTo>
                  <a:lnTo>
                    <a:pt x="268" y="11"/>
                  </a:lnTo>
                  <a:lnTo>
                    <a:pt x="273" y="24"/>
                  </a:lnTo>
                  <a:lnTo>
                    <a:pt x="273" y="36"/>
                  </a:lnTo>
                  <a:lnTo>
                    <a:pt x="273" y="47"/>
                  </a:lnTo>
                  <a:lnTo>
                    <a:pt x="268" y="57"/>
                  </a:lnTo>
                  <a:lnTo>
                    <a:pt x="262" y="68"/>
                  </a:lnTo>
                  <a:lnTo>
                    <a:pt x="254" y="78"/>
                  </a:lnTo>
                  <a:lnTo>
                    <a:pt x="245" y="87"/>
                  </a:lnTo>
                  <a:lnTo>
                    <a:pt x="234" y="95"/>
                  </a:lnTo>
                  <a:lnTo>
                    <a:pt x="220" y="102"/>
                  </a:lnTo>
                  <a:lnTo>
                    <a:pt x="207" y="108"/>
                  </a:lnTo>
                  <a:lnTo>
                    <a:pt x="194" y="114"/>
                  </a:lnTo>
                  <a:lnTo>
                    <a:pt x="180" y="118"/>
                  </a:lnTo>
                  <a:lnTo>
                    <a:pt x="167" y="119"/>
                  </a:lnTo>
                  <a:lnTo>
                    <a:pt x="154" y="121"/>
                  </a:lnTo>
                  <a:lnTo>
                    <a:pt x="142" y="121"/>
                  </a:lnTo>
                  <a:lnTo>
                    <a:pt x="138" y="121"/>
                  </a:lnTo>
                  <a:lnTo>
                    <a:pt x="137" y="121"/>
                  </a:lnTo>
                  <a:lnTo>
                    <a:pt x="135" y="121"/>
                  </a:lnTo>
                  <a:lnTo>
                    <a:pt x="133" y="121"/>
                  </a:lnTo>
                  <a:lnTo>
                    <a:pt x="131" y="121"/>
                  </a:lnTo>
                  <a:lnTo>
                    <a:pt x="127" y="121"/>
                  </a:lnTo>
                  <a:lnTo>
                    <a:pt x="125" y="121"/>
                  </a:lnTo>
                  <a:lnTo>
                    <a:pt x="123" y="121"/>
                  </a:lnTo>
                  <a:lnTo>
                    <a:pt x="121" y="121"/>
                  </a:lnTo>
                  <a:lnTo>
                    <a:pt x="119" y="121"/>
                  </a:lnTo>
                  <a:lnTo>
                    <a:pt x="118" y="121"/>
                  </a:lnTo>
                  <a:lnTo>
                    <a:pt x="114" y="121"/>
                  </a:lnTo>
                  <a:lnTo>
                    <a:pt x="112" y="121"/>
                  </a:lnTo>
                  <a:lnTo>
                    <a:pt x="110" y="121"/>
                  </a:lnTo>
                  <a:lnTo>
                    <a:pt x="108" y="121"/>
                  </a:lnTo>
                  <a:lnTo>
                    <a:pt x="106" y="121"/>
                  </a:lnTo>
                  <a:lnTo>
                    <a:pt x="97" y="119"/>
                  </a:lnTo>
                  <a:lnTo>
                    <a:pt x="89" y="118"/>
                  </a:lnTo>
                  <a:lnTo>
                    <a:pt x="79" y="116"/>
                  </a:lnTo>
                  <a:lnTo>
                    <a:pt x="70" y="116"/>
                  </a:lnTo>
                  <a:lnTo>
                    <a:pt x="60" y="112"/>
                  </a:lnTo>
                  <a:lnTo>
                    <a:pt x="51" y="110"/>
                  </a:lnTo>
                  <a:lnTo>
                    <a:pt x="41" y="106"/>
                  </a:lnTo>
                  <a:lnTo>
                    <a:pt x="34" y="104"/>
                  </a:lnTo>
                  <a:lnTo>
                    <a:pt x="24" y="99"/>
                  </a:lnTo>
                  <a:lnTo>
                    <a:pt x="19" y="95"/>
                  </a:lnTo>
                  <a:lnTo>
                    <a:pt x="11" y="89"/>
                  </a:lnTo>
                  <a:lnTo>
                    <a:pt x="7" y="81"/>
                  </a:lnTo>
                  <a:lnTo>
                    <a:pt x="1" y="74"/>
                  </a:lnTo>
                  <a:lnTo>
                    <a:pt x="0" y="64"/>
                  </a:lnTo>
                  <a:lnTo>
                    <a:pt x="0" y="53"/>
                  </a:lnTo>
                  <a:lnTo>
                    <a:pt x="1" y="41"/>
                  </a:lnTo>
                  <a:lnTo>
                    <a:pt x="3" y="41"/>
                  </a:lnTo>
                  <a:lnTo>
                    <a:pt x="5" y="40"/>
                  </a:lnTo>
                  <a:lnTo>
                    <a:pt x="7" y="40"/>
                  </a:lnTo>
                  <a:lnTo>
                    <a:pt x="9" y="38"/>
                  </a:lnTo>
                  <a:lnTo>
                    <a:pt x="13" y="36"/>
                  </a:lnTo>
                  <a:lnTo>
                    <a:pt x="17" y="34"/>
                  </a:lnTo>
                  <a:lnTo>
                    <a:pt x="17" y="49"/>
                  </a:lnTo>
                  <a:lnTo>
                    <a:pt x="20" y="61"/>
                  </a:lnTo>
                  <a:lnTo>
                    <a:pt x="28" y="72"/>
                  </a:lnTo>
                  <a:lnTo>
                    <a:pt x="40" y="81"/>
                  </a:lnTo>
                  <a:lnTo>
                    <a:pt x="53" y="89"/>
                  </a:lnTo>
                  <a:lnTo>
                    <a:pt x="68" y="93"/>
                  </a:lnTo>
                  <a:lnTo>
                    <a:pt x="85" y="97"/>
                  </a:lnTo>
                  <a:lnTo>
                    <a:pt x="102" y="99"/>
                  </a:lnTo>
                  <a:lnTo>
                    <a:pt x="121" y="99"/>
                  </a:lnTo>
                  <a:lnTo>
                    <a:pt x="140" y="97"/>
                  </a:lnTo>
                  <a:lnTo>
                    <a:pt x="159" y="93"/>
                  </a:lnTo>
                  <a:lnTo>
                    <a:pt x="178" y="89"/>
                  </a:lnTo>
                  <a:lnTo>
                    <a:pt x="196" y="83"/>
                  </a:lnTo>
                  <a:lnTo>
                    <a:pt x="213" y="78"/>
                  </a:lnTo>
                  <a:lnTo>
                    <a:pt x="226" y="68"/>
                  </a:lnTo>
                  <a:lnTo>
                    <a:pt x="239" y="61"/>
                  </a:lnTo>
                  <a:lnTo>
                    <a:pt x="241" y="59"/>
                  </a:lnTo>
                  <a:lnTo>
                    <a:pt x="243" y="55"/>
                  </a:lnTo>
                  <a:lnTo>
                    <a:pt x="245" y="53"/>
                  </a:lnTo>
                  <a:lnTo>
                    <a:pt x="247" y="49"/>
                  </a:lnTo>
                  <a:lnTo>
                    <a:pt x="249" y="47"/>
                  </a:lnTo>
                  <a:lnTo>
                    <a:pt x="249" y="43"/>
                  </a:lnTo>
                  <a:lnTo>
                    <a:pt x="251" y="40"/>
                  </a:lnTo>
                  <a:lnTo>
                    <a:pt x="251" y="38"/>
                  </a:lnTo>
                  <a:lnTo>
                    <a:pt x="251" y="34"/>
                  </a:lnTo>
                  <a:lnTo>
                    <a:pt x="249" y="30"/>
                  </a:lnTo>
                  <a:lnTo>
                    <a:pt x="249" y="28"/>
                  </a:lnTo>
                  <a:lnTo>
                    <a:pt x="247" y="24"/>
                  </a:lnTo>
                  <a:lnTo>
                    <a:pt x="247" y="22"/>
                  </a:lnTo>
                  <a:lnTo>
                    <a:pt x="245" y="21"/>
                  </a:lnTo>
                  <a:lnTo>
                    <a:pt x="243" y="17"/>
                  </a:lnTo>
                  <a:lnTo>
                    <a:pt x="241" y="17"/>
                  </a:lnTo>
                  <a:lnTo>
                    <a:pt x="239" y="15"/>
                  </a:lnTo>
                  <a:lnTo>
                    <a:pt x="239" y="13"/>
                  </a:lnTo>
                  <a:lnTo>
                    <a:pt x="241" y="11"/>
                  </a:lnTo>
                  <a:lnTo>
                    <a:pt x="245" y="9"/>
                  </a:lnTo>
                  <a:lnTo>
                    <a:pt x="247" y="7"/>
                  </a:lnTo>
                  <a:lnTo>
                    <a:pt x="249" y="7"/>
                  </a:lnTo>
                  <a:lnTo>
                    <a:pt x="251" y="5"/>
                  </a:lnTo>
                  <a:lnTo>
                    <a:pt x="254" y="3"/>
                  </a:lnTo>
                  <a:lnTo>
                    <a:pt x="256" y="2"/>
                  </a:lnTo>
                  <a:lnTo>
                    <a:pt x="260" y="0"/>
                  </a:lnTo>
                  <a:lnTo>
                    <a:pt x="26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97" name="Freeform 57">
              <a:extLst>
                <a:ext uri="{FF2B5EF4-FFF2-40B4-BE49-F238E27FC236}">
                  <a16:creationId xmlns:a16="http://schemas.microsoft.com/office/drawing/2014/main" id="{0F873C5A-2B5F-F644-A24A-12CFBB52AAE5}"/>
                </a:ext>
              </a:extLst>
            </p:cNvPr>
            <p:cNvSpPr>
              <a:spLocks/>
            </p:cNvSpPr>
            <p:nvPr/>
          </p:nvSpPr>
          <p:spPr bwMode="auto">
            <a:xfrm>
              <a:off x="3346" y="2705"/>
              <a:ext cx="60" cy="33"/>
            </a:xfrm>
            <a:custGeom>
              <a:avLst/>
              <a:gdLst>
                <a:gd name="T0" fmla="*/ 6 w 120"/>
                <a:gd name="T1" fmla="*/ 2 h 67"/>
                <a:gd name="T2" fmla="*/ 11 w 120"/>
                <a:gd name="T3" fmla="*/ 4 h 67"/>
                <a:gd name="T4" fmla="*/ 15 w 120"/>
                <a:gd name="T5" fmla="*/ 4 h 67"/>
                <a:gd name="T6" fmla="*/ 21 w 120"/>
                <a:gd name="T7" fmla="*/ 2 h 67"/>
                <a:gd name="T8" fmla="*/ 26 w 120"/>
                <a:gd name="T9" fmla="*/ 4 h 67"/>
                <a:gd name="T10" fmla="*/ 28 w 120"/>
                <a:gd name="T11" fmla="*/ 14 h 67"/>
                <a:gd name="T12" fmla="*/ 28 w 120"/>
                <a:gd name="T13" fmla="*/ 25 h 67"/>
                <a:gd name="T14" fmla="*/ 30 w 120"/>
                <a:gd name="T15" fmla="*/ 31 h 67"/>
                <a:gd name="T16" fmla="*/ 34 w 120"/>
                <a:gd name="T17" fmla="*/ 37 h 67"/>
                <a:gd name="T18" fmla="*/ 40 w 120"/>
                <a:gd name="T19" fmla="*/ 40 h 67"/>
                <a:gd name="T20" fmla="*/ 46 w 120"/>
                <a:gd name="T21" fmla="*/ 42 h 67"/>
                <a:gd name="T22" fmla="*/ 51 w 120"/>
                <a:gd name="T23" fmla="*/ 44 h 67"/>
                <a:gd name="T24" fmla="*/ 57 w 120"/>
                <a:gd name="T25" fmla="*/ 44 h 67"/>
                <a:gd name="T26" fmla="*/ 63 w 120"/>
                <a:gd name="T27" fmla="*/ 44 h 67"/>
                <a:gd name="T28" fmla="*/ 66 w 120"/>
                <a:gd name="T29" fmla="*/ 44 h 67"/>
                <a:gd name="T30" fmla="*/ 74 w 120"/>
                <a:gd name="T31" fmla="*/ 42 h 67"/>
                <a:gd name="T32" fmla="*/ 82 w 120"/>
                <a:gd name="T33" fmla="*/ 38 h 67"/>
                <a:gd name="T34" fmla="*/ 87 w 120"/>
                <a:gd name="T35" fmla="*/ 35 h 67"/>
                <a:gd name="T36" fmla="*/ 93 w 120"/>
                <a:gd name="T37" fmla="*/ 29 h 67"/>
                <a:gd name="T38" fmla="*/ 95 w 120"/>
                <a:gd name="T39" fmla="*/ 23 h 67"/>
                <a:gd name="T40" fmla="*/ 95 w 120"/>
                <a:gd name="T41" fmla="*/ 16 h 67"/>
                <a:gd name="T42" fmla="*/ 95 w 120"/>
                <a:gd name="T43" fmla="*/ 10 h 67"/>
                <a:gd name="T44" fmla="*/ 101 w 120"/>
                <a:gd name="T45" fmla="*/ 6 h 67"/>
                <a:gd name="T46" fmla="*/ 108 w 120"/>
                <a:gd name="T47" fmla="*/ 4 h 67"/>
                <a:gd name="T48" fmla="*/ 114 w 120"/>
                <a:gd name="T49" fmla="*/ 0 h 67"/>
                <a:gd name="T50" fmla="*/ 118 w 120"/>
                <a:gd name="T51" fmla="*/ 8 h 67"/>
                <a:gd name="T52" fmla="*/ 120 w 120"/>
                <a:gd name="T53" fmla="*/ 21 h 67"/>
                <a:gd name="T54" fmla="*/ 116 w 120"/>
                <a:gd name="T55" fmla="*/ 35 h 67"/>
                <a:gd name="T56" fmla="*/ 110 w 120"/>
                <a:gd name="T57" fmla="*/ 44 h 67"/>
                <a:gd name="T58" fmla="*/ 101 w 120"/>
                <a:gd name="T59" fmla="*/ 54 h 67"/>
                <a:gd name="T60" fmla="*/ 89 w 120"/>
                <a:gd name="T61" fmla="*/ 59 h 67"/>
                <a:gd name="T62" fmla="*/ 76 w 120"/>
                <a:gd name="T63" fmla="*/ 63 h 67"/>
                <a:gd name="T64" fmla="*/ 63 w 120"/>
                <a:gd name="T65" fmla="*/ 65 h 67"/>
                <a:gd name="T66" fmla="*/ 49 w 120"/>
                <a:gd name="T67" fmla="*/ 65 h 67"/>
                <a:gd name="T68" fmla="*/ 36 w 120"/>
                <a:gd name="T69" fmla="*/ 63 h 67"/>
                <a:gd name="T70" fmla="*/ 25 w 120"/>
                <a:gd name="T71" fmla="*/ 59 h 67"/>
                <a:gd name="T72" fmla="*/ 15 w 120"/>
                <a:gd name="T73" fmla="*/ 52 h 67"/>
                <a:gd name="T74" fmla="*/ 9 w 120"/>
                <a:gd name="T75" fmla="*/ 44 h 67"/>
                <a:gd name="T76" fmla="*/ 4 w 120"/>
                <a:gd name="T77" fmla="*/ 33 h 67"/>
                <a:gd name="T78" fmla="*/ 0 w 120"/>
                <a:gd name="T79" fmla="*/ 21 h 67"/>
                <a:gd name="T80" fmla="*/ 2 w 120"/>
                <a:gd name="T81" fmla="*/ 8 h 67"/>
                <a:gd name="T82" fmla="*/ 4 w 120"/>
                <a:gd name="T83" fmla="*/ 0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0" h="67">
                  <a:moveTo>
                    <a:pt x="4" y="0"/>
                  </a:moveTo>
                  <a:lnTo>
                    <a:pt x="6" y="2"/>
                  </a:lnTo>
                  <a:lnTo>
                    <a:pt x="9" y="4"/>
                  </a:lnTo>
                  <a:lnTo>
                    <a:pt x="11" y="4"/>
                  </a:lnTo>
                  <a:lnTo>
                    <a:pt x="13" y="4"/>
                  </a:lnTo>
                  <a:lnTo>
                    <a:pt x="15" y="4"/>
                  </a:lnTo>
                  <a:lnTo>
                    <a:pt x="19" y="4"/>
                  </a:lnTo>
                  <a:lnTo>
                    <a:pt x="21" y="2"/>
                  </a:lnTo>
                  <a:lnTo>
                    <a:pt x="25" y="4"/>
                  </a:lnTo>
                  <a:lnTo>
                    <a:pt x="26" y="4"/>
                  </a:lnTo>
                  <a:lnTo>
                    <a:pt x="28" y="8"/>
                  </a:lnTo>
                  <a:lnTo>
                    <a:pt x="28" y="14"/>
                  </a:lnTo>
                  <a:lnTo>
                    <a:pt x="28" y="19"/>
                  </a:lnTo>
                  <a:lnTo>
                    <a:pt x="28" y="25"/>
                  </a:lnTo>
                  <a:lnTo>
                    <a:pt x="30" y="29"/>
                  </a:lnTo>
                  <a:lnTo>
                    <a:pt x="30" y="31"/>
                  </a:lnTo>
                  <a:lnTo>
                    <a:pt x="32" y="35"/>
                  </a:lnTo>
                  <a:lnTo>
                    <a:pt x="34" y="37"/>
                  </a:lnTo>
                  <a:lnTo>
                    <a:pt x="38" y="38"/>
                  </a:lnTo>
                  <a:lnTo>
                    <a:pt x="40" y="40"/>
                  </a:lnTo>
                  <a:lnTo>
                    <a:pt x="44" y="42"/>
                  </a:lnTo>
                  <a:lnTo>
                    <a:pt x="46" y="42"/>
                  </a:lnTo>
                  <a:lnTo>
                    <a:pt x="49" y="44"/>
                  </a:lnTo>
                  <a:lnTo>
                    <a:pt x="51" y="44"/>
                  </a:lnTo>
                  <a:lnTo>
                    <a:pt x="55" y="44"/>
                  </a:lnTo>
                  <a:lnTo>
                    <a:pt x="57" y="44"/>
                  </a:lnTo>
                  <a:lnTo>
                    <a:pt x="61" y="44"/>
                  </a:lnTo>
                  <a:lnTo>
                    <a:pt x="63" y="44"/>
                  </a:lnTo>
                  <a:lnTo>
                    <a:pt x="65" y="44"/>
                  </a:lnTo>
                  <a:lnTo>
                    <a:pt x="66" y="44"/>
                  </a:lnTo>
                  <a:lnTo>
                    <a:pt x="70" y="42"/>
                  </a:lnTo>
                  <a:lnTo>
                    <a:pt x="74" y="42"/>
                  </a:lnTo>
                  <a:lnTo>
                    <a:pt x="78" y="40"/>
                  </a:lnTo>
                  <a:lnTo>
                    <a:pt x="82" y="38"/>
                  </a:lnTo>
                  <a:lnTo>
                    <a:pt x="85" y="37"/>
                  </a:lnTo>
                  <a:lnTo>
                    <a:pt x="87" y="35"/>
                  </a:lnTo>
                  <a:lnTo>
                    <a:pt x="91" y="33"/>
                  </a:lnTo>
                  <a:lnTo>
                    <a:pt x="93" y="29"/>
                  </a:lnTo>
                  <a:lnTo>
                    <a:pt x="95" y="27"/>
                  </a:lnTo>
                  <a:lnTo>
                    <a:pt x="95" y="23"/>
                  </a:lnTo>
                  <a:lnTo>
                    <a:pt x="97" y="19"/>
                  </a:lnTo>
                  <a:lnTo>
                    <a:pt x="95" y="16"/>
                  </a:lnTo>
                  <a:lnTo>
                    <a:pt x="93" y="12"/>
                  </a:lnTo>
                  <a:lnTo>
                    <a:pt x="95" y="10"/>
                  </a:lnTo>
                  <a:lnTo>
                    <a:pt x="97" y="8"/>
                  </a:lnTo>
                  <a:lnTo>
                    <a:pt x="101" y="6"/>
                  </a:lnTo>
                  <a:lnTo>
                    <a:pt x="104" y="4"/>
                  </a:lnTo>
                  <a:lnTo>
                    <a:pt x="108" y="4"/>
                  </a:lnTo>
                  <a:lnTo>
                    <a:pt x="110" y="2"/>
                  </a:lnTo>
                  <a:lnTo>
                    <a:pt x="114" y="0"/>
                  </a:lnTo>
                  <a:lnTo>
                    <a:pt x="118" y="0"/>
                  </a:lnTo>
                  <a:lnTo>
                    <a:pt x="118" y="8"/>
                  </a:lnTo>
                  <a:lnTo>
                    <a:pt x="120" y="16"/>
                  </a:lnTo>
                  <a:lnTo>
                    <a:pt x="120" y="21"/>
                  </a:lnTo>
                  <a:lnTo>
                    <a:pt x="118" y="29"/>
                  </a:lnTo>
                  <a:lnTo>
                    <a:pt x="116" y="35"/>
                  </a:lnTo>
                  <a:lnTo>
                    <a:pt x="114" y="40"/>
                  </a:lnTo>
                  <a:lnTo>
                    <a:pt x="110" y="44"/>
                  </a:lnTo>
                  <a:lnTo>
                    <a:pt x="106" y="50"/>
                  </a:lnTo>
                  <a:lnTo>
                    <a:pt x="101" y="54"/>
                  </a:lnTo>
                  <a:lnTo>
                    <a:pt x="95" y="57"/>
                  </a:lnTo>
                  <a:lnTo>
                    <a:pt x="89" y="59"/>
                  </a:lnTo>
                  <a:lnTo>
                    <a:pt x="84" y="63"/>
                  </a:lnTo>
                  <a:lnTo>
                    <a:pt x="76" y="63"/>
                  </a:lnTo>
                  <a:lnTo>
                    <a:pt x="70" y="65"/>
                  </a:lnTo>
                  <a:lnTo>
                    <a:pt x="63" y="65"/>
                  </a:lnTo>
                  <a:lnTo>
                    <a:pt x="55" y="67"/>
                  </a:lnTo>
                  <a:lnTo>
                    <a:pt x="49" y="65"/>
                  </a:lnTo>
                  <a:lnTo>
                    <a:pt x="42" y="65"/>
                  </a:lnTo>
                  <a:lnTo>
                    <a:pt x="36" y="63"/>
                  </a:lnTo>
                  <a:lnTo>
                    <a:pt x="30" y="61"/>
                  </a:lnTo>
                  <a:lnTo>
                    <a:pt x="25" y="59"/>
                  </a:lnTo>
                  <a:lnTo>
                    <a:pt x="21" y="56"/>
                  </a:lnTo>
                  <a:lnTo>
                    <a:pt x="15" y="52"/>
                  </a:lnTo>
                  <a:lnTo>
                    <a:pt x="13" y="48"/>
                  </a:lnTo>
                  <a:lnTo>
                    <a:pt x="9" y="44"/>
                  </a:lnTo>
                  <a:lnTo>
                    <a:pt x="6" y="38"/>
                  </a:lnTo>
                  <a:lnTo>
                    <a:pt x="4" y="33"/>
                  </a:lnTo>
                  <a:lnTo>
                    <a:pt x="2" y="27"/>
                  </a:lnTo>
                  <a:lnTo>
                    <a:pt x="0" y="21"/>
                  </a:lnTo>
                  <a:lnTo>
                    <a:pt x="0" y="16"/>
                  </a:lnTo>
                  <a:lnTo>
                    <a:pt x="2" y="8"/>
                  </a:lnTo>
                  <a:lnTo>
                    <a:pt x="4" y="0"/>
                  </a:lnTo>
                  <a:lnTo>
                    <a:pt x="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98" name="Freeform 58">
              <a:extLst>
                <a:ext uri="{FF2B5EF4-FFF2-40B4-BE49-F238E27FC236}">
                  <a16:creationId xmlns:a16="http://schemas.microsoft.com/office/drawing/2014/main" id="{5D88FA0E-9C34-1E43-85B9-777573377A37}"/>
                </a:ext>
              </a:extLst>
            </p:cNvPr>
            <p:cNvSpPr>
              <a:spLocks/>
            </p:cNvSpPr>
            <p:nvPr/>
          </p:nvSpPr>
          <p:spPr bwMode="auto">
            <a:xfrm>
              <a:off x="3509" y="2054"/>
              <a:ext cx="59" cy="43"/>
            </a:xfrm>
            <a:custGeom>
              <a:avLst/>
              <a:gdLst>
                <a:gd name="T0" fmla="*/ 97 w 120"/>
                <a:gd name="T1" fmla="*/ 6 h 88"/>
                <a:gd name="T2" fmla="*/ 101 w 120"/>
                <a:gd name="T3" fmla="*/ 2 h 88"/>
                <a:gd name="T4" fmla="*/ 103 w 120"/>
                <a:gd name="T5" fmla="*/ 0 h 88"/>
                <a:gd name="T6" fmla="*/ 105 w 120"/>
                <a:gd name="T7" fmla="*/ 0 h 88"/>
                <a:gd name="T8" fmla="*/ 109 w 120"/>
                <a:gd name="T9" fmla="*/ 0 h 88"/>
                <a:gd name="T10" fmla="*/ 110 w 120"/>
                <a:gd name="T11" fmla="*/ 0 h 88"/>
                <a:gd name="T12" fmla="*/ 112 w 120"/>
                <a:gd name="T13" fmla="*/ 0 h 88"/>
                <a:gd name="T14" fmla="*/ 114 w 120"/>
                <a:gd name="T15" fmla="*/ 2 h 88"/>
                <a:gd name="T16" fmla="*/ 116 w 120"/>
                <a:gd name="T17" fmla="*/ 4 h 88"/>
                <a:gd name="T18" fmla="*/ 118 w 120"/>
                <a:gd name="T19" fmla="*/ 6 h 88"/>
                <a:gd name="T20" fmla="*/ 118 w 120"/>
                <a:gd name="T21" fmla="*/ 8 h 88"/>
                <a:gd name="T22" fmla="*/ 118 w 120"/>
                <a:gd name="T23" fmla="*/ 10 h 88"/>
                <a:gd name="T24" fmla="*/ 120 w 120"/>
                <a:gd name="T25" fmla="*/ 13 h 88"/>
                <a:gd name="T26" fmla="*/ 118 w 120"/>
                <a:gd name="T27" fmla="*/ 17 h 88"/>
                <a:gd name="T28" fmla="*/ 118 w 120"/>
                <a:gd name="T29" fmla="*/ 19 h 88"/>
                <a:gd name="T30" fmla="*/ 116 w 120"/>
                <a:gd name="T31" fmla="*/ 23 h 88"/>
                <a:gd name="T32" fmla="*/ 112 w 120"/>
                <a:gd name="T33" fmla="*/ 27 h 88"/>
                <a:gd name="T34" fmla="*/ 110 w 120"/>
                <a:gd name="T35" fmla="*/ 29 h 88"/>
                <a:gd name="T36" fmla="*/ 107 w 120"/>
                <a:gd name="T37" fmla="*/ 32 h 88"/>
                <a:gd name="T38" fmla="*/ 103 w 120"/>
                <a:gd name="T39" fmla="*/ 36 h 88"/>
                <a:gd name="T40" fmla="*/ 97 w 120"/>
                <a:gd name="T41" fmla="*/ 40 h 88"/>
                <a:gd name="T42" fmla="*/ 91 w 120"/>
                <a:gd name="T43" fmla="*/ 46 h 88"/>
                <a:gd name="T44" fmla="*/ 86 w 120"/>
                <a:gd name="T45" fmla="*/ 50 h 88"/>
                <a:gd name="T46" fmla="*/ 80 w 120"/>
                <a:gd name="T47" fmla="*/ 55 h 88"/>
                <a:gd name="T48" fmla="*/ 72 w 120"/>
                <a:gd name="T49" fmla="*/ 59 h 88"/>
                <a:gd name="T50" fmla="*/ 65 w 120"/>
                <a:gd name="T51" fmla="*/ 63 h 88"/>
                <a:gd name="T52" fmla="*/ 57 w 120"/>
                <a:gd name="T53" fmla="*/ 69 h 88"/>
                <a:gd name="T54" fmla="*/ 52 w 120"/>
                <a:gd name="T55" fmla="*/ 72 h 88"/>
                <a:gd name="T56" fmla="*/ 44 w 120"/>
                <a:gd name="T57" fmla="*/ 76 h 88"/>
                <a:gd name="T58" fmla="*/ 36 w 120"/>
                <a:gd name="T59" fmla="*/ 80 h 88"/>
                <a:gd name="T60" fmla="*/ 29 w 120"/>
                <a:gd name="T61" fmla="*/ 84 h 88"/>
                <a:gd name="T62" fmla="*/ 21 w 120"/>
                <a:gd name="T63" fmla="*/ 86 h 88"/>
                <a:gd name="T64" fmla="*/ 15 w 120"/>
                <a:gd name="T65" fmla="*/ 88 h 88"/>
                <a:gd name="T66" fmla="*/ 12 w 120"/>
                <a:gd name="T67" fmla="*/ 88 h 88"/>
                <a:gd name="T68" fmla="*/ 10 w 120"/>
                <a:gd name="T69" fmla="*/ 88 h 88"/>
                <a:gd name="T70" fmla="*/ 6 w 120"/>
                <a:gd name="T71" fmla="*/ 88 h 88"/>
                <a:gd name="T72" fmla="*/ 4 w 120"/>
                <a:gd name="T73" fmla="*/ 88 h 88"/>
                <a:gd name="T74" fmla="*/ 2 w 120"/>
                <a:gd name="T75" fmla="*/ 86 h 88"/>
                <a:gd name="T76" fmla="*/ 0 w 120"/>
                <a:gd name="T77" fmla="*/ 84 h 88"/>
                <a:gd name="T78" fmla="*/ 0 w 120"/>
                <a:gd name="T79" fmla="*/ 82 h 88"/>
                <a:gd name="T80" fmla="*/ 0 w 120"/>
                <a:gd name="T81" fmla="*/ 80 h 88"/>
                <a:gd name="T82" fmla="*/ 2 w 120"/>
                <a:gd name="T83" fmla="*/ 78 h 88"/>
                <a:gd name="T84" fmla="*/ 2 w 120"/>
                <a:gd name="T85" fmla="*/ 76 h 88"/>
                <a:gd name="T86" fmla="*/ 8 w 120"/>
                <a:gd name="T87" fmla="*/ 69 h 88"/>
                <a:gd name="T88" fmla="*/ 12 w 120"/>
                <a:gd name="T89" fmla="*/ 63 h 88"/>
                <a:gd name="T90" fmla="*/ 17 w 120"/>
                <a:gd name="T91" fmla="*/ 57 h 88"/>
                <a:gd name="T92" fmla="*/ 23 w 120"/>
                <a:gd name="T93" fmla="*/ 53 h 88"/>
                <a:gd name="T94" fmla="*/ 29 w 120"/>
                <a:gd name="T95" fmla="*/ 48 h 88"/>
                <a:gd name="T96" fmla="*/ 34 w 120"/>
                <a:gd name="T97" fmla="*/ 44 h 88"/>
                <a:gd name="T98" fmla="*/ 42 w 120"/>
                <a:gd name="T99" fmla="*/ 40 h 88"/>
                <a:gd name="T100" fmla="*/ 48 w 120"/>
                <a:gd name="T101" fmla="*/ 38 h 88"/>
                <a:gd name="T102" fmla="*/ 55 w 120"/>
                <a:gd name="T103" fmla="*/ 32 h 88"/>
                <a:gd name="T104" fmla="*/ 61 w 120"/>
                <a:gd name="T105" fmla="*/ 31 h 88"/>
                <a:gd name="T106" fmla="*/ 67 w 120"/>
                <a:gd name="T107" fmla="*/ 27 h 88"/>
                <a:gd name="T108" fmla="*/ 74 w 120"/>
                <a:gd name="T109" fmla="*/ 23 h 88"/>
                <a:gd name="T110" fmla="*/ 80 w 120"/>
                <a:gd name="T111" fmla="*/ 19 h 88"/>
                <a:gd name="T112" fmla="*/ 86 w 120"/>
                <a:gd name="T113" fmla="*/ 15 h 88"/>
                <a:gd name="T114" fmla="*/ 91 w 120"/>
                <a:gd name="T115" fmla="*/ 10 h 88"/>
                <a:gd name="T116" fmla="*/ 97 w 120"/>
                <a:gd name="T117" fmla="*/ 6 h 88"/>
                <a:gd name="T118" fmla="*/ 97 w 120"/>
                <a:gd name="T119" fmla="*/ 6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0" h="88">
                  <a:moveTo>
                    <a:pt x="97" y="6"/>
                  </a:moveTo>
                  <a:lnTo>
                    <a:pt x="101" y="2"/>
                  </a:lnTo>
                  <a:lnTo>
                    <a:pt x="103" y="0"/>
                  </a:lnTo>
                  <a:lnTo>
                    <a:pt x="105" y="0"/>
                  </a:lnTo>
                  <a:lnTo>
                    <a:pt x="109" y="0"/>
                  </a:lnTo>
                  <a:lnTo>
                    <a:pt x="110" y="0"/>
                  </a:lnTo>
                  <a:lnTo>
                    <a:pt x="112" y="0"/>
                  </a:lnTo>
                  <a:lnTo>
                    <a:pt x="114" y="2"/>
                  </a:lnTo>
                  <a:lnTo>
                    <a:pt x="116" y="4"/>
                  </a:lnTo>
                  <a:lnTo>
                    <a:pt x="118" y="6"/>
                  </a:lnTo>
                  <a:lnTo>
                    <a:pt x="118" y="8"/>
                  </a:lnTo>
                  <a:lnTo>
                    <a:pt x="118" y="10"/>
                  </a:lnTo>
                  <a:lnTo>
                    <a:pt x="120" y="13"/>
                  </a:lnTo>
                  <a:lnTo>
                    <a:pt x="118" y="17"/>
                  </a:lnTo>
                  <a:lnTo>
                    <a:pt x="118" y="19"/>
                  </a:lnTo>
                  <a:lnTo>
                    <a:pt x="116" y="23"/>
                  </a:lnTo>
                  <a:lnTo>
                    <a:pt x="112" y="27"/>
                  </a:lnTo>
                  <a:lnTo>
                    <a:pt x="110" y="29"/>
                  </a:lnTo>
                  <a:lnTo>
                    <a:pt x="107" y="32"/>
                  </a:lnTo>
                  <a:lnTo>
                    <a:pt x="103" y="36"/>
                  </a:lnTo>
                  <a:lnTo>
                    <a:pt x="97" y="40"/>
                  </a:lnTo>
                  <a:lnTo>
                    <a:pt x="91" y="46"/>
                  </a:lnTo>
                  <a:lnTo>
                    <a:pt x="86" y="50"/>
                  </a:lnTo>
                  <a:lnTo>
                    <a:pt x="80" y="55"/>
                  </a:lnTo>
                  <a:lnTo>
                    <a:pt x="72" y="59"/>
                  </a:lnTo>
                  <a:lnTo>
                    <a:pt x="65" y="63"/>
                  </a:lnTo>
                  <a:lnTo>
                    <a:pt x="57" y="69"/>
                  </a:lnTo>
                  <a:lnTo>
                    <a:pt x="52" y="72"/>
                  </a:lnTo>
                  <a:lnTo>
                    <a:pt x="44" y="76"/>
                  </a:lnTo>
                  <a:lnTo>
                    <a:pt x="36" y="80"/>
                  </a:lnTo>
                  <a:lnTo>
                    <a:pt x="29" y="84"/>
                  </a:lnTo>
                  <a:lnTo>
                    <a:pt x="21" y="86"/>
                  </a:lnTo>
                  <a:lnTo>
                    <a:pt x="15" y="88"/>
                  </a:lnTo>
                  <a:lnTo>
                    <a:pt x="12" y="88"/>
                  </a:lnTo>
                  <a:lnTo>
                    <a:pt x="10" y="88"/>
                  </a:lnTo>
                  <a:lnTo>
                    <a:pt x="6" y="88"/>
                  </a:lnTo>
                  <a:lnTo>
                    <a:pt x="4" y="88"/>
                  </a:lnTo>
                  <a:lnTo>
                    <a:pt x="2" y="86"/>
                  </a:lnTo>
                  <a:lnTo>
                    <a:pt x="0" y="84"/>
                  </a:lnTo>
                  <a:lnTo>
                    <a:pt x="0" y="82"/>
                  </a:lnTo>
                  <a:lnTo>
                    <a:pt x="0" y="80"/>
                  </a:lnTo>
                  <a:lnTo>
                    <a:pt x="2" y="78"/>
                  </a:lnTo>
                  <a:lnTo>
                    <a:pt x="2" y="76"/>
                  </a:lnTo>
                  <a:lnTo>
                    <a:pt x="8" y="69"/>
                  </a:lnTo>
                  <a:lnTo>
                    <a:pt x="12" y="63"/>
                  </a:lnTo>
                  <a:lnTo>
                    <a:pt x="17" y="57"/>
                  </a:lnTo>
                  <a:lnTo>
                    <a:pt x="23" y="53"/>
                  </a:lnTo>
                  <a:lnTo>
                    <a:pt x="29" y="48"/>
                  </a:lnTo>
                  <a:lnTo>
                    <a:pt x="34" y="44"/>
                  </a:lnTo>
                  <a:lnTo>
                    <a:pt x="42" y="40"/>
                  </a:lnTo>
                  <a:lnTo>
                    <a:pt x="48" y="38"/>
                  </a:lnTo>
                  <a:lnTo>
                    <a:pt x="55" y="32"/>
                  </a:lnTo>
                  <a:lnTo>
                    <a:pt x="61" y="31"/>
                  </a:lnTo>
                  <a:lnTo>
                    <a:pt x="67" y="27"/>
                  </a:lnTo>
                  <a:lnTo>
                    <a:pt x="74" y="23"/>
                  </a:lnTo>
                  <a:lnTo>
                    <a:pt x="80" y="19"/>
                  </a:lnTo>
                  <a:lnTo>
                    <a:pt x="86" y="15"/>
                  </a:lnTo>
                  <a:lnTo>
                    <a:pt x="91" y="10"/>
                  </a:lnTo>
                  <a:lnTo>
                    <a:pt x="97" y="6"/>
                  </a:lnTo>
                  <a:lnTo>
                    <a:pt x="97" y="6"/>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99" name="Freeform 59">
              <a:extLst>
                <a:ext uri="{FF2B5EF4-FFF2-40B4-BE49-F238E27FC236}">
                  <a16:creationId xmlns:a16="http://schemas.microsoft.com/office/drawing/2014/main" id="{749E9C30-3BFB-5542-A157-5BB959923192}"/>
                </a:ext>
              </a:extLst>
            </p:cNvPr>
            <p:cNvSpPr>
              <a:spLocks/>
            </p:cNvSpPr>
            <p:nvPr/>
          </p:nvSpPr>
          <p:spPr bwMode="auto">
            <a:xfrm>
              <a:off x="3436" y="1987"/>
              <a:ext cx="37" cy="59"/>
            </a:xfrm>
            <a:custGeom>
              <a:avLst/>
              <a:gdLst>
                <a:gd name="T0" fmla="*/ 13 w 74"/>
                <a:gd name="T1" fmla="*/ 67 h 118"/>
                <a:gd name="T2" fmla="*/ 15 w 74"/>
                <a:gd name="T3" fmla="*/ 61 h 118"/>
                <a:gd name="T4" fmla="*/ 17 w 74"/>
                <a:gd name="T5" fmla="*/ 57 h 118"/>
                <a:gd name="T6" fmla="*/ 20 w 74"/>
                <a:gd name="T7" fmla="*/ 51 h 118"/>
                <a:gd name="T8" fmla="*/ 22 w 74"/>
                <a:gd name="T9" fmla="*/ 48 h 118"/>
                <a:gd name="T10" fmla="*/ 24 w 74"/>
                <a:gd name="T11" fmla="*/ 42 h 118"/>
                <a:gd name="T12" fmla="*/ 28 w 74"/>
                <a:gd name="T13" fmla="*/ 38 h 118"/>
                <a:gd name="T14" fmla="*/ 30 w 74"/>
                <a:gd name="T15" fmla="*/ 34 h 118"/>
                <a:gd name="T16" fmla="*/ 34 w 74"/>
                <a:gd name="T17" fmla="*/ 29 h 118"/>
                <a:gd name="T18" fmla="*/ 36 w 74"/>
                <a:gd name="T19" fmla="*/ 25 h 118"/>
                <a:gd name="T20" fmla="*/ 40 w 74"/>
                <a:gd name="T21" fmla="*/ 21 h 118"/>
                <a:gd name="T22" fmla="*/ 41 w 74"/>
                <a:gd name="T23" fmla="*/ 17 h 118"/>
                <a:gd name="T24" fmla="*/ 45 w 74"/>
                <a:gd name="T25" fmla="*/ 13 h 118"/>
                <a:gd name="T26" fmla="*/ 49 w 74"/>
                <a:gd name="T27" fmla="*/ 10 h 118"/>
                <a:gd name="T28" fmla="*/ 53 w 74"/>
                <a:gd name="T29" fmla="*/ 6 h 118"/>
                <a:gd name="T30" fmla="*/ 57 w 74"/>
                <a:gd name="T31" fmla="*/ 4 h 118"/>
                <a:gd name="T32" fmla="*/ 60 w 74"/>
                <a:gd name="T33" fmla="*/ 2 h 118"/>
                <a:gd name="T34" fmla="*/ 68 w 74"/>
                <a:gd name="T35" fmla="*/ 0 h 118"/>
                <a:gd name="T36" fmla="*/ 70 w 74"/>
                <a:gd name="T37" fmla="*/ 0 h 118"/>
                <a:gd name="T38" fmla="*/ 72 w 74"/>
                <a:gd name="T39" fmla="*/ 4 h 118"/>
                <a:gd name="T40" fmla="*/ 74 w 74"/>
                <a:gd name="T41" fmla="*/ 8 h 118"/>
                <a:gd name="T42" fmla="*/ 72 w 74"/>
                <a:gd name="T43" fmla="*/ 13 h 118"/>
                <a:gd name="T44" fmla="*/ 70 w 74"/>
                <a:gd name="T45" fmla="*/ 21 h 118"/>
                <a:gd name="T46" fmla="*/ 66 w 74"/>
                <a:gd name="T47" fmla="*/ 29 h 118"/>
                <a:gd name="T48" fmla="*/ 60 w 74"/>
                <a:gd name="T49" fmla="*/ 38 h 118"/>
                <a:gd name="T50" fmla="*/ 57 w 74"/>
                <a:gd name="T51" fmla="*/ 48 h 118"/>
                <a:gd name="T52" fmla="*/ 51 w 74"/>
                <a:gd name="T53" fmla="*/ 59 h 118"/>
                <a:gd name="T54" fmla="*/ 45 w 74"/>
                <a:gd name="T55" fmla="*/ 68 h 118"/>
                <a:gd name="T56" fmla="*/ 40 w 74"/>
                <a:gd name="T57" fmla="*/ 78 h 118"/>
                <a:gd name="T58" fmla="*/ 34 w 74"/>
                <a:gd name="T59" fmla="*/ 87 h 118"/>
                <a:gd name="T60" fmla="*/ 28 w 74"/>
                <a:gd name="T61" fmla="*/ 95 h 118"/>
                <a:gd name="T62" fmla="*/ 24 w 74"/>
                <a:gd name="T63" fmla="*/ 103 h 118"/>
                <a:gd name="T64" fmla="*/ 22 w 74"/>
                <a:gd name="T65" fmla="*/ 110 h 118"/>
                <a:gd name="T66" fmla="*/ 19 w 74"/>
                <a:gd name="T67" fmla="*/ 114 h 118"/>
                <a:gd name="T68" fmla="*/ 15 w 74"/>
                <a:gd name="T69" fmla="*/ 116 h 118"/>
                <a:gd name="T70" fmla="*/ 13 w 74"/>
                <a:gd name="T71" fmla="*/ 118 h 118"/>
                <a:gd name="T72" fmla="*/ 9 w 74"/>
                <a:gd name="T73" fmla="*/ 118 h 118"/>
                <a:gd name="T74" fmla="*/ 5 w 74"/>
                <a:gd name="T75" fmla="*/ 116 h 118"/>
                <a:gd name="T76" fmla="*/ 1 w 74"/>
                <a:gd name="T77" fmla="*/ 114 h 118"/>
                <a:gd name="T78" fmla="*/ 1 w 74"/>
                <a:gd name="T79" fmla="*/ 112 h 118"/>
                <a:gd name="T80" fmla="*/ 0 w 74"/>
                <a:gd name="T81" fmla="*/ 108 h 118"/>
                <a:gd name="T82" fmla="*/ 0 w 74"/>
                <a:gd name="T83" fmla="*/ 106 h 118"/>
                <a:gd name="T84" fmla="*/ 0 w 74"/>
                <a:gd name="T85" fmla="*/ 103 h 118"/>
                <a:gd name="T86" fmla="*/ 1 w 74"/>
                <a:gd name="T87" fmla="*/ 99 h 118"/>
                <a:gd name="T88" fmla="*/ 1 w 74"/>
                <a:gd name="T89" fmla="*/ 95 h 118"/>
                <a:gd name="T90" fmla="*/ 1 w 74"/>
                <a:gd name="T91" fmla="*/ 93 h 118"/>
                <a:gd name="T92" fmla="*/ 3 w 74"/>
                <a:gd name="T93" fmla="*/ 91 h 118"/>
                <a:gd name="T94" fmla="*/ 3 w 74"/>
                <a:gd name="T95" fmla="*/ 89 h 118"/>
                <a:gd name="T96" fmla="*/ 3 w 74"/>
                <a:gd name="T97" fmla="*/ 87 h 118"/>
                <a:gd name="T98" fmla="*/ 5 w 74"/>
                <a:gd name="T99" fmla="*/ 86 h 118"/>
                <a:gd name="T100" fmla="*/ 5 w 74"/>
                <a:gd name="T101" fmla="*/ 84 h 118"/>
                <a:gd name="T102" fmla="*/ 5 w 74"/>
                <a:gd name="T103" fmla="*/ 80 h 118"/>
                <a:gd name="T104" fmla="*/ 7 w 74"/>
                <a:gd name="T105" fmla="*/ 78 h 118"/>
                <a:gd name="T106" fmla="*/ 9 w 74"/>
                <a:gd name="T107" fmla="*/ 74 h 118"/>
                <a:gd name="T108" fmla="*/ 9 w 74"/>
                <a:gd name="T109" fmla="*/ 72 h 118"/>
                <a:gd name="T110" fmla="*/ 11 w 74"/>
                <a:gd name="T111" fmla="*/ 68 h 118"/>
                <a:gd name="T112" fmla="*/ 13 w 74"/>
                <a:gd name="T113" fmla="*/ 67 h 118"/>
                <a:gd name="T114" fmla="*/ 13 w 74"/>
                <a:gd name="T115" fmla="*/ 67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4" h="118">
                  <a:moveTo>
                    <a:pt x="13" y="67"/>
                  </a:moveTo>
                  <a:lnTo>
                    <a:pt x="15" y="61"/>
                  </a:lnTo>
                  <a:lnTo>
                    <a:pt x="17" y="57"/>
                  </a:lnTo>
                  <a:lnTo>
                    <a:pt x="20" y="51"/>
                  </a:lnTo>
                  <a:lnTo>
                    <a:pt x="22" y="48"/>
                  </a:lnTo>
                  <a:lnTo>
                    <a:pt x="24" y="42"/>
                  </a:lnTo>
                  <a:lnTo>
                    <a:pt x="28" y="38"/>
                  </a:lnTo>
                  <a:lnTo>
                    <a:pt x="30" y="34"/>
                  </a:lnTo>
                  <a:lnTo>
                    <a:pt x="34" y="29"/>
                  </a:lnTo>
                  <a:lnTo>
                    <a:pt x="36" y="25"/>
                  </a:lnTo>
                  <a:lnTo>
                    <a:pt x="40" y="21"/>
                  </a:lnTo>
                  <a:lnTo>
                    <a:pt x="41" y="17"/>
                  </a:lnTo>
                  <a:lnTo>
                    <a:pt x="45" y="13"/>
                  </a:lnTo>
                  <a:lnTo>
                    <a:pt x="49" y="10"/>
                  </a:lnTo>
                  <a:lnTo>
                    <a:pt x="53" y="6"/>
                  </a:lnTo>
                  <a:lnTo>
                    <a:pt x="57" y="4"/>
                  </a:lnTo>
                  <a:lnTo>
                    <a:pt x="60" y="2"/>
                  </a:lnTo>
                  <a:lnTo>
                    <a:pt x="68" y="0"/>
                  </a:lnTo>
                  <a:lnTo>
                    <a:pt x="70" y="0"/>
                  </a:lnTo>
                  <a:lnTo>
                    <a:pt x="72" y="4"/>
                  </a:lnTo>
                  <a:lnTo>
                    <a:pt x="74" y="8"/>
                  </a:lnTo>
                  <a:lnTo>
                    <a:pt x="72" y="13"/>
                  </a:lnTo>
                  <a:lnTo>
                    <a:pt x="70" y="21"/>
                  </a:lnTo>
                  <a:lnTo>
                    <a:pt x="66" y="29"/>
                  </a:lnTo>
                  <a:lnTo>
                    <a:pt x="60" y="38"/>
                  </a:lnTo>
                  <a:lnTo>
                    <a:pt x="57" y="48"/>
                  </a:lnTo>
                  <a:lnTo>
                    <a:pt x="51" y="59"/>
                  </a:lnTo>
                  <a:lnTo>
                    <a:pt x="45" y="68"/>
                  </a:lnTo>
                  <a:lnTo>
                    <a:pt x="40" y="78"/>
                  </a:lnTo>
                  <a:lnTo>
                    <a:pt x="34" y="87"/>
                  </a:lnTo>
                  <a:lnTo>
                    <a:pt x="28" y="95"/>
                  </a:lnTo>
                  <a:lnTo>
                    <a:pt x="24" y="103"/>
                  </a:lnTo>
                  <a:lnTo>
                    <a:pt x="22" y="110"/>
                  </a:lnTo>
                  <a:lnTo>
                    <a:pt x="19" y="114"/>
                  </a:lnTo>
                  <a:lnTo>
                    <a:pt x="15" y="116"/>
                  </a:lnTo>
                  <a:lnTo>
                    <a:pt x="13" y="118"/>
                  </a:lnTo>
                  <a:lnTo>
                    <a:pt x="9" y="118"/>
                  </a:lnTo>
                  <a:lnTo>
                    <a:pt x="5" y="116"/>
                  </a:lnTo>
                  <a:lnTo>
                    <a:pt x="1" y="114"/>
                  </a:lnTo>
                  <a:lnTo>
                    <a:pt x="1" y="112"/>
                  </a:lnTo>
                  <a:lnTo>
                    <a:pt x="0" y="108"/>
                  </a:lnTo>
                  <a:lnTo>
                    <a:pt x="0" y="106"/>
                  </a:lnTo>
                  <a:lnTo>
                    <a:pt x="0" y="103"/>
                  </a:lnTo>
                  <a:lnTo>
                    <a:pt x="1" y="99"/>
                  </a:lnTo>
                  <a:lnTo>
                    <a:pt x="1" y="95"/>
                  </a:lnTo>
                  <a:lnTo>
                    <a:pt x="1" y="93"/>
                  </a:lnTo>
                  <a:lnTo>
                    <a:pt x="3" y="91"/>
                  </a:lnTo>
                  <a:lnTo>
                    <a:pt x="3" y="89"/>
                  </a:lnTo>
                  <a:lnTo>
                    <a:pt x="3" y="87"/>
                  </a:lnTo>
                  <a:lnTo>
                    <a:pt x="5" y="86"/>
                  </a:lnTo>
                  <a:lnTo>
                    <a:pt x="5" y="84"/>
                  </a:lnTo>
                  <a:lnTo>
                    <a:pt x="5" y="80"/>
                  </a:lnTo>
                  <a:lnTo>
                    <a:pt x="7" y="78"/>
                  </a:lnTo>
                  <a:lnTo>
                    <a:pt x="9" y="74"/>
                  </a:lnTo>
                  <a:lnTo>
                    <a:pt x="9" y="72"/>
                  </a:lnTo>
                  <a:lnTo>
                    <a:pt x="11" y="68"/>
                  </a:lnTo>
                  <a:lnTo>
                    <a:pt x="13" y="67"/>
                  </a:lnTo>
                  <a:lnTo>
                    <a:pt x="13" y="67"/>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00" name="Freeform 60">
              <a:extLst>
                <a:ext uri="{FF2B5EF4-FFF2-40B4-BE49-F238E27FC236}">
                  <a16:creationId xmlns:a16="http://schemas.microsoft.com/office/drawing/2014/main" id="{5516E995-6616-DE4A-B5D7-72B96A7F77CB}"/>
                </a:ext>
              </a:extLst>
            </p:cNvPr>
            <p:cNvSpPr>
              <a:spLocks/>
            </p:cNvSpPr>
            <p:nvPr/>
          </p:nvSpPr>
          <p:spPr bwMode="auto">
            <a:xfrm>
              <a:off x="3574" y="2237"/>
              <a:ext cx="63" cy="32"/>
            </a:xfrm>
            <a:custGeom>
              <a:avLst/>
              <a:gdLst>
                <a:gd name="T0" fmla="*/ 16 w 126"/>
                <a:gd name="T1" fmla="*/ 0 h 65"/>
                <a:gd name="T2" fmla="*/ 21 w 126"/>
                <a:gd name="T3" fmla="*/ 0 h 65"/>
                <a:gd name="T4" fmla="*/ 27 w 126"/>
                <a:gd name="T5" fmla="*/ 2 h 65"/>
                <a:gd name="T6" fmla="*/ 33 w 126"/>
                <a:gd name="T7" fmla="*/ 4 h 65"/>
                <a:gd name="T8" fmla="*/ 38 w 126"/>
                <a:gd name="T9" fmla="*/ 6 h 65"/>
                <a:gd name="T10" fmla="*/ 44 w 126"/>
                <a:gd name="T11" fmla="*/ 8 h 65"/>
                <a:gd name="T12" fmla="*/ 50 w 126"/>
                <a:gd name="T13" fmla="*/ 10 h 65"/>
                <a:gd name="T14" fmla="*/ 57 w 126"/>
                <a:gd name="T15" fmla="*/ 11 h 65"/>
                <a:gd name="T16" fmla="*/ 63 w 126"/>
                <a:gd name="T17" fmla="*/ 15 h 65"/>
                <a:gd name="T18" fmla="*/ 71 w 126"/>
                <a:gd name="T19" fmla="*/ 17 h 65"/>
                <a:gd name="T20" fmla="*/ 76 w 126"/>
                <a:gd name="T21" fmla="*/ 19 h 65"/>
                <a:gd name="T22" fmla="*/ 82 w 126"/>
                <a:gd name="T23" fmla="*/ 23 h 65"/>
                <a:gd name="T24" fmla="*/ 90 w 126"/>
                <a:gd name="T25" fmla="*/ 25 h 65"/>
                <a:gd name="T26" fmla="*/ 96 w 126"/>
                <a:gd name="T27" fmla="*/ 29 h 65"/>
                <a:gd name="T28" fmla="*/ 101 w 126"/>
                <a:gd name="T29" fmla="*/ 32 h 65"/>
                <a:gd name="T30" fmla="*/ 105 w 126"/>
                <a:gd name="T31" fmla="*/ 36 h 65"/>
                <a:gd name="T32" fmla="*/ 111 w 126"/>
                <a:gd name="T33" fmla="*/ 40 h 65"/>
                <a:gd name="T34" fmla="*/ 115 w 126"/>
                <a:gd name="T35" fmla="*/ 42 h 65"/>
                <a:gd name="T36" fmla="*/ 116 w 126"/>
                <a:gd name="T37" fmla="*/ 44 h 65"/>
                <a:gd name="T38" fmla="*/ 118 w 126"/>
                <a:gd name="T39" fmla="*/ 46 h 65"/>
                <a:gd name="T40" fmla="*/ 122 w 126"/>
                <a:gd name="T41" fmla="*/ 49 h 65"/>
                <a:gd name="T42" fmla="*/ 122 w 126"/>
                <a:gd name="T43" fmla="*/ 51 h 65"/>
                <a:gd name="T44" fmla="*/ 124 w 126"/>
                <a:gd name="T45" fmla="*/ 53 h 65"/>
                <a:gd name="T46" fmla="*/ 126 w 126"/>
                <a:gd name="T47" fmla="*/ 55 h 65"/>
                <a:gd name="T48" fmla="*/ 126 w 126"/>
                <a:gd name="T49" fmla="*/ 57 h 65"/>
                <a:gd name="T50" fmla="*/ 126 w 126"/>
                <a:gd name="T51" fmla="*/ 59 h 65"/>
                <a:gd name="T52" fmla="*/ 124 w 126"/>
                <a:gd name="T53" fmla="*/ 61 h 65"/>
                <a:gd name="T54" fmla="*/ 122 w 126"/>
                <a:gd name="T55" fmla="*/ 63 h 65"/>
                <a:gd name="T56" fmla="*/ 120 w 126"/>
                <a:gd name="T57" fmla="*/ 65 h 65"/>
                <a:gd name="T58" fmla="*/ 113 w 126"/>
                <a:gd name="T59" fmla="*/ 63 h 65"/>
                <a:gd name="T60" fmla="*/ 105 w 126"/>
                <a:gd name="T61" fmla="*/ 61 h 65"/>
                <a:gd name="T62" fmla="*/ 97 w 126"/>
                <a:gd name="T63" fmla="*/ 59 h 65"/>
                <a:gd name="T64" fmla="*/ 92 w 126"/>
                <a:gd name="T65" fmla="*/ 57 h 65"/>
                <a:gd name="T66" fmla="*/ 84 w 126"/>
                <a:gd name="T67" fmla="*/ 53 h 65"/>
                <a:gd name="T68" fmla="*/ 76 w 126"/>
                <a:gd name="T69" fmla="*/ 51 h 65"/>
                <a:gd name="T70" fmla="*/ 69 w 126"/>
                <a:gd name="T71" fmla="*/ 49 h 65"/>
                <a:gd name="T72" fmla="*/ 63 w 126"/>
                <a:gd name="T73" fmla="*/ 46 h 65"/>
                <a:gd name="T74" fmla="*/ 56 w 126"/>
                <a:gd name="T75" fmla="*/ 42 h 65"/>
                <a:gd name="T76" fmla="*/ 48 w 126"/>
                <a:gd name="T77" fmla="*/ 40 h 65"/>
                <a:gd name="T78" fmla="*/ 40 w 126"/>
                <a:gd name="T79" fmla="*/ 36 h 65"/>
                <a:gd name="T80" fmla="*/ 35 w 126"/>
                <a:gd name="T81" fmla="*/ 34 h 65"/>
                <a:gd name="T82" fmla="*/ 27 w 126"/>
                <a:gd name="T83" fmla="*/ 30 h 65"/>
                <a:gd name="T84" fmla="*/ 21 w 126"/>
                <a:gd name="T85" fmla="*/ 29 h 65"/>
                <a:gd name="T86" fmla="*/ 14 w 126"/>
                <a:gd name="T87" fmla="*/ 25 h 65"/>
                <a:gd name="T88" fmla="*/ 8 w 126"/>
                <a:gd name="T89" fmla="*/ 23 h 65"/>
                <a:gd name="T90" fmla="*/ 4 w 126"/>
                <a:gd name="T91" fmla="*/ 21 h 65"/>
                <a:gd name="T92" fmla="*/ 2 w 126"/>
                <a:gd name="T93" fmla="*/ 19 h 65"/>
                <a:gd name="T94" fmla="*/ 2 w 126"/>
                <a:gd name="T95" fmla="*/ 17 h 65"/>
                <a:gd name="T96" fmla="*/ 0 w 126"/>
                <a:gd name="T97" fmla="*/ 15 h 65"/>
                <a:gd name="T98" fmla="*/ 0 w 126"/>
                <a:gd name="T99" fmla="*/ 11 h 65"/>
                <a:gd name="T100" fmla="*/ 2 w 126"/>
                <a:gd name="T101" fmla="*/ 8 h 65"/>
                <a:gd name="T102" fmla="*/ 6 w 126"/>
                <a:gd name="T103" fmla="*/ 4 h 65"/>
                <a:gd name="T104" fmla="*/ 10 w 126"/>
                <a:gd name="T105" fmla="*/ 2 h 65"/>
                <a:gd name="T106" fmla="*/ 14 w 126"/>
                <a:gd name="T107" fmla="*/ 0 h 65"/>
                <a:gd name="T108" fmla="*/ 16 w 126"/>
                <a:gd name="T109" fmla="*/ 0 h 65"/>
                <a:gd name="T110" fmla="*/ 16 w 126"/>
                <a:gd name="T111" fmla="*/ 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6" h="65">
                  <a:moveTo>
                    <a:pt x="16" y="0"/>
                  </a:moveTo>
                  <a:lnTo>
                    <a:pt x="21" y="0"/>
                  </a:lnTo>
                  <a:lnTo>
                    <a:pt x="27" y="2"/>
                  </a:lnTo>
                  <a:lnTo>
                    <a:pt x="33" y="4"/>
                  </a:lnTo>
                  <a:lnTo>
                    <a:pt x="38" y="6"/>
                  </a:lnTo>
                  <a:lnTo>
                    <a:pt x="44" y="8"/>
                  </a:lnTo>
                  <a:lnTo>
                    <a:pt x="50" y="10"/>
                  </a:lnTo>
                  <a:lnTo>
                    <a:pt x="57" y="11"/>
                  </a:lnTo>
                  <a:lnTo>
                    <a:pt x="63" y="15"/>
                  </a:lnTo>
                  <a:lnTo>
                    <a:pt x="71" y="17"/>
                  </a:lnTo>
                  <a:lnTo>
                    <a:pt x="76" y="19"/>
                  </a:lnTo>
                  <a:lnTo>
                    <a:pt x="82" y="23"/>
                  </a:lnTo>
                  <a:lnTo>
                    <a:pt x="90" y="25"/>
                  </a:lnTo>
                  <a:lnTo>
                    <a:pt x="96" y="29"/>
                  </a:lnTo>
                  <a:lnTo>
                    <a:pt x="101" y="32"/>
                  </a:lnTo>
                  <a:lnTo>
                    <a:pt x="105" y="36"/>
                  </a:lnTo>
                  <a:lnTo>
                    <a:pt x="111" y="40"/>
                  </a:lnTo>
                  <a:lnTo>
                    <a:pt x="115" y="42"/>
                  </a:lnTo>
                  <a:lnTo>
                    <a:pt x="116" y="44"/>
                  </a:lnTo>
                  <a:lnTo>
                    <a:pt x="118" y="46"/>
                  </a:lnTo>
                  <a:lnTo>
                    <a:pt x="122" y="49"/>
                  </a:lnTo>
                  <a:lnTo>
                    <a:pt x="122" y="51"/>
                  </a:lnTo>
                  <a:lnTo>
                    <a:pt x="124" y="53"/>
                  </a:lnTo>
                  <a:lnTo>
                    <a:pt x="126" y="55"/>
                  </a:lnTo>
                  <a:lnTo>
                    <a:pt x="126" y="57"/>
                  </a:lnTo>
                  <a:lnTo>
                    <a:pt x="126" y="59"/>
                  </a:lnTo>
                  <a:lnTo>
                    <a:pt x="124" y="61"/>
                  </a:lnTo>
                  <a:lnTo>
                    <a:pt x="122" y="63"/>
                  </a:lnTo>
                  <a:lnTo>
                    <a:pt x="120" y="65"/>
                  </a:lnTo>
                  <a:lnTo>
                    <a:pt x="113" y="63"/>
                  </a:lnTo>
                  <a:lnTo>
                    <a:pt x="105" y="61"/>
                  </a:lnTo>
                  <a:lnTo>
                    <a:pt x="97" y="59"/>
                  </a:lnTo>
                  <a:lnTo>
                    <a:pt x="92" y="57"/>
                  </a:lnTo>
                  <a:lnTo>
                    <a:pt x="84" y="53"/>
                  </a:lnTo>
                  <a:lnTo>
                    <a:pt x="76" y="51"/>
                  </a:lnTo>
                  <a:lnTo>
                    <a:pt x="69" y="49"/>
                  </a:lnTo>
                  <a:lnTo>
                    <a:pt x="63" y="46"/>
                  </a:lnTo>
                  <a:lnTo>
                    <a:pt x="56" y="42"/>
                  </a:lnTo>
                  <a:lnTo>
                    <a:pt x="48" y="40"/>
                  </a:lnTo>
                  <a:lnTo>
                    <a:pt x="40" y="36"/>
                  </a:lnTo>
                  <a:lnTo>
                    <a:pt x="35" y="34"/>
                  </a:lnTo>
                  <a:lnTo>
                    <a:pt x="27" y="30"/>
                  </a:lnTo>
                  <a:lnTo>
                    <a:pt x="21" y="29"/>
                  </a:lnTo>
                  <a:lnTo>
                    <a:pt x="14" y="25"/>
                  </a:lnTo>
                  <a:lnTo>
                    <a:pt x="8" y="23"/>
                  </a:lnTo>
                  <a:lnTo>
                    <a:pt x="4" y="21"/>
                  </a:lnTo>
                  <a:lnTo>
                    <a:pt x="2" y="19"/>
                  </a:lnTo>
                  <a:lnTo>
                    <a:pt x="2" y="17"/>
                  </a:lnTo>
                  <a:lnTo>
                    <a:pt x="0" y="15"/>
                  </a:lnTo>
                  <a:lnTo>
                    <a:pt x="0" y="11"/>
                  </a:lnTo>
                  <a:lnTo>
                    <a:pt x="2" y="8"/>
                  </a:lnTo>
                  <a:lnTo>
                    <a:pt x="6" y="4"/>
                  </a:lnTo>
                  <a:lnTo>
                    <a:pt x="10" y="2"/>
                  </a:lnTo>
                  <a:lnTo>
                    <a:pt x="14" y="0"/>
                  </a:lnTo>
                  <a:lnTo>
                    <a:pt x="16" y="0"/>
                  </a:lnTo>
                  <a:lnTo>
                    <a:pt x="16" y="0"/>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01" name="Freeform 61">
              <a:extLst>
                <a:ext uri="{FF2B5EF4-FFF2-40B4-BE49-F238E27FC236}">
                  <a16:creationId xmlns:a16="http://schemas.microsoft.com/office/drawing/2014/main" id="{60B66512-307A-CB41-8DAF-FA551A952DCA}"/>
                </a:ext>
              </a:extLst>
            </p:cNvPr>
            <p:cNvSpPr>
              <a:spLocks/>
            </p:cNvSpPr>
            <p:nvPr/>
          </p:nvSpPr>
          <p:spPr bwMode="auto">
            <a:xfrm>
              <a:off x="3566" y="2320"/>
              <a:ext cx="55" cy="26"/>
            </a:xfrm>
            <a:custGeom>
              <a:avLst/>
              <a:gdLst>
                <a:gd name="T0" fmla="*/ 16 w 111"/>
                <a:gd name="T1" fmla="*/ 0 h 54"/>
                <a:gd name="T2" fmla="*/ 17 w 111"/>
                <a:gd name="T3" fmla="*/ 2 h 54"/>
                <a:gd name="T4" fmla="*/ 23 w 111"/>
                <a:gd name="T5" fmla="*/ 4 h 54"/>
                <a:gd name="T6" fmla="*/ 27 w 111"/>
                <a:gd name="T7" fmla="*/ 4 h 54"/>
                <a:gd name="T8" fmla="*/ 35 w 111"/>
                <a:gd name="T9" fmla="*/ 6 h 54"/>
                <a:gd name="T10" fmla="*/ 40 w 111"/>
                <a:gd name="T11" fmla="*/ 8 h 54"/>
                <a:gd name="T12" fmla="*/ 46 w 111"/>
                <a:gd name="T13" fmla="*/ 10 h 54"/>
                <a:gd name="T14" fmla="*/ 54 w 111"/>
                <a:gd name="T15" fmla="*/ 14 h 54"/>
                <a:gd name="T16" fmla="*/ 59 w 111"/>
                <a:gd name="T17" fmla="*/ 16 h 54"/>
                <a:gd name="T18" fmla="*/ 67 w 111"/>
                <a:gd name="T19" fmla="*/ 18 h 54"/>
                <a:gd name="T20" fmla="*/ 73 w 111"/>
                <a:gd name="T21" fmla="*/ 19 h 54"/>
                <a:gd name="T22" fmla="*/ 80 w 111"/>
                <a:gd name="T23" fmla="*/ 21 h 54"/>
                <a:gd name="T24" fmla="*/ 86 w 111"/>
                <a:gd name="T25" fmla="*/ 25 h 54"/>
                <a:gd name="T26" fmla="*/ 92 w 111"/>
                <a:gd name="T27" fmla="*/ 27 h 54"/>
                <a:gd name="T28" fmla="*/ 97 w 111"/>
                <a:gd name="T29" fmla="*/ 29 h 54"/>
                <a:gd name="T30" fmla="*/ 101 w 111"/>
                <a:gd name="T31" fmla="*/ 33 h 54"/>
                <a:gd name="T32" fmla="*/ 107 w 111"/>
                <a:gd name="T33" fmla="*/ 35 h 54"/>
                <a:gd name="T34" fmla="*/ 109 w 111"/>
                <a:gd name="T35" fmla="*/ 37 h 54"/>
                <a:gd name="T36" fmla="*/ 111 w 111"/>
                <a:gd name="T37" fmla="*/ 40 h 54"/>
                <a:gd name="T38" fmla="*/ 111 w 111"/>
                <a:gd name="T39" fmla="*/ 42 h 54"/>
                <a:gd name="T40" fmla="*/ 111 w 111"/>
                <a:gd name="T41" fmla="*/ 46 h 54"/>
                <a:gd name="T42" fmla="*/ 111 w 111"/>
                <a:gd name="T43" fmla="*/ 48 h 54"/>
                <a:gd name="T44" fmla="*/ 109 w 111"/>
                <a:gd name="T45" fmla="*/ 52 h 54"/>
                <a:gd name="T46" fmla="*/ 107 w 111"/>
                <a:gd name="T47" fmla="*/ 52 h 54"/>
                <a:gd name="T48" fmla="*/ 105 w 111"/>
                <a:gd name="T49" fmla="*/ 52 h 54"/>
                <a:gd name="T50" fmla="*/ 103 w 111"/>
                <a:gd name="T51" fmla="*/ 54 h 54"/>
                <a:gd name="T52" fmla="*/ 101 w 111"/>
                <a:gd name="T53" fmla="*/ 54 h 54"/>
                <a:gd name="T54" fmla="*/ 93 w 111"/>
                <a:gd name="T55" fmla="*/ 52 h 54"/>
                <a:gd name="T56" fmla="*/ 88 w 111"/>
                <a:gd name="T57" fmla="*/ 52 h 54"/>
                <a:gd name="T58" fmla="*/ 82 w 111"/>
                <a:gd name="T59" fmla="*/ 50 h 54"/>
                <a:gd name="T60" fmla="*/ 74 w 111"/>
                <a:gd name="T61" fmla="*/ 50 h 54"/>
                <a:gd name="T62" fmla="*/ 69 w 111"/>
                <a:gd name="T63" fmla="*/ 46 h 54"/>
                <a:gd name="T64" fmla="*/ 63 w 111"/>
                <a:gd name="T65" fmla="*/ 46 h 54"/>
                <a:gd name="T66" fmla="*/ 55 w 111"/>
                <a:gd name="T67" fmla="*/ 44 h 54"/>
                <a:gd name="T68" fmla="*/ 50 w 111"/>
                <a:gd name="T69" fmla="*/ 42 h 54"/>
                <a:gd name="T70" fmla="*/ 44 w 111"/>
                <a:gd name="T71" fmla="*/ 38 h 54"/>
                <a:gd name="T72" fmla="*/ 38 w 111"/>
                <a:gd name="T73" fmla="*/ 37 h 54"/>
                <a:gd name="T74" fmla="*/ 31 w 111"/>
                <a:gd name="T75" fmla="*/ 33 h 54"/>
                <a:gd name="T76" fmla="*/ 25 w 111"/>
                <a:gd name="T77" fmla="*/ 31 h 54"/>
                <a:gd name="T78" fmla="*/ 19 w 111"/>
                <a:gd name="T79" fmla="*/ 27 h 54"/>
                <a:gd name="T80" fmla="*/ 14 w 111"/>
                <a:gd name="T81" fmla="*/ 23 h 54"/>
                <a:gd name="T82" fmla="*/ 8 w 111"/>
                <a:gd name="T83" fmla="*/ 18 h 54"/>
                <a:gd name="T84" fmla="*/ 4 w 111"/>
                <a:gd name="T85" fmla="*/ 14 h 54"/>
                <a:gd name="T86" fmla="*/ 0 w 111"/>
                <a:gd name="T87" fmla="*/ 10 h 54"/>
                <a:gd name="T88" fmla="*/ 0 w 111"/>
                <a:gd name="T89" fmla="*/ 8 h 54"/>
                <a:gd name="T90" fmla="*/ 2 w 111"/>
                <a:gd name="T91" fmla="*/ 6 h 54"/>
                <a:gd name="T92" fmla="*/ 4 w 111"/>
                <a:gd name="T93" fmla="*/ 4 h 54"/>
                <a:gd name="T94" fmla="*/ 8 w 111"/>
                <a:gd name="T95" fmla="*/ 0 h 54"/>
                <a:gd name="T96" fmla="*/ 10 w 111"/>
                <a:gd name="T97" fmla="*/ 0 h 54"/>
                <a:gd name="T98" fmla="*/ 14 w 111"/>
                <a:gd name="T99" fmla="*/ 0 h 54"/>
                <a:gd name="T100" fmla="*/ 16 w 111"/>
                <a:gd name="T101" fmla="*/ 0 h 54"/>
                <a:gd name="T102" fmla="*/ 16 w 111"/>
                <a:gd name="T103"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1" h="54">
                  <a:moveTo>
                    <a:pt x="16" y="0"/>
                  </a:moveTo>
                  <a:lnTo>
                    <a:pt x="17" y="2"/>
                  </a:lnTo>
                  <a:lnTo>
                    <a:pt x="23" y="4"/>
                  </a:lnTo>
                  <a:lnTo>
                    <a:pt x="27" y="4"/>
                  </a:lnTo>
                  <a:lnTo>
                    <a:pt x="35" y="6"/>
                  </a:lnTo>
                  <a:lnTo>
                    <a:pt x="40" y="8"/>
                  </a:lnTo>
                  <a:lnTo>
                    <a:pt x="46" y="10"/>
                  </a:lnTo>
                  <a:lnTo>
                    <a:pt x="54" y="14"/>
                  </a:lnTo>
                  <a:lnTo>
                    <a:pt x="59" y="16"/>
                  </a:lnTo>
                  <a:lnTo>
                    <a:pt x="67" y="18"/>
                  </a:lnTo>
                  <a:lnTo>
                    <a:pt x="73" y="19"/>
                  </a:lnTo>
                  <a:lnTo>
                    <a:pt x="80" y="21"/>
                  </a:lnTo>
                  <a:lnTo>
                    <a:pt x="86" y="25"/>
                  </a:lnTo>
                  <a:lnTo>
                    <a:pt x="92" y="27"/>
                  </a:lnTo>
                  <a:lnTo>
                    <a:pt x="97" y="29"/>
                  </a:lnTo>
                  <a:lnTo>
                    <a:pt x="101" y="33"/>
                  </a:lnTo>
                  <a:lnTo>
                    <a:pt x="107" y="35"/>
                  </a:lnTo>
                  <a:lnTo>
                    <a:pt x="109" y="37"/>
                  </a:lnTo>
                  <a:lnTo>
                    <a:pt x="111" y="40"/>
                  </a:lnTo>
                  <a:lnTo>
                    <a:pt x="111" y="42"/>
                  </a:lnTo>
                  <a:lnTo>
                    <a:pt x="111" y="46"/>
                  </a:lnTo>
                  <a:lnTo>
                    <a:pt x="111" y="48"/>
                  </a:lnTo>
                  <a:lnTo>
                    <a:pt x="109" y="52"/>
                  </a:lnTo>
                  <a:lnTo>
                    <a:pt x="107" y="52"/>
                  </a:lnTo>
                  <a:lnTo>
                    <a:pt x="105" y="52"/>
                  </a:lnTo>
                  <a:lnTo>
                    <a:pt x="103" y="54"/>
                  </a:lnTo>
                  <a:lnTo>
                    <a:pt x="101" y="54"/>
                  </a:lnTo>
                  <a:lnTo>
                    <a:pt x="93" y="52"/>
                  </a:lnTo>
                  <a:lnTo>
                    <a:pt x="88" y="52"/>
                  </a:lnTo>
                  <a:lnTo>
                    <a:pt x="82" y="50"/>
                  </a:lnTo>
                  <a:lnTo>
                    <a:pt x="74" y="50"/>
                  </a:lnTo>
                  <a:lnTo>
                    <a:pt x="69" y="46"/>
                  </a:lnTo>
                  <a:lnTo>
                    <a:pt x="63" y="46"/>
                  </a:lnTo>
                  <a:lnTo>
                    <a:pt x="55" y="44"/>
                  </a:lnTo>
                  <a:lnTo>
                    <a:pt x="50" y="42"/>
                  </a:lnTo>
                  <a:lnTo>
                    <a:pt x="44" y="38"/>
                  </a:lnTo>
                  <a:lnTo>
                    <a:pt x="38" y="37"/>
                  </a:lnTo>
                  <a:lnTo>
                    <a:pt x="31" y="33"/>
                  </a:lnTo>
                  <a:lnTo>
                    <a:pt x="25" y="31"/>
                  </a:lnTo>
                  <a:lnTo>
                    <a:pt x="19" y="27"/>
                  </a:lnTo>
                  <a:lnTo>
                    <a:pt x="14" y="23"/>
                  </a:lnTo>
                  <a:lnTo>
                    <a:pt x="8" y="18"/>
                  </a:lnTo>
                  <a:lnTo>
                    <a:pt x="4" y="14"/>
                  </a:lnTo>
                  <a:lnTo>
                    <a:pt x="0" y="10"/>
                  </a:lnTo>
                  <a:lnTo>
                    <a:pt x="0" y="8"/>
                  </a:lnTo>
                  <a:lnTo>
                    <a:pt x="2" y="6"/>
                  </a:lnTo>
                  <a:lnTo>
                    <a:pt x="4" y="4"/>
                  </a:lnTo>
                  <a:lnTo>
                    <a:pt x="8" y="0"/>
                  </a:lnTo>
                  <a:lnTo>
                    <a:pt x="10" y="0"/>
                  </a:lnTo>
                  <a:lnTo>
                    <a:pt x="14" y="0"/>
                  </a:lnTo>
                  <a:lnTo>
                    <a:pt x="16" y="0"/>
                  </a:lnTo>
                  <a:lnTo>
                    <a:pt x="16" y="0"/>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02" name="Freeform 62">
              <a:extLst>
                <a:ext uri="{FF2B5EF4-FFF2-40B4-BE49-F238E27FC236}">
                  <a16:creationId xmlns:a16="http://schemas.microsoft.com/office/drawing/2014/main" id="{37028A61-622A-3241-8F9C-2216AA72C9A2}"/>
                </a:ext>
              </a:extLst>
            </p:cNvPr>
            <p:cNvSpPr>
              <a:spLocks/>
            </p:cNvSpPr>
            <p:nvPr/>
          </p:nvSpPr>
          <p:spPr bwMode="auto">
            <a:xfrm>
              <a:off x="3449" y="2184"/>
              <a:ext cx="34" cy="10"/>
            </a:xfrm>
            <a:custGeom>
              <a:avLst/>
              <a:gdLst>
                <a:gd name="T0" fmla="*/ 21 w 69"/>
                <a:gd name="T1" fmla="*/ 0 h 20"/>
                <a:gd name="T2" fmla="*/ 25 w 69"/>
                <a:gd name="T3" fmla="*/ 0 h 20"/>
                <a:gd name="T4" fmla="*/ 29 w 69"/>
                <a:gd name="T5" fmla="*/ 0 h 20"/>
                <a:gd name="T6" fmla="*/ 33 w 69"/>
                <a:gd name="T7" fmla="*/ 0 h 20"/>
                <a:gd name="T8" fmla="*/ 38 w 69"/>
                <a:gd name="T9" fmla="*/ 0 h 20"/>
                <a:gd name="T10" fmla="*/ 42 w 69"/>
                <a:gd name="T11" fmla="*/ 0 h 20"/>
                <a:gd name="T12" fmla="*/ 48 w 69"/>
                <a:gd name="T13" fmla="*/ 0 h 20"/>
                <a:gd name="T14" fmla="*/ 52 w 69"/>
                <a:gd name="T15" fmla="*/ 0 h 20"/>
                <a:gd name="T16" fmla="*/ 57 w 69"/>
                <a:gd name="T17" fmla="*/ 0 h 20"/>
                <a:gd name="T18" fmla="*/ 61 w 69"/>
                <a:gd name="T19" fmla="*/ 1 h 20"/>
                <a:gd name="T20" fmla="*/ 65 w 69"/>
                <a:gd name="T21" fmla="*/ 1 h 20"/>
                <a:gd name="T22" fmla="*/ 67 w 69"/>
                <a:gd name="T23" fmla="*/ 3 h 20"/>
                <a:gd name="T24" fmla="*/ 69 w 69"/>
                <a:gd name="T25" fmla="*/ 5 h 20"/>
                <a:gd name="T26" fmla="*/ 69 w 69"/>
                <a:gd name="T27" fmla="*/ 7 h 20"/>
                <a:gd name="T28" fmla="*/ 69 w 69"/>
                <a:gd name="T29" fmla="*/ 9 h 20"/>
                <a:gd name="T30" fmla="*/ 67 w 69"/>
                <a:gd name="T31" fmla="*/ 11 h 20"/>
                <a:gd name="T32" fmla="*/ 63 w 69"/>
                <a:gd name="T33" fmla="*/ 13 h 20"/>
                <a:gd name="T34" fmla="*/ 59 w 69"/>
                <a:gd name="T35" fmla="*/ 15 h 20"/>
                <a:gd name="T36" fmla="*/ 57 w 69"/>
                <a:gd name="T37" fmla="*/ 15 h 20"/>
                <a:gd name="T38" fmla="*/ 54 w 69"/>
                <a:gd name="T39" fmla="*/ 15 h 20"/>
                <a:gd name="T40" fmla="*/ 50 w 69"/>
                <a:gd name="T41" fmla="*/ 15 h 20"/>
                <a:gd name="T42" fmla="*/ 46 w 69"/>
                <a:gd name="T43" fmla="*/ 15 h 20"/>
                <a:gd name="T44" fmla="*/ 42 w 69"/>
                <a:gd name="T45" fmla="*/ 15 h 20"/>
                <a:gd name="T46" fmla="*/ 38 w 69"/>
                <a:gd name="T47" fmla="*/ 15 h 20"/>
                <a:gd name="T48" fmla="*/ 35 w 69"/>
                <a:gd name="T49" fmla="*/ 15 h 20"/>
                <a:gd name="T50" fmla="*/ 33 w 69"/>
                <a:gd name="T51" fmla="*/ 15 h 20"/>
                <a:gd name="T52" fmla="*/ 29 w 69"/>
                <a:gd name="T53" fmla="*/ 17 h 20"/>
                <a:gd name="T54" fmla="*/ 27 w 69"/>
                <a:gd name="T55" fmla="*/ 17 h 20"/>
                <a:gd name="T56" fmla="*/ 25 w 69"/>
                <a:gd name="T57" fmla="*/ 17 h 20"/>
                <a:gd name="T58" fmla="*/ 23 w 69"/>
                <a:gd name="T59" fmla="*/ 17 h 20"/>
                <a:gd name="T60" fmla="*/ 21 w 69"/>
                <a:gd name="T61" fmla="*/ 19 h 20"/>
                <a:gd name="T62" fmla="*/ 17 w 69"/>
                <a:gd name="T63" fmla="*/ 19 h 20"/>
                <a:gd name="T64" fmla="*/ 16 w 69"/>
                <a:gd name="T65" fmla="*/ 19 h 20"/>
                <a:gd name="T66" fmla="*/ 12 w 69"/>
                <a:gd name="T67" fmla="*/ 20 h 20"/>
                <a:gd name="T68" fmla="*/ 8 w 69"/>
                <a:gd name="T69" fmla="*/ 20 h 20"/>
                <a:gd name="T70" fmla="*/ 4 w 69"/>
                <a:gd name="T71" fmla="*/ 20 h 20"/>
                <a:gd name="T72" fmla="*/ 2 w 69"/>
                <a:gd name="T73" fmla="*/ 19 h 20"/>
                <a:gd name="T74" fmla="*/ 0 w 69"/>
                <a:gd name="T75" fmla="*/ 15 h 20"/>
                <a:gd name="T76" fmla="*/ 0 w 69"/>
                <a:gd name="T77" fmla="*/ 13 h 20"/>
                <a:gd name="T78" fmla="*/ 0 w 69"/>
                <a:gd name="T79" fmla="*/ 11 h 20"/>
                <a:gd name="T80" fmla="*/ 2 w 69"/>
                <a:gd name="T81" fmla="*/ 9 h 20"/>
                <a:gd name="T82" fmla="*/ 4 w 69"/>
                <a:gd name="T83" fmla="*/ 7 h 20"/>
                <a:gd name="T84" fmla="*/ 6 w 69"/>
                <a:gd name="T85" fmla="*/ 7 h 20"/>
                <a:gd name="T86" fmla="*/ 10 w 69"/>
                <a:gd name="T87" fmla="*/ 5 h 20"/>
                <a:gd name="T88" fmla="*/ 12 w 69"/>
                <a:gd name="T89" fmla="*/ 3 h 20"/>
                <a:gd name="T90" fmla="*/ 14 w 69"/>
                <a:gd name="T91" fmla="*/ 3 h 20"/>
                <a:gd name="T92" fmla="*/ 16 w 69"/>
                <a:gd name="T93" fmla="*/ 1 h 20"/>
                <a:gd name="T94" fmla="*/ 17 w 69"/>
                <a:gd name="T95" fmla="*/ 1 h 20"/>
                <a:gd name="T96" fmla="*/ 19 w 69"/>
                <a:gd name="T97" fmla="*/ 0 h 20"/>
                <a:gd name="T98" fmla="*/ 21 w 69"/>
                <a:gd name="T99" fmla="*/ 0 h 20"/>
                <a:gd name="T100" fmla="*/ 21 w 69"/>
                <a:gd name="T101" fmla="*/ 0 h 20"/>
                <a:gd name="T102" fmla="*/ 21 w 69"/>
                <a:gd name="T103" fmla="*/ 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9" h="20">
                  <a:moveTo>
                    <a:pt x="21" y="0"/>
                  </a:moveTo>
                  <a:lnTo>
                    <a:pt x="25" y="0"/>
                  </a:lnTo>
                  <a:lnTo>
                    <a:pt x="29" y="0"/>
                  </a:lnTo>
                  <a:lnTo>
                    <a:pt x="33" y="0"/>
                  </a:lnTo>
                  <a:lnTo>
                    <a:pt x="38" y="0"/>
                  </a:lnTo>
                  <a:lnTo>
                    <a:pt x="42" y="0"/>
                  </a:lnTo>
                  <a:lnTo>
                    <a:pt x="48" y="0"/>
                  </a:lnTo>
                  <a:lnTo>
                    <a:pt x="52" y="0"/>
                  </a:lnTo>
                  <a:lnTo>
                    <a:pt x="57" y="0"/>
                  </a:lnTo>
                  <a:lnTo>
                    <a:pt x="61" y="1"/>
                  </a:lnTo>
                  <a:lnTo>
                    <a:pt x="65" y="1"/>
                  </a:lnTo>
                  <a:lnTo>
                    <a:pt x="67" y="3"/>
                  </a:lnTo>
                  <a:lnTo>
                    <a:pt x="69" y="5"/>
                  </a:lnTo>
                  <a:lnTo>
                    <a:pt x="69" y="7"/>
                  </a:lnTo>
                  <a:lnTo>
                    <a:pt x="69" y="9"/>
                  </a:lnTo>
                  <a:lnTo>
                    <a:pt x="67" y="11"/>
                  </a:lnTo>
                  <a:lnTo>
                    <a:pt x="63" y="13"/>
                  </a:lnTo>
                  <a:lnTo>
                    <a:pt x="59" y="15"/>
                  </a:lnTo>
                  <a:lnTo>
                    <a:pt x="57" y="15"/>
                  </a:lnTo>
                  <a:lnTo>
                    <a:pt x="54" y="15"/>
                  </a:lnTo>
                  <a:lnTo>
                    <a:pt x="50" y="15"/>
                  </a:lnTo>
                  <a:lnTo>
                    <a:pt x="46" y="15"/>
                  </a:lnTo>
                  <a:lnTo>
                    <a:pt x="42" y="15"/>
                  </a:lnTo>
                  <a:lnTo>
                    <a:pt x="38" y="15"/>
                  </a:lnTo>
                  <a:lnTo>
                    <a:pt x="35" y="15"/>
                  </a:lnTo>
                  <a:lnTo>
                    <a:pt x="33" y="15"/>
                  </a:lnTo>
                  <a:lnTo>
                    <a:pt x="29" y="17"/>
                  </a:lnTo>
                  <a:lnTo>
                    <a:pt x="27" y="17"/>
                  </a:lnTo>
                  <a:lnTo>
                    <a:pt x="25" y="17"/>
                  </a:lnTo>
                  <a:lnTo>
                    <a:pt x="23" y="17"/>
                  </a:lnTo>
                  <a:lnTo>
                    <a:pt x="21" y="19"/>
                  </a:lnTo>
                  <a:lnTo>
                    <a:pt x="17" y="19"/>
                  </a:lnTo>
                  <a:lnTo>
                    <a:pt x="16" y="19"/>
                  </a:lnTo>
                  <a:lnTo>
                    <a:pt x="12" y="20"/>
                  </a:lnTo>
                  <a:lnTo>
                    <a:pt x="8" y="20"/>
                  </a:lnTo>
                  <a:lnTo>
                    <a:pt x="4" y="20"/>
                  </a:lnTo>
                  <a:lnTo>
                    <a:pt x="2" y="19"/>
                  </a:lnTo>
                  <a:lnTo>
                    <a:pt x="0" y="15"/>
                  </a:lnTo>
                  <a:lnTo>
                    <a:pt x="0" y="13"/>
                  </a:lnTo>
                  <a:lnTo>
                    <a:pt x="0" y="11"/>
                  </a:lnTo>
                  <a:lnTo>
                    <a:pt x="2" y="9"/>
                  </a:lnTo>
                  <a:lnTo>
                    <a:pt x="4" y="7"/>
                  </a:lnTo>
                  <a:lnTo>
                    <a:pt x="6" y="7"/>
                  </a:lnTo>
                  <a:lnTo>
                    <a:pt x="10" y="5"/>
                  </a:lnTo>
                  <a:lnTo>
                    <a:pt x="12" y="3"/>
                  </a:lnTo>
                  <a:lnTo>
                    <a:pt x="14" y="3"/>
                  </a:lnTo>
                  <a:lnTo>
                    <a:pt x="16" y="1"/>
                  </a:lnTo>
                  <a:lnTo>
                    <a:pt x="17" y="1"/>
                  </a:lnTo>
                  <a:lnTo>
                    <a:pt x="19" y="0"/>
                  </a:lnTo>
                  <a:lnTo>
                    <a:pt x="21" y="0"/>
                  </a:lnTo>
                  <a:lnTo>
                    <a:pt x="21" y="0"/>
                  </a:lnTo>
                  <a:lnTo>
                    <a:pt x="21" y="0"/>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03" name="Freeform 63">
              <a:extLst>
                <a:ext uri="{FF2B5EF4-FFF2-40B4-BE49-F238E27FC236}">
                  <a16:creationId xmlns:a16="http://schemas.microsoft.com/office/drawing/2014/main" id="{43357AFD-D067-0E4D-9CD5-AC27E6FFFBD6}"/>
                </a:ext>
              </a:extLst>
            </p:cNvPr>
            <p:cNvSpPr>
              <a:spLocks/>
            </p:cNvSpPr>
            <p:nvPr/>
          </p:nvSpPr>
          <p:spPr bwMode="auto">
            <a:xfrm>
              <a:off x="3462" y="2221"/>
              <a:ext cx="39" cy="21"/>
            </a:xfrm>
            <a:custGeom>
              <a:avLst/>
              <a:gdLst>
                <a:gd name="T0" fmla="*/ 13 w 78"/>
                <a:gd name="T1" fmla="*/ 0 h 42"/>
                <a:gd name="T2" fmla="*/ 17 w 78"/>
                <a:gd name="T3" fmla="*/ 0 h 42"/>
                <a:gd name="T4" fmla="*/ 19 w 78"/>
                <a:gd name="T5" fmla="*/ 0 h 42"/>
                <a:gd name="T6" fmla="*/ 23 w 78"/>
                <a:gd name="T7" fmla="*/ 2 h 42"/>
                <a:gd name="T8" fmla="*/ 28 w 78"/>
                <a:gd name="T9" fmla="*/ 4 h 42"/>
                <a:gd name="T10" fmla="*/ 32 w 78"/>
                <a:gd name="T11" fmla="*/ 4 h 42"/>
                <a:gd name="T12" fmla="*/ 36 w 78"/>
                <a:gd name="T13" fmla="*/ 5 h 42"/>
                <a:gd name="T14" fmla="*/ 42 w 78"/>
                <a:gd name="T15" fmla="*/ 7 h 42"/>
                <a:gd name="T16" fmla="*/ 46 w 78"/>
                <a:gd name="T17" fmla="*/ 9 h 42"/>
                <a:gd name="T18" fmla="*/ 51 w 78"/>
                <a:gd name="T19" fmla="*/ 11 h 42"/>
                <a:gd name="T20" fmla="*/ 55 w 78"/>
                <a:gd name="T21" fmla="*/ 13 h 42"/>
                <a:gd name="T22" fmla="*/ 59 w 78"/>
                <a:gd name="T23" fmla="*/ 15 h 42"/>
                <a:gd name="T24" fmla="*/ 65 w 78"/>
                <a:gd name="T25" fmla="*/ 19 h 42"/>
                <a:gd name="T26" fmla="*/ 67 w 78"/>
                <a:gd name="T27" fmla="*/ 21 h 42"/>
                <a:gd name="T28" fmla="*/ 70 w 78"/>
                <a:gd name="T29" fmla="*/ 23 h 42"/>
                <a:gd name="T30" fmla="*/ 74 w 78"/>
                <a:gd name="T31" fmla="*/ 26 h 42"/>
                <a:gd name="T32" fmla="*/ 76 w 78"/>
                <a:gd name="T33" fmla="*/ 30 h 42"/>
                <a:gd name="T34" fmla="*/ 78 w 78"/>
                <a:gd name="T35" fmla="*/ 34 h 42"/>
                <a:gd name="T36" fmla="*/ 78 w 78"/>
                <a:gd name="T37" fmla="*/ 36 h 42"/>
                <a:gd name="T38" fmla="*/ 78 w 78"/>
                <a:gd name="T39" fmla="*/ 38 h 42"/>
                <a:gd name="T40" fmla="*/ 76 w 78"/>
                <a:gd name="T41" fmla="*/ 40 h 42"/>
                <a:gd name="T42" fmla="*/ 76 w 78"/>
                <a:gd name="T43" fmla="*/ 40 h 42"/>
                <a:gd name="T44" fmla="*/ 72 w 78"/>
                <a:gd name="T45" fmla="*/ 42 h 42"/>
                <a:gd name="T46" fmla="*/ 68 w 78"/>
                <a:gd name="T47" fmla="*/ 40 h 42"/>
                <a:gd name="T48" fmla="*/ 63 w 78"/>
                <a:gd name="T49" fmla="*/ 36 h 42"/>
                <a:gd name="T50" fmla="*/ 59 w 78"/>
                <a:gd name="T51" fmla="*/ 34 h 42"/>
                <a:gd name="T52" fmla="*/ 55 w 78"/>
                <a:gd name="T53" fmla="*/ 32 h 42"/>
                <a:gd name="T54" fmla="*/ 49 w 78"/>
                <a:gd name="T55" fmla="*/ 28 h 42"/>
                <a:gd name="T56" fmla="*/ 46 w 78"/>
                <a:gd name="T57" fmla="*/ 26 h 42"/>
                <a:gd name="T58" fmla="*/ 42 w 78"/>
                <a:gd name="T59" fmla="*/ 24 h 42"/>
                <a:gd name="T60" fmla="*/ 36 w 78"/>
                <a:gd name="T61" fmla="*/ 24 h 42"/>
                <a:gd name="T62" fmla="*/ 32 w 78"/>
                <a:gd name="T63" fmla="*/ 23 h 42"/>
                <a:gd name="T64" fmla="*/ 28 w 78"/>
                <a:gd name="T65" fmla="*/ 23 h 42"/>
                <a:gd name="T66" fmla="*/ 25 w 78"/>
                <a:gd name="T67" fmla="*/ 21 h 42"/>
                <a:gd name="T68" fmla="*/ 21 w 78"/>
                <a:gd name="T69" fmla="*/ 19 h 42"/>
                <a:gd name="T70" fmla="*/ 17 w 78"/>
                <a:gd name="T71" fmla="*/ 19 h 42"/>
                <a:gd name="T72" fmla="*/ 11 w 78"/>
                <a:gd name="T73" fmla="*/ 17 h 42"/>
                <a:gd name="T74" fmla="*/ 8 w 78"/>
                <a:gd name="T75" fmla="*/ 15 h 42"/>
                <a:gd name="T76" fmla="*/ 4 w 78"/>
                <a:gd name="T77" fmla="*/ 15 h 42"/>
                <a:gd name="T78" fmla="*/ 2 w 78"/>
                <a:gd name="T79" fmla="*/ 13 h 42"/>
                <a:gd name="T80" fmla="*/ 0 w 78"/>
                <a:gd name="T81" fmla="*/ 11 h 42"/>
                <a:gd name="T82" fmla="*/ 0 w 78"/>
                <a:gd name="T83" fmla="*/ 9 h 42"/>
                <a:gd name="T84" fmla="*/ 0 w 78"/>
                <a:gd name="T85" fmla="*/ 7 h 42"/>
                <a:gd name="T86" fmla="*/ 2 w 78"/>
                <a:gd name="T87" fmla="*/ 5 h 42"/>
                <a:gd name="T88" fmla="*/ 4 w 78"/>
                <a:gd name="T89" fmla="*/ 4 h 42"/>
                <a:gd name="T90" fmla="*/ 6 w 78"/>
                <a:gd name="T91" fmla="*/ 2 h 42"/>
                <a:gd name="T92" fmla="*/ 8 w 78"/>
                <a:gd name="T93" fmla="*/ 2 h 42"/>
                <a:gd name="T94" fmla="*/ 9 w 78"/>
                <a:gd name="T95" fmla="*/ 0 h 42"/>
                <a:gd name="T96" fmla="*/ 13 w 78"/>
                <a:gd name="T97" fmla="*/ 0 h 42"/>
                <a:gd name="T98" fmla="*/ 13 w 78"/>
                <a:gd name="T99"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8" h="42">
                  <a:moveTo>
                    <a:pt x="13" y="0"/>
                  </a:moveTo>
                  <a:lnTo>
                    <a:pt x="17" y="0"/>
                  </a:lnTo>
                  <a:lnTo>
                    <a:pt x="19" y="0"/>
                  </a:lnTo>
                  <a:lnTo>
                    <a:pt x="23" y="2"/>
                  </a:lnTo>
                  <a:lnTo>
                    <a:pt x="28" y="4"/>
                  </a:lnTo>
                  <a:lnTo>
                    <a:pt x="32" y="4"/>
                  </a:lnTo>
                  <a:lnTo>
                    <a:pt x="36" y="5"/>
                  </a:lnTo>
                  <a:lnTo>
                    <a:pt x="42" y="7"/>
                  </a:lnTo>
                  <a:lnTo>
                    <a:pt x="46" y="9"/>
                  </a:lnTo>
                  <a:lnTo>
                    <a:pt x="51" y="11"/>
                  </a:lnTo>
                  <a:lnTo>
                    <a:pt x="55" y="13"/>
                  </a:lnTo>
                  <a:lnTo>
                    <a:pt x="59" y="15"/>
                  </a:lnTo>
                  <a:lnTo>
                    <a:pt x="65" y="19"/>
                  </a:lnTo>
                  <a:lnTo>
                    <a:pt x="67" y="21"/>
                  </a:lnTo>
                  <a:lnTo>
                    <a:pt x="70" y="23"/>
                  </a:lnTo>
                  <a:lnTo>
                    <a:pt x="74" y="26"/>
                  </a:lnTo>
                  <a:lnTo>
                    <a:pt x="76" y="30"/>
                  </a:lnTo>
                  <a:lnTo>
                    <a:pt x="78" y="34"/>
                  </a:lnTo>
                  <a:lnTo>
                    <a:pt x="78" y="36"/>
                  </a:lnTo>
                  <a:lnTo>
                    <a:pt x="78" y="38"/>
                  </a:lnTo>
                  <a:lnTo>
                    <a:pt x="76" y="40"/>
                  </a:lnTo>
                  <a:lnTo>
                    <a:pt x="76" y="40"/>
                  </a:lnTo>
                  <a:lnTo>
                    <a:pt x="72" y="42"/>
                  </a:lnTo>
                  <a:lnTo>
                    <a:pt x="68" y="40"/>
                  </a:lnTo>
                  <a:lnTo>
                    <a:pt x="63" y="36"/>
                  </a:lnTo>
                  <a:lnTo>
                    <a:pt x="59" y="34"/>
                  </a:lnTo>
                  <a:lnTo>
                    <a:pt x="55" y="32"/>
                  </a:lnTo>
                  <a:lnTo>
                    <a:pt x="49" y="28"/>
                  </a:lnTo>
                  <a:lnTo>
                    <a:pt x="46" y="26"/>
                  </a:lnTo>
                  <a:lnTo>
                    <a:pt x="42" y="24"/>
                  </a:lnTo>
                  <a:lnTo>
                    <a:pt x="36" y="24"/>
                  </a:lnTo>
                  <a:lnTo>
                    <a:pt x="32" y="23"/>
                  </a:lnTo>
                  <a:lnTo>
                    <a:pt x="28" y="23"/>
                  </a:lnTo>
                  <a:lnTo>
                    <a:pt x="25" y="21"/>
                  </a:lnTo>
                  <a:lnTo>
                    <a:pt x="21" y="19"/>
                  </a:lnTo>
                  <a:lnTo>
                    <a:pt x="17" y="19"/>
                  </a:lnTo>
                  <a:lnTo>
                    <a:pt x="11" y="17"/>
                  </a:lnTo>
                  <a:lnTo>
                    <a:pt x="8" y="15"/>
                  </a:lnTo>
                  <a:lnTo>
                    <a:pt x="4" y="15"/>
                  </a:lnTo>
                  <a:lnTo>
                    <a:pt x="2" y="13"/>
                  </a:lnTo>
                  <a:lnTo>
                    <a:pt x="0" y="11"/>
                  </a:lnTo>
                  <a:lnTo>
                    <a:pt x="0" y="9"/>
                  </a:lnTo>
                  <a:lnTo>
                    <a:pt x="0" y="7"/>
                  </a:lnTo>
                  <a:lnTo>
                    <a:pt x="2" y="5"/>
                  </a:lnTo>
                  <a:lnTo>
                    <a:pt x="4" y="4"/>
                  </a:lnTo>
                  <a:lnTo>
                    <a:pt x="6" y="2"/>
                  </a:lnTo>
                  <a:lnTo>
                    <a:pt x="8" y="2"/>
                  </a:lnTo>
                  <a:lnTo>
                    <a:pt x="9" y="0"/>
                  </a:lnTo>
                  <a:lnTo>
                    <a:pt x="13" y="0"/>
                  </a:lnTo>
                  <a:lnTo>
                    <a:pt x="13" y="0"/>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04" name="Freeform 64">
              <a:extLst>
                <a:ext uri="{FF2B5EF4-FFF2-40B4-BE49-F238E27FC236}">
                  <a16:creationId xmlns:a16="http://schemas.microsoft.com/office/drawing/2014/main" id="{0FA3CEA8-5E0E-6E4B-B998-02F3EC870C57}"/>
                </a:ext>
              </a:extLst>
            </p:cNvPr>
            <p:cNvSpPr>
              <a:spLocks/>
            </p:cNvSpPr>
            <p:nvPr/>
          </p:nvSpPr>
          <p:spPr bwMode="auto">
            <a:xfrm>
              <a:off x="3470" y="2261"/>
              <a:ext cx="46" cy="26"/>
            </a:xfrm>
            <a:custGeom>
              <a:avLst/>
              <a:gdLst>
                <a:gd name="T0" fmla="*/ 12 w 93"/>
                <a:gd name="T1" fmla="*/ 0 h 53"/>
                <a:gd name="T2" fmla="*/ 15 w 93"/>
                <a:gd name="T3" fmla="*/ 0 h 53"/>
                <a:gd name="T4" fmla="*/ 21 w 93"/>
                <a:gd name="T5" fmla="*/ 0 h 53"/>
                <a:gd name="T6" fmla="*/ 27 w 93"/>
                <a:gd name="T7" fmla="*/ 0 h 53"/>
                <a:gd name="T8" fmla="*/ 32 w 93"/>
                <a:gd name="T9" fmla="*/ 0 h 53"/>
                <a:gd name="T10" fmla="*/ 38 w 93"/>
                <a:gd name="T11" fmla="*/ 1 h 53"/>
                <a:gd name="T12" fmla="*/ 44 w 93"/>
                <a:gd name="T13" fmla="*/ 1 h 53"/>
                <a:gd name="T14" fmla="*/ 50 w 93"/>
                <a:gd name="T15" fmla="*/ 3 h 53"/>
                <a:gd name="T16" fmla="*/ 55 w 93"/>
                <a:gd name="T17" fmla="*/ 5 h 53"/>
                <a:gd name="T18" fmla="*/ 61 w 93"/>
                <a:gd name="T19" fmla="*/ 7 h 53"/>
                <a:gd name="T20" fmla="*/ 65 w 93"/>
                <a:gd name="T21" fmla="*/ 11 h 53"/>
                <a:gd name="T22" fmla="*/ 71 w 93"/>
                <a:gd name="T23" fmla="*/ 13 h 53"/>
                <a:gd name="T24" fmla="*/ 76 w 93"/>
                <a:gd name="T25" fmla="*/ 17 h 53"/>
                <a:gd name="T26" fmla="*/ 80 w 93"/>
                <a:gd name="T27" fmla="*/ 20 h 53"/>
                <a:gd name="T28" fmla="*/ 84 w 93"/>
                <a:gd name="T29" fmla="*/ 26 h 53"/>
                <a:gd name="T30" fmla="*/ 90 w 93"/>
                <a:gd name="T31" fmla="*/ 32 h 53"/>
                <a:gd name="T32" fmla="*/ 93 w 93"/>
                <a:gd name="T33" fmla="*/ 38 h 53"/>
                <a:gd name="T34" fmla="*/ 93 w 93"/>
                <a:gd name="T35" fmla="*/ 39 h 53"/>
                <a:gd name="T36" fmla="*/ 93 w 93"/>
                <a:gd name="T37" fmla="*/ 43 h 53"/>
                <a:gd name="T38" fmla="*/ 91 w 93"/>
                <a:gd name="T39" fmla="*/ 45 h 53"/>
                <a:gd name="T40" fmla="*/ 91 w 93"/>
                <a:gd name="T41" fmla="*/ 47 h 53"/>
                <a:gd name="T42" fmla="*/ 90 w 93"/>
                <a:gd name="T43" fmla="*/ 51 h 53"/>
                <a:gd name="T44" fmla="*/ 88 w 93"/>
                <a:gd name="T45" fmla="*/ 53 h 53"/>
                <a:gd name="T46" fmla="*/ 84 w 93"/>
                <a:gd name="T47" fmla="*/ 53 h 53"/>
                <a:gd name="T48" fmla="*/ 82 w 93"/>
                <a:gd name="T49" fmla="*/ 51 h 53"/>
                <a:gd name="T50" fmla="*/ 78 w 93"/>
                <a:gd name="T51" fmla="*/ 49 h 53"/>
                <a:gd name="T52" fmla="*/ 76 w 93"/>
                <a:gd name="T53" fmla="*/ 47 h 53"/>
                <a:gd name="T54" fmla="*/ 74 w 93"/>
                <a:gd name="T55" fmla="*/ 41 h 53"/>
                <a:gd name="T56" fmla="*/ 71 w 93"/>
                <a:gd name="T57" fmla="*/ 38 h 53"/>
                <a:gd name="T58" fmla="*/ 67 w 93"/>
                <a:gd name="T59" fmla="*/ 34 h 53"/>
                <a:gd name="T60" fmla="*/ 63 w 93"/>
                <a:gd name="T61" fmla="*/ 32 h 53"/>
                <a:gd name="T62" fmla="*/ 59 w 93"/>
                <a:gd name="T63" fmla="*/ 28 h 53"/>
                <a:gd name="T64" fmla="*/ 55 w 93"/>
                <a:gd name="T65" fmla="*/ 26 h 53"/>
                <a:gd name="T66" fmla="*/ 50 w 93"/>
                <a:gd name="T67" fmla="*/ 24 h 53"/>
                <a:gd name="T68" fmla="*/ 46 w 93"/>
                <a:gd name="T69" fmla="*/ 22 h 53"/>
                <a:gd name="T70" fmla="*/ 40 w 93"/>
                <a:gd name="T71" fmla="*/ 20 h 53"/>
                <a:gd name="T72" fmla="*/ 36 w 93"/>
                <a:gd name="T73" fmla="*/ 20 h 53"/>
                <a:gd name="T74" fmla="*/ 31 w 93"/>
                <a:gd name="T75" fmla="*/ 19 h 53"/>
                <a:gd name="T76" fmla="*/ 27 w 93"/>
                <a:gd name="T77" fmla="*/ 19 h 53"/>
                <a:gd name="T78" fmla="*/ 23 w 93"/>
                <a:gd name="T79" fmla="*/ 17 h 53"/>
                <a:gd name="T80" fmla="*/ 17 w 93"/>
                <a:gd name="T81" fmla="*/ 17 h 53"/>
                <a:gd name="T82" fmla="*/ 13 w 93"/>
                <a:gd name="T83" fmla="*/ 17 h 53"/>
                <a:gd name="T84" fmla="*/ 12 w 93"/>
                <a:gd name="T85" fmla="*/ 17 h 53"/>
                <a:gd name="T86" fmla="*/ 8 w 93"/>
                <a:gd name="T87" fmla="*/ 17 h 53"/>
                <a:gd name="T88" fmla="*/ 4 w 93"/>
                <a:gd name="T89" fmla="*/ 15 h 53"/>
                <a:gd name="T90" fmla="*/ 2 w 93"/>
                <a:gd name="T91" fmla="*/ 11 h 53"/>
                <a:gd name="T92" fmla="*/ 0 w 93"/>
                <a:gd name="T93" fmla="*/ 9 h 53"/>
                <a:gd name="T94" fmla="*/ 0 w 93"/>
                <a:gd name="T95" fmla="*/ 5 h 53"/>
                <a:gd name="T96" fmla="*/ 2 w 93"/>
                <a:gd name="T97" fmla="*/ 1 h 53"/>
                <a:gd name="T98" fmla="*/ 2 w 93"/>
                <a:gd name="T99" fmla="*/ 1 h 53"/>
                <a:gd name="T100" fmla="*/ 4 w 93"/>
                <a:gd name="T101" fmla="*/ 0 h 53"/>
                <a:gd name="T102" fmla="*/ 6 w 93"/>
                <a:gd name="T103" fmla="*/ 0 h 53"/>
                <a:gd name="T104" fmla="*/ 12 w 93"/>
                <a:gd name="T105" fmla="*/ 0 h 53"/>
                <a:gd name="T106" fmla="*/ 12 w 93"/>
                <a:gd name="T107"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3" h="53">
                  <a:moveTo>
                    <a:pt x="12" y="0"/>
                  </a:moveTo>
                  <a:lnTo>
                    <a:pt x="15" y="0"/>
                  </a:lnTo>
                  <a:lnTo>
                    <a:pt x="21" y="0"/>
                  </a:lnTo>
                  <a:lnTo>
                    <a:pt x="27" y="0"/>
                  </a:lnTo>
                  <a:lnTo>
                    <a:pt x="32" y="0"/>
                  </a:lnTo>
                  <a:lnTo>
                    <a:pt x="38" y="1"/>
                  </a:lnTo>
                  <a:lnTo>
                    <a:pt x="44" y="1"/>
                  </a:lnTo>
                  <a:lnTo>
                    <a:pt x="50" y="3"/>
                  </a:lnTo>
                  <a:lnTo>
                    <a:pt x="55" y="5"/>
                  </a:lnTo>
                  <a:lnTo>
                    <a:pt x="61" y="7"/>
                  </a:lnTo>
                  <a:lnTo>
                    <a:pt x="65" y="11"/>
                  </a:lnTo>
                  <a:lnTo>
                    <a:pt x="71" y="13"/>
                  </a:lnTo>
                  <a:lnTo>
                    <a:pt x="76" y="17"/>
                  </a:lnTo>
                  <a:lnTo>
                    <a:pt x="80" y="20"/>
                  </a:lnTo>
                  <a:lnTo>
                    <a:pt x="84" y="26"/>
                  </a:lnTo>
                  <a:lnTo>
                    <a:pt x="90" y="32"/>
                  </a:lnTo>
                  <a:lnTo>
                    <a:pt x="93" y="38"/>
                  </a:lnTo>
                  <a:lnTo>
                    <a:pt x="93" y="39"/>
                  </a:lnTo>
                  <a:lnTo>
                    <a:pt x="93" y="43"/>
                  </a:lnTo>
                  <a:lnTo>
                    <a:pt x="91" y="45"/>
                  </a:lnTo>
                  <a:lnTo>
                    <a:pt x="91" y="47"/>
                  </a:lnTo>
                  <a:lnTo>
                    <a:pt x="90" y="51"/>
                  </a:lnTo>
                  <a:lnTo>
                    <a:pt x="88" y="53"/>
                  </a:lnTo>
                  <a:lnTo>
                    <a:pt x="84" y="53"/>
                  </a:lnTo>
                  <a:lnTo>
                    <a:pt x="82" y="51"/>
                  </a:lnTo>
                  <a:lnTo>
                    <a:pt x="78" y="49"/>
                  </a:lnTo>
                  <a:lnTo>
                    <a:pt x="76" y="47"/>
                  </a:lnTo>
                  <a:lnTo>
                    <a:pt x="74" y="41"/>
                  </a:lnTo>
                  <a:lnTo>
                    <a:pt x="71" y="38"/>
                  </a:lnTo>
                  <a:lnTo>
                    <a:pt x="67" y="34"/>
                  </a:lnTo>
                  <a:lnTo>
                    <a:pt x="63" y="32"/>
                  </a:lnTo>
                  <a:lnTo>
                    <a:pt x="59" y="28"/>
                  </a:lnTo>
                  <a:lnTo>
                    <a:pt x="55" y="26"/>
                  </a:lnTo>
                  <a:lnTo>
                    <a:pt x="50" y="24"/>
                  </a:lnTo>
                  <a:lnTo>
                    <a:pt x="46" y="22"/>
                  </a:lnTo>
                  <a:lnTo>
                    <a:pt x="40" y="20"/>
                  </a:lnTo>
                  <a:lnTo>
                    <a:pt x="36" y="20"/>
                  </a:lnTo>
                  <a:lnTo>
                    <a:pt x="31" y="19"/>
                  </a:lnTo>
                  <a:lnTo>
                    <a:pt x="27" y="19"/>
                  </a:lnTo>
                  <a:lnTo>
                    <a:pt x="23" y="17"/>
                  </a:lnTo>
                  <a:lnTo>
                    <a:pt x="17" y="17"/>
                  </a:lnTo>
                  <a:lnTo>
                    <a:pt x="13" y="17"/>
                  </a:lnTo>
                  <a:lnTo>
                    <a:pt x="12" y="17"/>
                  </a:lnTo>
                  <a:lnTo>
                    <a:pt x="8" y="17"/>
                  </a:lnTo>
                  <a:lnTo>
                    <a:pt x="4" y="15"/>
                  </a:lnTo>
                  <a:lnTo>
                    <a:pt x="2" y="11"/>
                  </a:lnTo>
                  <a:lnTo>
                    <a:pt x="0" y="9"/>
                  </a:lnTo>
                  <a:lnTo>
                    <a:pt x="0" y="5"/>
                  </a:lnTo>
                  <a:lnTo>
                    <a:pt x="2" y="1"/>
                  </a:lnTo>
                  <a:lnTo>
                    <a:pt x="2" y="1"/>
                  </a:lnTo>
                  <a:lnTo>
                    <a:pt x="4" y="0"/>
                  </a:lnTo>
                  <a:lnTo>
                    <a:pt x="6" y="0"/>
                  </a:lnTo>
                  <a:lnTo>
                    <a:pt x="12" y="0"/>
                  </a:lnTo>
                  <a:lnTo>
                    <a:pt x="12" y="0"/>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05" name="Freeform 65">
              <a:extLst>
                <a:ext uri="{FF2B5EF4-FFF2-40B4-BE49-F238E27FC236}">
                  <a16:creationId xmlns:a16="http://schemas.microsoft.com/office/drawing/2014/main" id="{EE93BE1B-47FB-7740-8598-8B26C8BDAFAF}"/>
                </a:ext>
              </a:extLst>
            </p:cNvPr>
            <p:cNvSpPr>
              <a:spLocks/>
            </p:cNvSpPr>
            <p:nvPr/>
          </p:nvSpPr>
          <p:spPr bwMode="auto">
            <a:xfrm>
              <a:off x="3457" y="2294"/>
              <a:ext cx="53" cy="51"/>
            </a:xfrm>
            <a:custGeom>
              <a:avLst/>
              <a:gdLst>
                <a:gd name="T0" fmla="*/ 16 w 107"/>
                <a:gd name="T1" fmla="*/ 0 h 103"/>
                <a:gd name="T2" fmla="*/ 23 w 107"/>
                <a:gd name="T3" fmla="*/ 0 h 103"/>
                <a:gd name="T4" fmla="*/ 31 w 107"/>
                <a:gd name="T5" fmla="*/ 2 h 103"/>
                <a:gd name="T6" fmla="*/ 40 w 107"/>
                <a:gd name="T7" fmla="*/ 6 h 103"/>
                <a:gd name="T8" fmla="*/ 48 w 107"/>
                <a:gd name="T9" fmla="*/ 8 h 103"/>
                <a:gd name="T10" fmla="*/ 56 w 107"/>
                <a:gd name="T11" fmla="*/ 12 h 103"/>
                <a:gd name="T12" fmla="*/ 65 w 107"/>
                <a:gd name="T13" fmla="*/ 17 h 103"/>
                <a:gd name="T14" fmla="*/ 73 w 107"/>
                <a:gd name="T15" fmla="*/ 23 h 103"/>
                <a:gd name="T16" fmla="*/ 78 w 107"/>
                <a:gd name="T17" fmla="*/ 29 h 103"/>
                <a:gd name="T18" fmla="*/ 86 w 107"/>
                <a:gd name="T19" fmla="*/ 34 h 103"/>
                <a:gd name="T20" fmla="*/ 92 w 107"/>
                <a:gd name="T21" fmla="*/ 42 h 103"/>
                <a:gd name="T22" fmla="*/ 96 w 107"/>
                <a:gd name="T23" fmla="*/ 50 h 103"/>
                <a:gd name="T24" fmla="*/ 101 w 107"/>
                <a:gd name="T25" fmla="*/ 57 h 103"/>
                <a:gd name="T26" fmla="*/ 105 w 107"/>
                <a:gd name="T27" fmla="*/ 65 h 103"/>
                <a:gd name="T28" fmla="*/ 107 w 107"/>
                <a:gd name="T29" fmla="*/ 72 h 103"/>
                <a:gd name="T30" fmla="*/ 107 w 107"/>
                <a:gd name="T31" fmla="*/ 82 h 103"/>
                <a:gd name="T32" fmla="*/ 107 w 107"/>
                <a:gd name="T33" fmla="*/ 91 h 103"/>
                <a:gd name="T34" fmla="*/ 107 w 107"/>
                <a:gd name="T35" fmla="*/ 93 h 103"/>
                <a:gd name="T36" fmla="*/ 105 w 107"/>
                <a:gd name="T37" fmla="*/ 95 h 103"/>
                <a:gd name="T38" fmla="*/ 105 w 107"/>
                <a:gd name="T39" fmla="*/ 97 h 103"/>
                <a:gd name="T40" fmla="*/ 105 w 107"/>
                <a:gd name="T41" fmla="*/ 99 h 103"/>
                <a:gd name="T42" fmla="*/ 103 w 107"/>
                <a:gd name="T43" fmla="*/ 101 h 103"/>
                <a:gd name="T44" fmla="*/ 101 w 107"/>
                <a:gd name="T45" fmla="*/ 103 h 103"/>
                <a:gd name="T46" fmla="*/ 99 w 107"/>
                <a:gd name="T47" fmla="*/ 101 h 103"/>
                <a:gd name="T48" fmla="*/ 97 w 107"/>
                <a:gd name="T49" fmla="*/ 99 h 103"/>
                <a:gd name="T50" fmla="*/ 97 w 107"/>
                <a:gd name="T51" fmla="*/ 97 h 103"/>
                <a:gd name="T52" fmla="*/ 96 w 107"/>
                <a:gd name="T53" fmla="*/ 97 h 103"/>
                <a:gd name="T54" fmla="*/ 96 w 107"/>
                <a:gd name="T55" fmla="*/ 95 h 103"/>
                <a:gd name="T56" fmla="*/ 96 w 107"/>
                <a:gd name="T57" fmla="*/ 93 h 103"/>
                <a:gd name="T58" fmla="*/ 94 w 107"/>
                <a:gd name="T59" fmla="*/ 84 h 103"/>
                <a:gd name="T60" fmla="*/ 90 w 107"/>
                <a:gd name="T61" fmla="*/ 76 h 103"/>
                <a:gd name="T62" fmla="*/ 86 w 107"/>
                <a:gd name="T63" fmla="*/ 69 h 103"/>
                <a:gd name="T64" fmla="*/ 82 w 107"/>
                <a:gd name="T65" fmla="*/ 63 h 103"/>
                <a:gd name="T66" fmla="*/ 78 w 107"/>
                <a:gd name="T67" fmla="*/ 57 h 103"/>
                <a:gd name="T68" fmla="*/ 75 w 107"/>
                <a:gd name="T69" fmla="*/ 51 h 103"/>
                <a:gd name="T70" fmla="*/ 69 w 107"/>
                <a:gd name="T71" fmla="*/ 46 h 103"/>
                <a:gd name="T72" fmla="*/ 63 w 107"/>
                <a:gd name="T73" fmla="*/ 40 h 103"/>
                <a:gd name="T74" fmla="*/ 57 w 107"/>
                <a:gd name="T75" fmla="*/ 34 h 103"/>
                <a:gd name="T76" fmla="*/ 52 w 107"/>
                <a:gd name="T77" fmla="*/ 31 h 103"/>
                <a:gd name="T78" fmla="*/ 44 w 107"/>
                <a:gd name="T79" fmla="*/ 27 h 103"/>
                <a:gd name="T80" fmla="*/ 38 w 107"/>
                <a:gd name="T81" fmla="*/ 25 h 103"/>
                <a:gd name="T82" fmla="*/ 31 w 107"/>
                <a:gd name="T83" fmla="*/ 21 h 103"/>
                <a:gd name="T84" fmla="*/ 23 w 107"/>
                <a:gd name="T85" fmla="*/ 19 h 103"/>
                <a:gd name="T86" fmla="*/ 16 w 107"/>
                <a:gd name="T87" fmla="*/ 17 h 103"/>
                <a:gd name="T88" fmla="*/ 10 w 107"/>
                <a:gd name="T89" fmla="*/ 15 h 103"/>
                <a:gd name="T90" fmla="*/ 6 w 107"/>
                <a:gd name="T91" fmla="*/ 13 h 103"/>
                <a:gd name="T92" fmla="*/ 4 w 107"/>
                <a:gd name="T93" fmla="*/ 13 h 103"/>
                <a:gd name="T94" fmla="*/ 2 w 107"/>
                <a:gd name="T95" fmla="*/ 12 h 103"/>
                <a:gd name="T96" fmla="*/ 2 w 107"/>
                <a:gd name="T97" fmla="*/ 12 h 103"/>
                <a:gd name="T98" fmla="*/ 0 w 107"/>
                <a:gd name="T99" fmla="*/ 8 h 103"/>
                <a:gd name="T100" fmla="*/ 0 w 107"/>
                <a:gd name="T101" fmla="*/ 6 h 103"/>
                <a:gd name="T102" fmla="*/ 2 w 107"/>
                <a:gd name="T103" fmla="*/ 4 h 103"/>
                <a:gd name="T104" fmla="*/ 6 w 107"/>
                <a:gd name="T105" fmla="*/ 2 h 103"/>
                <a:gd name="T106" fmla="*/ 8 w 107"/>
                <a:gd name="T107" fmla="*/ 2 h 103"/>
                <a:gd name="T108" fmla="*/ 10 w 107"/>
                <a:gd name="T109" fmla="*/ 2 h 103"/>
                <a:gd name="T110" fmla="*/ 12 w 107"/>
                <a:gd name="T111" fmla="*/ 0 h 103"/>
                <a:gd name="T112" fmla="*/ 16 w 107"/>
                <a:gd name="T113" fmla="*/ 0 h 103"/>
                <a:gd name="T114" fmla="*/ 16 w 107"/>
                <a:gd name="T115" fmla="*/ 0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7" h="103">
                  <a:moveTo>
                    <a:pt x="16" y="0"/>
                  </a:moveTo>
                  <a:lnTo>
                    <a:pt x="23" y="0"/>
                  </a:lnTo>
                  <a:lnTo>
                    <a:pt x="31" y="2"/>
                  </a:lnTo>
                  <a:lnTo>
                    <a:pt x="40" y="6"/>
                  </a:lnTo>
                  <a:lnTo>
                    <a:pt x="48" y="8"/>
                  </a:lnTo>
                  <a:lnTo>
                    <a:pt x="56" y="12"/>
                  </a:lnTo>
                  <a:lnTo>
                    <a:pt x="65" y="17"/>
                  </a:lnTo>
                  <a:lnTo>
                    <a:pt x="73" y="23"/>
                  </a:lnTo>
                  <a:lnTo>
                    <a:pt x="78" y="29"/>
                  </a:lnTo>
                  <a:lnTo>
                    <a:pt x="86" y="34"/>
                  </a:lnTo>
                  <a:lnTo>
                    <a:pt x="92" y="42"/>
                  </a:lnTo>
                  <a:lnTo>
                    <a:pt x="96" y="50"/>
                  </a:lnTo>
                  <a:lnTo>
                    <a:pt x="101" y="57"/>
                  </a:lnTo>
                  <a:lnTo>
                    <a:pt x="105" y="65"/>
                  </a:lnTo>
                  <a:lnTo>
                    <a:pt x="107" y="72"/>
                  </a:lnTo>
                  <a:lnTo>
                    <a:pt x="107" y="82"/>
                  </a:lnTo>
                  <a:lnTo>
                    <a:pt x="107" y="91"/>
                  </a:lnTo>
                  <a:lnTo>
                    <a:pt x="107" y="93"/>
                  </a:lnTo>
                  <a:lnTo>
                    <a:pt x="105" y="95"/>
                  </a:lnTo>
                  <a:lnTo>
                    <a:pt x="105" y="97"/>
                  </a:lnTo>
                  <a:lnTo>
                    <a:pt x="105" y="99"/>
                  </a:lnTo>
                  <a:lnTo>
                    <a:pt x="103" y="101"/>
                  </a:lnTo>
                  <a:lnTo>
                    <a:pt x="101" y="103"/>
                  </a:lnTo>
                  <a:lnTo>
                    <a:pt x="99" y="101"/>
                  </a:lnTo>
                  <a:lnTo>
                    <a:pt x="97" y="99"/>
                  </a:lnTo>
                  <a:lnTo>
                    <a:pt x="97" y="97"/>
                  </a:lnTo>
                  <a:lnTo>
                    <a:pt x="96" y="97"/>
                  </a:lnTo>
                  <a:lnTo>
                    <a:pt x="96" y="95"/>
                  </a:lnTo>
                  <a:lnTo>
                    <a:pt x="96" y="93"/>
                  </a:lnTo>
                  <a:lnTo>
                    <a:pt x="94" y="84"/>
                  </a:lnTo>
                  <a:lnTo>
                    <a:pt x="90" y="76"/>
                  </a:lnTo>
                  <a:lnTo>
                    <a:pt x="86" y="69"/>
                  </a:lnTo>
                  <a:lnTo>
                    <a:pt x="82" y="63"/>
                  </a:lnTo>
                  <a:lnTo>
                    <a:pt x="78" y="57"/>
                  </a:lnTo>
                  <a:lnTo>
                    <a:pt x="75" y="51"/>
                  </a:lnTo>
                  <a:lnTo>
                    <a:pt x="69" y="46"/>
                  </a:lnTo>
                  <a:lnTo>
                    <a:pt x="63" y="40"/>
                  </a:lnTo>
                  <a:lnTo>
                    <a:pt x="57" y="34"/>
                  </a:lnTo>
                  <a:lnTo>
                    <a:pt x="52" y="31"/>
                  </a:lnTo>
                  <a:lnTo>
                    <a:pt x="44" y="27"/>
                  </a:lnTo>
                  <a:lnTo>
                    <a:pt x="38" y="25"/>
                  </a:lnTo>
                  <a:lnTo>
                    <a:pt x="31" y="21"/>
                  </a:lnTo>
                  <a:lnTo>
                    <a:pt x="23" y="19"/>
                  </a:lnTo>
                  <a:lnTo>
                    <a:pt x="16" y="17"/>
                  </a:lnTo>
                  <a:lnTo>
                    <a:pt x="10" y="15"/>
                  </a:lnTo>
                  <a:lnTo>
                    <a:pt x="6" y="13"/>
                  </a:lnTo>
                  <a:lnTo>
                    <a:pt x="4" y="13"/>
                  </a:lnTo>
                  <a:lnTo>
                    <a:pt x="2" y="12"/>
                  </a:lnTo>
                  <a:lnTo>
                    <a:pt x="2" y="12"/>
                  </a:lnTo>
                  <a:lnTo>
                    <a:pt x="0" y="8"/>
                  </a:lnTo>
                  <a:lnTo>
                    <a:pt x="0" y="6"/>
                  </a:lnTo>
                  <a:lnTo>
                    <a:pt x="2" y="4"/>
                  </a:lnTo>
                  <a:lnTo>
                    <a:pt x="6" y="2"/>
                  </a:lnTo>
                  <a:lnTo>
                    <a:pt x="8" y="2"/>
                  </a:lnTo>
                  <a:lnTo>
                    <a:pt x="10" y="2"/>
                  </a:lnTo>
                  <a:lnTo>
                    <a:pt x="12" y="0"/>
                  </a:lnTo>
                  <a:lnTo>
                    <a:pt x="16" y="0"/>
                  </a:lnTo>
                  <a:lnTo>
                    <a:pt x="16" y="0"/>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06" name="Freeform 66">
              <a:extLst>
                <a:ext uri="{FF2B5EF4-FFF2-40B4-BE49-F238E27FC236}">
                  <a16:creationId xmlns:a16="http://schemas.microsoft.com/office/drawing/2014/main" id="{42D9829F-0644-8447-879A-58EDD1C6733C}"/>
                </a:ext>
              </a:extLst>
            </p:cNvPr>
            <p:cNvSpPr>
              <a:spLocks/>
            </p:cNvSpPr>
            <p:nvPr/>
          </p:nvSpPr>
          <p:spPr bwMode="auto">
            <a:xfrm>
              <a:off x="3440" y="2343"/>
              <a:ext cx="60" cy="37"/>
            </a:xfrm>
            <a:custGeom>
              <a:avLst/>
              <a:gdLst>
                <a:gd name="T0" fmla="*/ 15 w 120"/>
                <a:gd name="T1" fmla="*/ 0 h 74"/>
                <a:gd name="T2" fmla="*/ 33 w 120"/>
                <a:gd name="T3" fmla="*/ 2 h 74"/>
                <a:gd name="T4" fmla="*/ 50 w 120"/>
                <a:gd name="T5" fmla="*/ 6 h 74"/>
                <a:gd name="T6" fmla="*/ 67 w 120"/>
                <a:gd name="T7" fmla="*/ 11 h 74"/>
                <a:gd name="T8" fmla="*/ 82 w 120"/>
                <a:gd name="T9" fmla="*/ 21 h 74"/>
                <a:gd name="T10" fmla="*/ 95 w 120"/>
                <a:gd name="T11" fmla="*/ 32 h 74"/>
                <a:gd name="T12" fmla="*/ 109 w 120"/>
                <a:gd name="T13" fmla="*/ 44 h 74"/>
                <a:gd name="T14" fmla="*/ 116 w 120"/>
                <a:gd name="T15" fmla="*/ 57 h 74"/>
                <a:gd name="T16" fmla="*/ 118 w 120"/>
                <a:gd name="T17" fmla="*/ 69 h 74"/>
                <a:gd name="T18" fmla="*/ 116 w 120"/>
                <a:gd name="T19" fmla="*/ 70 h 74"/>
                <a:gd name="T20" fmla="*/ 111 w 120"/>
                <a:gd name="T21" fmla="*/ 74 h 74"/>
                <a:gd name="T22" fmla="*/ 105 w 120"/>
                <a:gd name="T23" fmla="*/ 70 h 74"/>
                <a:gd name="T24" fmla="*/ 99 w 120"/>
                <a:gd name="T25" fmla="*/ 67 h 74"/>
                <a:gd name="T26" fmla="*/ 95 w 120"/>
                <a:gd name="T27" fmla="*/ 61 h 74"/>
                <a:gd name="T28" fmla="*/ 91 w 120"/>
                <a:gd name="T29" fmla="*/ 57 h 74"/>
                <a:gd name="T30" fmla="*/ 86 w 120"/>
                <a:gd name="T31" fmla="*/ 51 h 74"/>
                <a:gd name="T32" fmla="*/ 80 w 120"/>
                <a:gd name="T33" fmla="*/ 46 h 74"/>
                <a:gd name="T34" fmla="*/ 72 w 120"/>
                <a:gd name="T35" fmla="*/ 40 h 74"/>
                <a:gd name="T36" fmla="*/ 65 w 120"/>
                <a:gd name="T37" fmla="*/ 34 h 74"/>
                <a:gd name="T38" fmla="*/ 55 w 120"/>
                <a:gd name="T39" fmla="*/ 30 h 74"/>
                <a:gd name="T40" fmla="*/ 46 w 120"/>
                <a:gd name="T41" fmla="*/ 25 h 74"/>
                <a:gd name="T42" fmla="*/ 40 w 120"/>
                <a:gd name="T43" fmla="*/ 23 h 74"/>
                <a:gd name="T44" fmla="*/ 36 w 120"/>
                <a:gd name="T45" fmla="*/ 23 h 74"/>
                <a:gd name="T46" fmla="*/ 31 w 120"/>
                <a:gd name="T47" fmla="*/ 21 h 74"/>
                <a:gd name="T48" fmla="*/ 25 w 120"/>
                <a:gd name="T49" fmla="*/ 19 h 74"/>
                <a:gd name="T50" fmla="*/ 21 w 120"/>
                <a:gd name="T51" fmla="*/ 17 h 74"/>
                <a:gd name="T52" fmla="*/ 15 w 120"/>
                <a:gd name="T53" fmla="*/ 15 h 74"/>
                <a:gd name="T54" fmla="*/ 10 w 120"/>
                <a:gd name="T55" fmla="*/ 13 h 74"/>
                <a:gd name="T56" fmla="*/ 4 w 120"/>
                <a:gd name="T57" fmla="*/ 13 h 74"/>
                <a:gd name="T58" fmla="*/ 0 w 120"/>
                <a:gd name="T59" fmla="*/ 10 h 74"/>
                <a:gd name="T60" fmla="*/ 0 w 120"/>
                <a:gd name="T61" fmla="*/ 8 h 74"/>
                <a:gd name="T62" fmla="*/ 4 w 120"/>
                <a:gd name="T63" fmla="*/ 2 h 74"/>
                <a:gd name="T64" fmla="*/ 8 w 120"/>
                <a:gd name="T65" fmla="*/ 0 h 74"/>
                <a:gd name="T66" fmla="*/ 8 w 120"/>
                <a:gd name="T67" fmla="*/ 0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20" h="74">
                  <a:moveTo>
                    <a:pt x="8" y="0"/>
                  </a:moveTo>
                  <a:lnTo>
                    <a:pt x="15" y="0"/>
                  </a:lnTo>
                  <a:lnTo>
                    <a:pt x="25" y="0"/>
                  </a:lnTo>
                  <a:lnTo>
                    <a:pt x="33" y="2"/>
                  </a:lnTo>
                  <a:lnTo>
                    <a:pt x="42" y="4"/>
                  </a:lnTo>
                  <a:lnTo>
                    <a:pt x="50" y="6"/>
                  </a:lnTo>
                  <a:lnTo>
                    <a:pt x="57" y="10"/>
                  </a:lnTo>
                  <a:lnTo>
                    <a:pt x="67" y="11"/>
                  </a:lnTo>
                  <a:lnTo>
                    <a:pt x="74" y="17"/>
                  </a:lnTo>
                  <a:lnTo>
                    <a:pt x="82" y="21"/>
                  </a:lnTo>
                  <a:lnTo>
                    <a:pt x="90" y="27"/>
                  </a:lnTo>
                  <a:lnTo>
                    <a:pt x="95" y="32"/>
                  </a:lnTo>
                  <a:lnTo>
                    <a:pt x="103" y="38"/>
                  </a:lnTo>
                  <a:lnTo>
                    <a:pt x="109" y="44"/>
                  </a:lnTo>
                  <a:lnTo>
                    <a:pt x="112" y="51"/>
                  </a:lnTo>
                  <a:lnTo>
                    <a:pt x="116" y="57"/>
                  </a:lnTo>
                  <a:lnTo>
                    <a:pt x="120" y="67"/>
                  </a:lnTo>
                  <a:lnTo>
                    <a:pt x="118" y="69"/>
                  </a:lnTo>
                  <a:lnTo>
                    <a:pt x="118" y="70"/>
                  </a:lnTo>
                  <a:lnTo>
                    <a:pt x="116" y="70"/>
                  </a:lnTo>
                  <a:lnTo>
                    <a:pt x="114" y="72"/>
                  </a:lnTo>
                  <a:lnTo>
                    <a:pt x="111" y="74"/>
                  </a:lnTo>
                  <a:lnTo>
                    <a:pt x="109" y="72"/>
                  </a:lnTo>
                  <a:lnTo>
                    <a:pt x="105" y="70"/>
                  </a:lnTo>
                  <a:lnTo>
                    <a:pt x="101" y="69"/>
                  </a:lnTo>
                  <a:lnTo>
                    <a:pt x="99" y="67"/>
                  </a:lnTo>
                  <a:lnTo>
                    <a:pt x="97" y="65"/>
                  </a:lnTo>
                  <a:lnTo>
                    <a:pt x="95" y="61"/>
                  </a:lnTo>
                  <a:lnTo>
                    <a:pt x="93" y="59"/>
                  </a:lnTo>
                  <a:lnTo>
                    <a:pt x="91" y="57"/>
                  </a:lnTo>
                  <a:lnTo>
                    <a:pt x="88" y="53"/>
                  </a:lnTo>
                  <a:lnTo>
                    <a:pt x="86" y="51"/>
                  </a:lnTo>
                  <a:lnTo>
                    <a:pt x="82" y="48"/>
                  </a:lnTo>
                  <a:lnTo>
                    <a:pt x="80" y="46"/>
                  </a:lnTo>
                  <a:lnTo>
                    <a:pt x="76" y="42"/>
                  </a:lnTo>
                  <a:lnTo>
                    <a:pt x="72" y="40"/>
                  </a:lnTo>
                  <a:lnTo>
                    <a:pt x="69" y="36"/>
                  </a:lnTo>
                  <a:lnTo>
                    <a:pt x="65" y="34"/>
                  </a:lnTo>
                  <a:lnTo>
                    <a:pt x="61" y="32"/>
                  </a:lnTo>
                  <a:lnTo>
                    <a:pt x="55" y="30"/>
                  </a:lnTo>
                  <a:lnTo>
                    <a:pt x="52" y="27"/>
                  </a:lnTo>
                  <a:lnTo>
                    <a:pt x="46" y="25"/>
                  </a:lnTo>
                  <a:lnTo>
                    <a:pt x="42" y="25"/>
                  </a:lnTo>
                  <a:lnTo>
                    <a:pt x="40" y="23"/>
                  </a:lnTo>
                  <a:lnTo>
                    <a:pt x="38" y="23"/>
                  </a:lnTo>
                  <a:lnTo>
                    <a:pt x="36" y="23"/>
                  </a:lnTo>
                  <a:lnTo>
                    <a:pt x="34" y="21"/>
                  </a:lnTo>
                  <a:lnTo>
                    <a:pt x="31" y="21"/>
                  </a:lnTo>
                  <a:lnTo>
                    <a:pt x="29" y="19"/>
                  </a:lnTo>
                  <a:lnTo>
                    <a:pt x="25" y="19"/>
                  </a:lnTo>
                  <a:lnTo>
                    <a:pt x="23" y="19"/>
                  </a:lnTo>
                  <a:lnTo>
                    <a:pt x="21" y="17"/>
                  </a:lnTo>
                  <a:lnTo>
                    <a:pt x="17" y="17"/>
                  </a:lnTo>
                  <a:lnTo>
                    <a:pt x="15" y="15"/>
                  </a:lnTo>
                  <a:lnTo>
                    <a:pt x="13" y="15"/>
                  </a:lnTo>
                  <a:lnTo>
                    <a:pt x="10" y="13"/>
                  </a:lnTo>
                  <a:lnTo>
                    <a:pt x="8" y="13"/>
                  </a:lnTo>
                  <a:lnTo>
                    <a:pt x="4" y="13"/>
                  </a:lnTo>
                  <a:lnTo>
                    <a:pt x="2" y="11"/>
                  </a:lnTo>
                  <a:lnTo>
                    <a:pt x="0" y="10"/>
                  </a:lnTo>
                  <a:lnTo>
                    <a:pt x="0" y="10"/>
                  </a:lnTo>
                  <a:lnTo>
                    <a:pt x="0" y="8"/>
                  </a:lnTo>
                  <a:lnTo>
                    <a:pt x="2" y="6"/>
                  </a:lnTo>
                  <a:lnTo>
                    <a:pt x="4" y="2"/>
                  </a:lnTo>
                  <a:lnTo>
                    <a:pt x="6" y="0"/>
                  </a:lnTo>
                  <a:lnTo>
                    <a:pt x="8" y="0"/>
                  </a:lnTo>
                  <a:lnTo>
                    <a:pt x="8" y="0"/>
                  </a:lnTo>
                  <a:lnTo>
                    <a:pt x="8" y="0"/>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07" name="Freeform 67">
              <a:extLst>
                <a:ext uri="{FF2B5EF4-FFF2-40B4-BE49-F238E27FC236}">
                  <a16:creationId xmlns:a16="http://schemas.microsoft.com/office/drawing/2014/main" id="{CA4BBB2E-7EDE-614F-ACE5-9CCD00761595}"/>
                </a:ext>
              </a:extLst>
            </p:cNvPr>
            <p:cNvSpPr>
              <a:spLocks/>
            </p:cNvSpPr>
            <p:nvPr/>
          </p:nvSpPr>
          <p:spPr bwMode="auto">
            <a:xfrm>
              <a:off x="3462" y="2243"/>
              <a:ext cx="33" cy="82"/>
            </a:xfrm>
            <a:custGeom>
              <a:avLst/>
              <a:gdLst>
                <a:gd name="T0" fmla="*/ 65 w 67"/>
                <a:gd name="T1" fmla="*/ 6 h 166"/>
                <a:gd name="T2" fmla="*/ 67 w 67"/>
                <a:gd name="T3" fmla="*/ 16 h 166"/>
                <a:gd name="T4" fmla="*/ 67 w 67"/>
                <a:gd name="T5" fmla="*/ 25 h 166"/>
                <a:gd name="T6" fmla="*/ 67 w 67"/>
                <a:gd name="T7" fmla="*/ 35 h 166"/>
                <a:gd name="T8" fmla="*/ 67 w 67"/>
                <a:gd name="T9" fmla="*/ 44 h 166"/>
                <a:gd name="T10" fmla="*/ 65 w 67"/>
                <a:gd name="T11" fmla="*/ 52 h 166"/>
                <a:gd name="T12" fmla="*/ 63 w 67"/>
                <a:gd name="T13" fmla="*/ 61 h 166"/>
                <a:gd name="T14" fmla="*/ 59 w 67"/>
                <a:gd name="T15" fmla="*/ 69 h 166"/>
                <a:gd name="T16" fmla="*/ 57 w 67"/>
                <a:gd name="T17" fmla="*/ 78 h 166"/>
                <a:gd name="T18" fmla="*/ 53 w 67"/>
                <a:gd name="T19" fmla="*/ 86 h 166"/>
                <a:gd name="T20" fmla="*/ 49 w 67"/>
                <a:gd name="T21" fmla="*/ 94 h 166"/>
                <a:gd name="T22" fmla="*/ 46 w 67"/>
                <a:gd name="T23" fmla="*/ 101 h 166"/>
                <a:gd name="T24" fmla="*/ 42 w 67"/>
                <a:gd name="T25" fmla="*/ 111 h 166"/>
                <a:gd name="T26" fmla="*/ 38 w 67"/>
                <a:gd name="T27" fmla="*/ 118 h 166"/>
                <a:gd name="T28" fmla="*/ 34 w 67"/>
                <a:gd name="T29" fmla="*/ 126 h 166"/>
                <a:gd name="T30" fmla="*/ 30 w 67"/>
                <a:gd name="T31" fmla="*/ 134 h 166"/>
                <a:gd name="T32" fmla="*/ 27 w 67"/>
                <a:gd name="T33" fmla="*/ 141 h 166"/>
                <a:gd name="T34" fmla="*/ 25 w 67"/>
                <a:gd name="T35" fmla="*/ 145 h 166"/>
                <a:gd name="T36" fmla="*/ 23 w 67"/>
                <a:gd name="T37" fmla="*/ 149 h 166"/>
                <a:gd name="T38" fmla="*/ 21 w 67"/>
                <a:gd name="T39" fmla="*/ 153 h 166"/>
                <a:gd name="T40" fmla="*/ 19 w 67"/>
                <a:gd name="T41" fmla="*/ 156 h 166"/>
                <a:gd name="T42" fmla="*/ 17 w 67"/>
                <a:gd name="T43" fmla="*/ 158 h 166"/>
                <a:gd name="T44" fmla="*/ 13 w 67"/>
                <a:gd name="T45" fmla="*/ 160 h 166"/>
                <a:gd name="T46" fmla="*/ 11 w 67"/>
                <a:gd name="T47" fmla="*/ 162 h 166"/>
                <a:gd name="T48" fmla="*/ 9 w 67"/>
                <a:gd name="T49" fmla="*/ 164 h 166"/>
                <a:gd name="T50" fmla="*/ 6 w 67"/>
                <a:gd name="T51" fmla="*/ 166 h 166"/>
                <a:gd name="T52" fmla="*/ 4 w 67"/>
                <a:gd name="T53" fmla="*/ 164 h 166"/>
                <a:gd name="T54" fmla="*/ 2 w 67"/>
                <a:gd name="T55" fmla="*/ 164 h 166"/>
                <a:gd name="T56" fmla="*/ 2 w 67"/>
                <a:gd name="T57" fmla="*/ 162 h 166"/>
                <a:gd name="T58" fmla="*/ 0 w 67"/>
                <a:gd name="T59" fmla="*/ 160 h 166"/>
                <a:gd name="T60" fmla="*/ 2 w 67"/>
                <a:gd name="T61" fmla="*/ 158 h 166"/>
                <a:gd name="T62" fmla="*/ 4 w 67"/>
                <a:gd name="T63" fmla="*/ 149 h 166"/>
                <a:gd name="T64" fmla="*/ 8 w 67"/>
                <a:gd name="T65" fmla="*/ 139 h 166"/>
                <a:gd name="T66" fmla="*/ 11 w 67"/>
                <a:gd name="T67" fmla="*/ 132 h 166"/>
                <a:gd name="T68" fmla="*/ 15 w 67"/>
                <a:gd name="T69" fmla="*/ 122 h 166"/>
                <a:gd name="T70" fmla="*/ 19 w 67"/>
                <a:gd name="T71" fmla="*/ 115 h 166"/>
                <a:gd name="T72" fmla="*/ 23 w 67"/>
                <a:gd name="T73" fmla="*/ 105 h 166"/>
                <a:gd name="T74" fmla="*/ 27 w 67"/>
                <a:gd name="T75" fmla="*/ 96 h 166"/>
                <a:gd name="T76" fmla="*/ 30 w 67"/>
                <a:gd name="T77" fmla="*/ 88 h 166"/>
                <a:gd name="T78" fmla="*/ 34 w 67"/>
                <a:gd name="T79" fmla="*/ 78 h 166"/>
                <a:gd name="T80" fmla="*/ 38 w 67"/>
                <a:gd name="T81" fmla="*/ 71 h 166"/>
                <a:gd name="T82" fmla="*/ 40 w 67"/>
                <a:gd name="T83" fmla="*/ 61 h 166"/>
                <a:gd name="T84" fmla="*/ 44 w 67"/>
                <a:gd name="T85" fmla="*/ 52 h 166"/>
                <a:gd name="T86" fmla="*/ 46 w 67"/>
                <a:gd name="T87" fmla="*/ 44 h 166"/>
                <a:gd name="T88" fmla="*/ 47 w 67"/>
                <a:gd name="T89" fmla="*/ 35 h 166"/>
                <a:gd name="T90" fmla="*/ 49 w 67"/>
                <a:gd name="T91" fmla="*/ 23 h 166"/>
                <a:gd name="T92" fmla="*/ 51 w 67"/>
                <a:gd name="T93" fmla="*/ 14 h 166"/>
                <a:gd name="T94" fmla="*/ 51 w 67"/>
                <a:gd name="T95" fmla="*/ 12 h 166"/>
                <a:gd name="T96" fmla="*/ 51 w 67"/>
                <a:gd name="T97" fmla="*/ 10 h 166"/>
                <a:gd name="T98" fmla="*/ 51 w 67"/>
                <a:gd name="T99" fmla="*/ 8 h 166"/>
                <a:gd name="T100" fmla="*/ 53 w 67"/>
                <a:gd name="T101" fmla="*/ 6 h 166"/>
                <a:gd name="T102" fmla="*/ 55 w 67"/>
                <a:gd name="T103" fmla="*/ 4 h 166"/>
                <a:gd name="T104" fmla="*/ 57 w 67"/>
                <a:gd name="T105" fmla="*/ 2 h 166"/>
                <a:gd name="T106" fmla="*/ 59 w 67"/>
                <a:gd name="T107" fmla="*/ 0 h 166"/>
                <a:gd name="T108" fmla="*/ 63 w 67"/>
                <a:gd name="T109" fmla="*/ 2 h 166"/>
                <a:gd name="T110" fmla="*/ 65 w 67"/>
                <a:gd name="T111" fmla="*/ 4 h 166"/>
                <a:gd name="T112" fmla="*/ 65 w 67"/>
                <a:gd name="T113" fmla="*/ 6 h 166"/>
                <a:gd name="T114" fmla="*/ 65 w 67"/>
                <a:gd name="T115" fmla="*/ 6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67" h="166">
                  <a:moveTo>
                    <a:pt x="65" y="6"/>
                  </a:moveTo>
                  <a:lnTo>
                    <a:pt x="67" y="16"/>
                  </a:lnTo>
                  <a:lnTo>
                    <a:pt x="67" y="25"/>
                  </a:lnTo>
                  <a:lnTo>
                    <a:pt x="67" y="35"/>
                  </a:lnTo>
                  <a:lnTo>
                    <a:pt x="67" y="44"/>
                  </a:lnTo>
                  <a:lnTo>
                    <a:pt x="65" y="52"/>
                  </a:lnTo>
                  <a:lnTo>
                    <a:pt x="63" y="61"/>
                  </a:lnTo>
                  <a:lnTo>
                    <a:pt x="59" y="69"/>
                  </a:lnTo>
                  <a:lnTo>
                    <a:pt x="57" y="78"/>
                  </a:lnTo>
                  <a:lnTo>
                    <a:pt x="53" y="86"/>
                  </a:lnTo>
                  <a:lnTo>
                    <a:pt x="49" y="94"/>
                  </a:lnTo>
                  <a:lnTo>
                    <a:pt x="46" y="101"/>
                  </a:lnTo>
                  <a:lnTo>
                    <a:pt x="42" y="111"/>
                  </a:lnTo>
                  <a:lnTo>
                    <a:pt x="38" y="118"/>
                  </a:lnTo>
                  <a:lnTo>
                    <a:pt x="34" y="126"/>
                  </a:lnTo>
                  <a:lnTo>
                    <a:pt x="30" y="134"/>
                  </a:lnTo>
                  <a:lnTo>
                    <a:pt x="27" y="141"/>
                  </a:lnTo>
                  <a:lnTo>
                    <a:pt x="25" y="145"/>
                  </a:lnTo>
                  <a:lnTo>
                    <a:pt x="23" y="149"/>
                  </a:lnTo>
                  <a:lnTo>
                    <a:pt x="21" y="153"/>
                  </a:lnTo>
                  <a:lnTo>
                    <a:pt x="19" y="156"/>
                  </a:lnTo>
                  <a:lnTo>
                    <a:pt x="17" y="158"/>
                  </a:lnTo>
                  <a:lnTo>
                    <a:pt x="13" y="160"/>
                  </a:lnTo>
                  <a:lnTo>
                    <a:pt x="11" y="162"/>
                  </a:lnTo>
                  <a:lnTo>
                    <a:pt x="9" y="164"/>
                  </a:lnTo>
                  <a:lnTo>
                    <a:pt x="6" y="166"/>
                  </a:lnTo>
                  <a:lnTo>
                    <a:pt x="4" y="164"/>
                  </a:lnTo>
                  <a:lnTo>
                    <a:pt x="2" y="164"/>
                  </a:lnTo>
                  <a:lnTo>
                    <a:pt x="2" y="162"/>
                  </a:lnTo>
                  <a:lnTo>
                    <a:pt x="0" y="160"/>
                  </a:lnTo>
                  <a:lnTo>
                    <a:pt x="2" y="158"/>
                  </a:lnTo>
                  <a:lnTo>
                    <a:pt x="4" y="149"/>
                  </a:lnTo>
                  <a:lnTo>
                    <a:pt x="8" y="139"/>
                  </a:lnTo>
                  <a:lnTo>
                    <a:pt x="11" y="132"/>
                  </a:lnTo>
                  <a:lnTo>
                    <a:pt x="15" y="122"/>
                  </a:lnTo>
                  <a:lnTo>
                    <a:pt x="19" y="115"/>
                  </a:lnTo>
                  <a:lnTo>
                    <a:pt x="23" y="105"/>
                  </a:lnTo>
                  <a:lnTo>
                    <a:pt x="27" y="96"/>
                  </a:lnTo>
                  <a:lnTo>
                    <a:pt x="30" y="88"/>
                  </a:lnTo>
                  <a:lnTo>
                    <a:pt x="34" y="78"/>
                  </a:lnTo>
                  <a:lnTo>
                    <a:pt x="38" y="71"/>
                  </a:lnTo>
                  <a:lnTo>
                    <a:pt x="40" y="61"/>
                  </a:lnTo>
                  <a:lnTo>
                    <a:pt x="44" y="52"/>
                  </a:lnTo>
                  <a:lnTo>
                    <a:pt x="46" y="44"/>
                  </a:lnTo>
                  <a:lnTo>
                    <a:pt x="47" y="35"/>
                  </a:lnTo>
                  <a:lnTo>
                    <a:pt x="49" y="23"/>
                  </a:lnTo>
                  <a:lnTo>
                    <a:pt x="51" y="14"/>
                  </a:lnTo>
                  <a:lnTo>
                    <a:pt x="51" y="12"/>
                  </a:lnTo>
                  <a:lnTo>
                    <a:pt x="51" y="10"/>
                  </a:lnTo>
                  <a:lnTo>
                    <a:pt x="51" y="8"/>
                  </a:lnTo>
                  <a:lnTo>
                    <a:pt x="53" y="6"/>
                  </a:lnTo>
                  <a:lnTo>
                    <a:pt x="55" y="4"/>
                  </a:lnTo>
                  <a:lnTo>
                    <a:pt x="57" y="2"/>
                  </a:lnTo>
                  <a:lnTo>
                    <a:pt x="59" y="0"/>
                  </a:lnTo>
                  <a:lnTo>
                    <a:pt x="63" y="2"/>
                  </a:lnTo>
                  <a:lnTo>
                    <a:pt x="65" y="4"/>
                  </a:lnTo>
                  <a:lnTo>
                    <a:pt x="65" y="6"/>
                  </a:lnTo>
                  <a:lnTo>
                    <a:pt x="65" y="6"/>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08" name="Freeform 68">
              <a:extLst>
                <a:ext uri="{FF2B5EF4-FFF2-40B4-BE49-F238E27FC236}">
                  <a16:creationId xmlns:a16="http://schemas.microsoft.com/office/drawing/2014/main" id="{6D4EA7BC-B7FD-3343-AB48-249B23C8EE42}"/>
                </a:ext>
              </a:extLst>
            </p:cNvPr>
            <p:cNvSpPr>
              <a:spLocks/>
            </p:cNvSpPr>
            <p:nvPr/>
          </p:nvSpPr>
          <p:spPr bwMode="auto">
            <a:xfrm>
              <a:off x="3471" y="2293"/>
              <a:ext cx="39" cy="50"/>
            </a:xfrm>
            <a:custGeom>
              <a:avLst/>
              <a:gdLst>
                <a:gd name="T0" fmla="*/ 70 w 80"/>
                <a:gd name="T1" fmla="*/ 4 h 99"/>
                <a:gd name="T2" fmla="*/ 70 w 80"/>
                <a:gd name="T3" fmla="*/ 2 h 99"/>
                <a:gd name="T4" fmla="*/ 72 w 80"/>
                <a:gd name="T5" fmla="*/ 0 h 99"/>
                <a:gd name="T6" fmla="*/ 74 w 80"/>
                <a:gd name="T7" fmla="*/ 0 h 99"/>
                <a:gd name="T8" fmla="*/ 74 w 80"/>
                <a:gd name="T9" fmla="*/ 0 h 99"/>
                <a:gd name="T10" fmla="*/ 76 w 80"/>
                <a:gd name="T11" fmla="*/ 0 h 99"/>
                <a:gd name="T12" fmla="*/ 78 w 80"/>
                <a:gd name="T13" fmla="*/ 4 h 99"/>
                <a:gd name="T14" fmla="*/ 78 w 80"/>
                <a:gd name="T15" fmla="*/ 6 h 99"/>
                <a:gd name="T16" fmla="*/ 80 w 80"/>
                <a:gd name="T17" fmla="*/ 10 h 99"/>
                <a:gd name="T18" fmla="*/ 80 w 80"/>
                <a:gd name="T19" fmla="*/ 14 h 99"/>
                <a:gd name="T20" fmla="*/ 80 w 80"/>
                <a:gd name="T21" fmla="*/ 17 h 99"/>
                <a:gd name="T22" fmla="*/ 80 w 80"/>
                <a:gd name="T23" fmla="*/ 23 h 99"/>
                <a:gd name="T24" fmla="*/ 78 w 80"/>
                <a:gd name="T25" fmla="*/ 29 h 99"/>
                <a:gd name="T26" fmla="*/ 74 w 80"/>
                <a:gd name="T27" fmla="*/ 36 h 99"/>
                <a:gd name="T28" fmla="*/ 72 w 80"/>
                <a:gd name="T29" fmla="*/ 42 h 99"/>
                <a:gd name="T30" fmla="*/ 67 w 80"/>
                <a:gd name="T31" fmla="*/ 48 h 99"/>
                <a:gd name="T32" fmla="*/ 63 w 80"/>
                <a:gd name="T33" fmla="*/ 55 h 99"/>
                <a:gd name="T34" fmla="*/ 57 w 80"/>
                <a:gd name="T35" fmla="*/ 61 h 99"/>
                <a:gd name="T36" fmla="*/ 53 w 80"/>
                <a:gd name="T37" fmla="*/ 67 h 99"/>
                <a:gd name="T38" fmla="*/ 46 w 80"/>
                <a:gd name="T39" fmla="*/ 72 h 99"/>
                <a:gd name="T40" fmla="*/ 40 w 80"/>
                <a:gd name="T41" fmla="*/ 78 h 99"/>
                <a:gd name="T42" fmla="*/ 34 w 80"/>
                <a:gd name="T43" fmla="*/ 84 h 99"/>
                <a:gd name="T44" fmla="*/ 29 w 80"/>
                <a:gd name="T45" fmla="*/ 88 h 99"/>
                <a:gd name="T46" fmla="*/ 23 w 80"/>
                <a:gd name="T47" fmla="*/ 91 h 99"/>
                <a:gd name="T48" fmla="*/ 19 w 80"/>
                <a:gd name="T49" fmla="*/ 95 h 99"/>
                <a:gd name="T50" fmla="*/ 13 w 80"/>
                <a:gd name="T51" fmla="*/ 97 h 99"/>
                <a:gd name="T52" fmla="*/ 10 w 80"/>
                <a:gd name="T53" fmla="*/ 99 h 99"/>
                <a:gd name="T54" fmla="*/ 6 w 80"/>
                <a:gd name="T55" fmla="*/ 97 h 99"/>
                <a:gd name="T56" fmla="*/ 2 w 80"/>
                <a:gd name="T57" fmla="*/ 97 h 99"/>
                <a:gd name="T58" fmla="*/ 0 w 80"/>
                <a:gd name="T59" fmla="*/ 93 h 99"/>
                <a:gd name="T60" fmla="*/ 0 w 80"/>
                <a:gd name="T61" fmla="*/ 91 h 99"/>
                <a:gd name="T62" fmla="*/ 2 w 80"/>
                <a:gd name="T63" fmla="*/ 88 h 99"/>
                <a:gd name="T64" fmla="*/ 4 w 80"/>
                <a:gd name="T65" fmla="*/ 84 h 99"/>
                <a:gd name="T66" fmla="*/ 6 w 80"/>
                <a:gd name="T67" fmla="*/ 82 h 99"/>
                <a:gd name="T68" fmla="*/ 10 w 80"/>
                <a:gd name="T69" fmla="*/ 80 h 99"/>
                <a:gd name="T70" fmla="*/ 13 w 80"/>
                <a:gd name="T71" fmla="*/ 76 h 99"/>
                <a:gd name="T72" fmla="*/ 17 w 80"/>
                <a:gd name="T73" fmla="*/ 74 h 99"/>
                <a:gd name="T74" fmla="*/ 21 w 80"/>
                <a:gd name="T75" fmla="*/ 71 h 99"/>
                <a:gd name="T76" fmla="*/ 25 w 80"/>
                <a:gd name="T77" fmla="*/ 69 h 99"/>
                <a:gd name="T78" fmla="*/ 29 w 80"/>
                <a:gd name="T79" fmla="*/ 65 h 99"/>
                <a:gd name="T80" fmla="*/ 32 w 80"/>
                <a:gd name="T81" fmla="*/ 61 h 99"/>
                <a:gd name="T82" fmla="*/ 36 w 80"/>
                <a:gd name="T83" fmla="*/ 57 h 99"/>
                <a:gd name="T84" fmla="*/ 42 w 80"/>
                <a:gd name="T85" fmla="*/ 53 h 99"/>
                <a:gd name="T86" fmla="*/ 46 w 80"/>
                <a:gd name="T87" fmla="*/ 48 h 99"/>
                <a:gd name="T88" fmla="*/ 50 w 80"/>
                <a:gd name="T89" fmla="*/ 44 h 99"/>
                <a:gd name="T90" fmla="*/ 53 w 80"/>
                <a:gd name="T91" fmla="*/ 38 h 99"/>
                <a:gd name="T92" fmla="*/ 55 w 80"/>
                <a:gd name="T93" fmla="*/ 34 h 99"/>
                <a:gd name="T94" fmla="*/ 59 w 80"/>
                <a:gd name="T95" fmla="*/ 29 h 99"/>
                <a:gd name="T96" fmla="*/ 63 w 80"/>
                <a:gd name="T97" fmla="*/ 25 h 99"/>
                <a:gd name="T98" fmla="*/ 65 w 80"/>
                <a:gd name="T99" fmla="*/ 19 h 99"/>
                <a:gd name="T100" fmla="*/ 67 w 80"/>
                <a:gd name="T101" fmla="*/ 14 h 99"/>
                <a:gd name="T102" fmla="*/ 69 w 80"/>
                <a:gd name="T103" fmla="*/ 10 h 99"/>
                <a:gd name="T104" fmla="*/ 70 w 80"/>
                <a:gd name="T105" fmla="*/ 4 h 99"/>
                <a:gd name="T106" fmla="*/ 70 w 80"/>
                <a:gd name="T107" fmla="*/ 4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0" h="99">
                  <a:moveTo>
                    <a:pt x="70" y="4"/>
                  </a:moveTo>
                  <a:lnTo>
                    <a:pt x="70" y="2"/>
                  </a:lnTo>
                  <a:lnTo>
                    <a:pt x="72" y="0"/>
                  </a:lnTo>
                  <a:lnTo>
                    <a:pt x="74" y="0"/>
                  </a:lnTo>
                  <a:lnTo>
                    <a:pt x="74" y="0"/>
                  </a:lnTo>
                  <a:lnTo>
                    <a:pt x="76" y="0"/>
                  </a:lnTo>
                  <a:lnTo>
                    <a:pt x="78" y="4"/>
                  </a:lnTo>
                  <a:lnTo>
                    <a:pt x="78" y="6"/>
                  </a:lnTo>
                  <a:lnTo>
                    <a:pt x="80" y="10"/>
                  </a:lnTo>
                  <a:lnTo>
                    <a:pt x="80" y="14"/>
                  </a:lnTo>
                  <a:lnTo>
                    <a:pt x="80" y="17"/>
                  </a:lnTo>
                  <a:lnTo>
                    <a:pt x="80" y="23"/>
                  </a:lnTo>
                  <a:lnTo>
                    <a:pt x="78" y="29"/>
                  </a:lnTo>
                  <a:lnTo>
                    <a:pt x="74" y="36"/>
                  </a:lnTo>
                  <a:lnTo>
                    <a:pt x="72" y="42"/>
                  </a:lnTo>
                  <a:lnTo>
                    <a:pt x="67" y="48"/>
                  </a:lnTo>
                  <a:lnTo>
                    <a:pt x="63" y="55"/>
                  </a:lnTo>
                  <a:lnTo>
                    <a:pt x="57" y="61"/>
                  </a:lnTo>
                  <a:lnTo>
                    <a:pt x="53" y="67"/>
                  </a:lnTo>
                  <a:lnTo>
                    <a:pt x="46" y="72"/>
                  </a:lnTo>
                  <a:lnTo>
                    <a:pt x="40" y="78"/>
                  </a:lnTo>
                  <a:lnTo>
                    <a:pt x="34" y="84"/>
                  </a:lnTo>
                  <a:lnTo>
                    <a:pt x="29" y="88"/>
                  </a:lnTo>
                  <a:lnTo>
                    <a:pt x="23" y="91"/>
                  </a:lnTo>
                  <a:lnTo>
                    <a:pt x="19" y="95"/>
                  </a:lnTo>
                  <a:lnTo>
                    <a:pt x="13" y="97"/>
                  </a:lnTo>
                  <a:lnTo>
                    <a:pt x="10" y="99"/>
                  </a:lnTo>
                  <a:lnTo>
                    <a:pt x="6" y="97"/>
                  </a:lnTo>
                  <a:lnTo>
                    <a:pt x="2" y="97"/>
                  </a:lnTo>
                  <a:lnTo>
                    <a:pt x="0" y="93"/>
                  </a:lnTo>
                  <a:lnTo>
                    <a:pt x="0" y="91"/>
                  </a:lnTo>
                  <a:lnTo>
                    <a:pt x="2" y="88"/>
                  </a:lnTo>
                  <a:lnTo>
                    <a:pt x="4" y="84"/>
                  </a:lnTo>
                  <a:lnTo>
                    <a:pt x="6" y="82"/>
                  </a:lnTo>
                  <a:lnTo>
                    <a:pt x="10" y="80"/>
                  </a:lnTo>
                  <a:lnTo>
                    <a:pt x="13" y="76"/>
                  </a:lnTo>
                  <a:lnTo>
                    <a:pt x="17" y="74"/>
                  </a:lnTo>
                  <a:lnTo>
                    <a:pt x="21" y="71"/>
                  </a:lnTo>
                  <a:lnTo>
                    <a:pt x="25" y="69"/>
                  </a:lnTo>
                  <a:lnTo>
                    <a:pt x="29" y="65"/>
                  </a:lnTo>
                  <a:lnTo>
                    <a:pt x="32" y="61"/>
                  </a:lnTo>
                  <a:lnTo>
                    <a:pt x="36" y="57"/>
                  </a:lnTo>
                  <a:lnTo>
                    <a:pt x="42" y="53"/>
                  </a:lnTo>
                  <a:lnTo>
                    <a:pt x="46" y="48"/>
                  </a:lnTo>
                  <a:lnTo>
                    <a:pt x="50" y="44"/>
                  </a:lnTo>
                  <a:lnTo>
                    <a:pt x="53" y="38"/>
                  </a:lnTo>
                  <a:lnTo>
                    <a:pt x="55" y="34"/>
                  </a:lnTo>
                  <a:lnTo>
                    <a:pt x="59" y="29"/>
                  </a:lnTo>
                  <a:lnTo>
                    <a:pt x="63" y="25"/>
                  </a:lnTo>
                  <a:lnTo>
                    <a:pt x="65" y="19"/>
                  </a:lnTo>
                  <a:lnTo>
                    <a:pt x="67" y="14"/>
                  </a:lnTo>
                  <a:lnTo>
                    <a:pt x="69" y="10"/>
                  </a:lnTo>
                  <a:lnTo>
                    <a:pt x="70" y="4"/>
                  </a:lnTo>
                  <a:lnTo>
                    <a:pt x="70" y="4"/>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09" name="Freeform 69">
              <a:extLst>
                <a:ext uri="{FF2B5EF4-FFF2-40B4-BE49-F238E27FC236}">
                  <a16:creationId xmlns:a16="http://schemas.microsoft.com/office/drawing/2014/main" id="{0FFC081F-2304-EC49-AB11-9E48091F5343}"/>
                </a:ext>
              </a:extLst>
            </p:cNvPr>
            <p:cNvSpPr>
              <a:spLocks/>
            </p:cNvSpPr>
            <p:nvPr/>
          </p:nvSpPr>
          <p:spPr bwMode="auto">
            <a:xfrm>
              <a:off x="3462" y="2347"/>
              <a:ext cx="37" cy="38"/>
            </a:xfrm>
            <a:custGeom>
              <a:avLst/>
              <a:gdLst>
                <a:gd name="T0" fmla="*/ 65 w 74"/>
                <a:gd name="T1" fmla="*/ 1 h 76"/>
                <a:gd name="T2" fmla="*/ 67 w 74"/>
                <a:gd name="T3" fmla="*/ 0 h 76"/>
                <a:gd name="T4" fmla="*/ 70 w 74"/>
                <a:gd name="T5" fmla="*/ 0 h 76"/>
                <a:gd name="T6" fmla="*/ 72 w 74"/>
                <a:gd name="T7" fmla="*/ 0 h 76"/>
                <a:gd name="T8" fmla="*/ 72 w 74"/>
                <a:gd name="T9" fmla="*/ 1 h 76"/>
                <a:gd name="T10" fmla="*/ 74 w 74"/>
                <a:gd name="T11" fmla="*/ 5 h 76"/>
                <a:gd name="T12" fmla="*/ 74 w 74"/>
                <a:gd name="T13" fmla="*/ 7 h 76"/>
                <a:gd name="T14" fmla="*/ 74 w 74"/>
                <a:gd name="T15" fmla="*/ 11 h 76"/>
                <a:gd name="T16" fmla="*/ 72 w 74"/>
                <a:gd name="T17" fmla="*/ 15 h 76"/>
                <a:gd name="T18" fmla="*/ 70 w 74"/>
                <a:gd name="T19" fmla="*/ 19 h 76"/>
                <a:gd name="T20" fmla="*/ 68 w 74"/>
                <a:gd name="T21" fmla="*/ 24 h 76"/>
                <a:gd name="T22" fmla="*/ 67 w 74"/>
                <a:gd name="T23" fmla="*/ 28 h 76"/>
                <a:gd name="T24" fmla="*/ 63 w 74"/>
                <a:gd name="T25" fmla="*/ 34 h 76"/>
                <a:gd name="T26" fmla="*/ 59 w 74"/>
                <a:gd name="T27" fmla="*/ 38 h 76"/>
                <a:gd name="T28" fmla="*/ 55 w 74"/>
                <a:gd name="T29" fmla="*/ 43 h 76"/>
                <a:gd name="T30" fmla="*/ 49 w 74"/>
                <a:gd name="T31" fmla="*/ 47 h 76"/>
                <a:gd name="T32" fmla="*/ 46 w 74"/>
                <a:gd name="T33" fmla="*/ 53 h 76"/>
                <a:gd name="T34" fmla="*/ 40 w 74"/>
                <a:gd name="T35" fmla="*/ 57 h 76"/>
                <a:gd name="T36" fmla="*/ 36 w 74"/>
                <a:gd name="T37" fmla="*/ 60 h 76"/>
                <a:gd name="T38" fmla="*/ 30 w 74"/>
                <a:gd name="T39" fmla="*/ 64 h 76"/>
                <a:gd name="T40" fmla="*/ 27 w 74"/>
                <a:gd name="T41" fmla="*/ 68 h 76"/>
                <a:gd name="T42" fmla="*/ 21 w 74"/>
                <a:gd name="T43" fmla="*/ 70 h 76"/>
                <a:gd name="T44" fmla="*/ 17 w 74"/>
                <a:gd name="T45" fmla="*/ 72 h 76"/>
                <a:gd name="T46" fmla="*/ 15 w 74"/>
                <a:gd name="T47" fmla="*/ 74 h 76"/>
                <a:gd name="T48" fmla="*/ 11 w 74"/>
                <a:gd name="T49" fmla="*/ 76 h 76"/>
                <a:gd name="T50" fmla="*/ 8 w 74"/>
                <a:gd name="T51" fmla="*/ 76 h 76"/>
                <a:gd name="T52" fmla="*/ 6 w 74"/>
                <a:gd name="T53" fmla="*/ 76 h 76"/>
                <a:gd name="T54" fmla="*/ 4 w 74"/>
                <a:gd name="T55" fmla="*/ 74 h 76"/>
                <a:gd name="T56" fmla="*/ 2 w 74"/>
                <a:gd name="T57" fmla="*/ 74 h 76"/>
                <a:gd name="T58" fmla="*/ 0 w 74"/>
                <a:gd name="T59" fmla="*/ 72 h 76"/>
                <a:gd name="T60" fmla="*/ 2 w 74"/>
                <a:gd name="T61" fmla="*/ 70 h 76"/>
                <a:gd name="T62" fmla="*/ 4 w 74"/>
                <a:gd name="T63" fmla="*/ 66 h 76"/>
                <a:gd name="T64" fmla="*/ 6 w 74"/>
                <a:gd name="T65" fmla="*/ 64 h 76"/>
                <a:gd name="T66" fmla="*/ 9 w 74"/>
                <a:gd name="T67" fmla="*/ 62 h 76"/>
                <a:gd name="T68" fmla="*/ 13 w 74"/>
                <a:gd name="T69" fmla="*/ 60 h 76"/>
                <a:gd name="T70" fmla="*/ 17 w 74"/>
                <a:gd name="T71" fmla="*/ 57 h 76"/>
                <a:gd name="T72" fmla="*/ 19 w 74"/>
                <a:gd name="T73" fmla="*/ 53 h 76"/>
                <a:gd name="T74" fmla="*/ 23 w 74"/>
                <a:gd name="T75" fmla="*/ 51 h 76"/>
                <a:gd name="T76" fmla="*/ 27 w 74"/>
                <a:gd name="T77" fmla="*/ 47 h 76"/>
                <a:gd name="T78" fmla="*/ 30 w 74"/>
                <a:gd name="T79" fmla="*/ 43 h 76"/>
                <a:gd name="T80" fmla="*/ 34 w 74"/>
                <a:gd name="T81" fmla="*/ 40 h 76"/>
                <a:gd name="T82" fmla="*/ 36 w 74"/>
                <a:gd name="T83" fmla="*/ 36 h 76"/>
                <a:gd name="T84" fmla="*/ 40 w 74"/>
                <a:gd name="T85" fmla="*/ 32 h 76"/>
                <a:gd name="T86" fmla="*/ 44 w 74"/>
                <a:gd name="T87" fmla="*/ 28 h 76"/>
                <a:gd name="T88" fmla="*/ 46 w 74"/>
                <a:gd name="T89" fmla="*/ 24 h 76"/>
                <a:gd name="T90" fmla="*/ 49 w 74"/>
                <a:gd name="T91" fmla="*/ 20 h 76"/>
                <a:gd name="T92" fmla="*/ 53 w 74"/>
                <a:gd name="T93" fmla="*/ 17 h 76"/>
                <a:gd name="T94" fmla="*/ 55 w 74"/>
                <a:gd name="T95" fmla="*/ 13 h 76"/>
                <a:gd name="T96" fmla="*/ 59 w 74"/>
                <a:gd name="T97" fmla="*/ 9 h 76"/>
                <a:gd name="T98" fmla="*/ 61 w 74"/>
                <a:gd name="T99" fmla="*/ 5 h 76"/>
                <a:gd name="T100" fmla="*/ 65 w 74"/>
                <a:gd name="T101" fmla="*/ 1 h 76"/>
                <a:gd name="T102" fmla="*/ 65 w 74"/>
                <a:gd name="T103" fmla="*/ 1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4" h="76">
                  <a:moveTo>
                    <a:pt x="65" y="1"/>
                  </a:moveTo>
                  <a:lnTo>
                    <a:pt x="67" y="0"/>
                  </a:lnTo>
                  <a:lnTo>
                    <a:pt x="70" y="0"/>
                  </a:lnTo>
                  <a:lnTo>
                    <a:pt x="72" y="0"/>
                  </a:lnTo>
                  <a:lnTo>
                    <a:pt x="72" y="1"/>
                  </a:lnTo>
                  <a:lnTo>
                    <a:pt x="74" y="5"/>
                  </a:lnTo>
                  <a:lnTo>
                    <a:pt x="74" y="7"/>
                  </a:lnTo>
                  <a:lnTo>
                    <a:pt x="74" y="11"/>
                  </a:lnTo>
                  <a:lnTo>
                    <a:pt x="72" y="15"/>
                  </a:lnTo>
                  <a:lnTo>
                    <a:pt x="70" y="19"/>
                  </a:lnTo>
                  <a:lnTo>
                    <a:pt x="68" y="24"/>
                  </a:lnTo>
                  <a:lnTo>
                    <a:pt x="67" y="28"/>
                  </a:lnTo>
                  <a:lnTo>
                    <a:pt x="63" y="34"/>
                  </a:lnTo>
                  <a:lnTo>
                    <a:pt x="59" y="38"/>
                  </a:lnTo>
                  <a:lnTo>
                    <a:pt x="55" y="43"/>
                  </a:lnTo>
                  <a:lnTo>
                    <a:pt x="49" y="47"/>
                  </a:lnTo>
                  <a:lnTo>
                    <a:pt x="46" y="53"/>
                  </a:lnTo>
                  <a:lnTo>
                    <a:pt x="40" y="57"/>
                  </a:lnTo>
                  <a:lnTo>
                    <a:pt x="36" y="60"/>
                  </a:lnTo>
                  <a:lnTo>
                    <a:pt x="30" y="64"/>
                  </a:lnTo>
                  <a:lnTo>
                    <a:pt x="27" y="68"/>
                  </a:lnTo>
                  <a:lnTo>
                    <a:pt x="21" y="70"/>
                  </a:lnTo>
                  <a:lnTo>
                    <a:pt x="17" y="72"/>
                  </a:lnTo>
                  <a:lnTo>
                    <a:pt x="15" y="74"/>
                  </a:lnTo>
                  <a:lnTo>
                    <a:pt x="11" y="76"/>
                  </a:lnTo>
                  <a:lnTo>
                    <a:pt x="8" y="76"/>
                  </a:lnTo>
                  <a:lnTo>
                    <a:pt x="6" y="76"/>
                  </a:lnTo>
                  <a:lnTo>
                    <a:pt x="4" y="74"/>
                  </a:lnTo>
                  <a:lnTo>
                    <a:pt x="2" y="74"/>
                  </a:lnTo>
                  <a:lnTo>
                    <a:pt x="0" y="72"/>
                  </a:lnTo>
                  <a:lnTo>
                    <a:pt x="2" y="70"/>
                  </a:lnTo>
                  <a:lnTo>
                    <a:pt x="4" y="66"/>
                  </a:lnTo>
                  <a:lnTo>
                    <a:pt x="6" y="64"/>
                  </a:lnTo>
                  <a:lnTo>
                    <a:pt x="9" y="62"/>
                  </a:lnTo>
                  <a:lnTo>
                    <a:pt x="13" y="60"/>
                  </a:lnTo>
                  <a:lnTo>
                    <a:pt x="17" y="57"/>
                  </a:lnTo>
                  <a:lnTo>
                    <a:pt x="19" y="53"/>
                  </a:lnTo>
                  <a:lnTo>
                    <a:pt x="23" y="51"/>
                  </a:lnTo>
                  <a:lnTo>
                    <a:pt x="27" y="47"/>
                  </a:lnTo>
                  <a:lnTo>
                    <a:pt x="30" y="43"/>
                  </a:lnTo>
                  <a:lnTo>
                    <a:pt x="34" y="40"/>
                  </a:lnTo>
                  <a:lnTo>
                    <a:pt x="36" y="36"/>
                  </a:lnTo>
                  <a:lnTo>
                    <a:pt x="40" y="32"/>
                  </a:lnTo>
                  <a:lnTo>
                    <a:pt x="44" y="28"/>
                  </a:lnTo>
                  <a:lnTo>
                    <a:pt x="46" y="24"/>
                  </a:lnTo>
                  <a:lnTo>
                    <a:pt x="49" y="20"/>
                  </a:lnTo>
                  <a:lnTo>
                    <a:pt x="53" y="17"/>
                  </a:lnTo>
                  <a:lnTo>
                    <a:pt x="55" y="13"/>
                  </a:lnTo>
                  <a:lnTo>
                    <a:pt x="59" y="9"/>
                  </a:lnTo>
                  <a:lnTo>
                    <a:pt x="61" y="5"/>
                  </a:lnTo>
                  <a:lnTo>
                    <a:pt x="65" y="1"/>
                  </a:lnTo>
                  <a:lnTo>
                    <a:pt x="65" y="1"/>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10" name="Freeform 70">
              <a:extLst>
                <a:ext uri="{FF2B5EF4-FFF2-40B4-BE49-F238E27FC236}">
                  <a16:creationId xmlns:a16="http://schemas.microsoft.com/office/drawing/2014/main" id="{35DA9EE5-00DE-D04C-9DF4-5CE10D891698}"/>
                </a:ext>
              </a:extLst>
            </p:cNvPr>
            <p:cNvSpPr>
              <a:spLocks/>
            </p:cNvSpPr>
            <p:nvPr/>
          </p:nvSpPr>
          <p:spPr bwMode="auto">
            <a:xfrm>
              <a:off x="3293" y="2537"/>
              <a:ext cx="166" cy="58"/>
            </a:xfrm>
            <a:custGeom>
              <a:avLst/>
              <a:gdLst>
                <a:gd name="T0" fmla="*/ 320 w 333"/>
                <a:gd name="T1" fmla="*/ 0 h 116"/>
                <a:gd name="T2" fmla="*/ 324 w 333"/>
                <a:gd name="T3" fmla="*/ 2 h 116"/>
                <a:gd name="T4" fmla="*/ 328 w 333"/>
                <a:gd name="T5" fmla="*/ 6 h 116"/>
                <a:gd name="T6" fmla="*/ 331 w 333"/>
                <a:gd name="T7" fmla="*/ 9 h 116"/>
                <a:gd name="T8" fmla="*/ 324 w 333"/>
                <a:gd name="T9" fmla="*/ 25 h 116"/>
                <a:gd name="T10" fmla="*/ 303 w 333"/>
                <a:gd name="T11" fmla="*/ 53 h 116"/>
                <a:gd name="T12" fmla="*/ 276 w 333"/>
                <a:gd name="T13" fmla="*/ 74 h 116"/>
                <a:gd name="T14" fmla="*/ 248 w 333"/>
                <a:gd name="T15" fmla="*/ 91 h 116"/>
                <a:gd name="T16" fmla="*/ 217 w 333"/>
                <a:gd name="T17" fmla="*/ 102 h 116"/>
                <a:gd name="T18" fmla="*/ 183 w 333"/>
                <a:gd name="T19" fmla="*/ 110 h 116"/>
                <a:gd name="T20" fmla="*/ 149 w 333"/>
                <a:gd name="T21" fmla="*/ 114 h 116"/>
                <a:gd name="T22" fmla="*/ 114 w 333"/>
                <a:gd name="T23" fmla="*/ 116 h 116"/>
                <a:gd name="T24" fmla="*/ 94 w 333"/>
                <a:gd name="T25" fmla="*/ 116 h 116"/>
                <a:gd name="T26" fmla="*/ 82 w 333"/>
                <a:gd name="T27" fmla="*/ 114 h 116"/>
                <a:gd name="T28" fmla="*/ 73 w 333"/>
                <a:gd name="T29" fmla="*/ 110 h 116"/>
                <a:gd name="T30" fmla="*/ 61 w 333"/>
                <a:gd name="T31" fmla="*/ 108 h 116"/>
                <a:gd name="T32" fmla="*/ 48 w 333"/>
                <a:gd name="T33" fmla="*/ 102 h 116"/>
                <a:gd name="T34" fmla="*/ 36 w 333"/>
                <a:gd name="T35" fmla="*/ 99 h 116"/>
                <a:gd name="T36" fmla="*/ 27 w 333"/>
                <a:gd name="T37" fmla="*/ 91 h 116"/>
                <a:gd name="T38" fmla="*/ 17 w 333"/>
                <a:gd name="T39" fmla="*/ 85 h 116"/>
                <a:gd name="T40" fmla="*/ 12 w 333"/>
                <a:gd name="T41" fmla="*/ 80 h 116"/>
                <a:gd name="T42" fmla="*/ 4 w 333"/>
                <a:gd name="T43" fmla="*/ 76 h 116"/>
                <a:gd name="T44" fmla="*/ 0 w 333"/>
                <a:gd name="T45" fmla="*/ 70 h 116"/>
                <a:gd name="T46" fmla="*/ 6 w 333"/>
                <a:gd name="T47" fmla="*/ 68 h 116"/>
                <a:gd name="T48" fmla="*/ 14 w 333"/>
                <a:gd name="T49" fmla="*/ 66 h 116"/>
                <a:gd name="T50" fmla="*/ 27 w 333"/>
                <a:gd name="T51" fmla="*/ 68 h 116"/>
                <a:gd name="T52" fmla="*/ 40 w 333"/>
                <a:gd name="T53" fmla="*/ 72 h 116"/>
                <a:gd name="T54" fmla="*/ 54 w 333"/>
                <a:gd name="T55" fmla="*/ 76 h 116"/>
                <a:gd name="T56" fmla="*/ 67 w 333"/>
                <a:gd name="T57" fmla="*/ 83 h 116"/>
                <a:gd name="T58" fmla="*/ 80 w 333"/>
                <a:gd name="T59" fmla="*/ 89 h 116"/>
                <a:gd name="T60" fmla="*/ 94 w 333"/>
                <a:gd name="T61" fmla="*/ 93 h 116"/>
                <a:gd name="T62" fmla="*/ 109 w 333"/>
                <a:gd name="T63" fmla="*/ 95 h 116"/>
                <a:gd name="T64" fmla="*/ 126 w 333"/>
                <a:gd name="T65" fmla="*/ 97 h 116"/>
                <a:gd name="T66" fmla="*/ 149 w 333"/>
                <a:gd name="T67" fmla="*/ 93 h 116"/>
                <a:gd name="T68" fmla="*/ 173 w 333"/>
                <a:gd name="T69" fmla="*/ 89 h 116"/>
                <a:gd name="T70" fmla="*/ 198 w 333"/>
                <a:gd name="T71" fmla="*/ 82 h 116"/>
                <a:gd name="T72" fmla="*/ 223 w 333"/>
                <a:gd name="T73" fmla="*/ 74 h 116"/>
                <a:gd name="T74" fmla="*/ 246 w 333"/>
                <a:gd name="T75" fmla="*/ 64 h 116"/>
                <a:gd name="T76" fmla="*/ 269 w 333"/>
                <a:gd name="T77" fmla="*/ 51 h 116"/>
                <a:gd name="T78" fmla="*/ 289 w 333"/>
                <a:gd name="T79" fmla="*/ 36 h 116"/>
                <a:gd name="T80" fmla="*/ 308 w 333"/>
                <a:gd name="T81" fmla="*/ 13 h 116"/>
                <a:gd name="T82" fmla="*/ 318 w 333"/>
                <a:gd name="T83" fmla="*/ 2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33" h="116">
                  <a:moveTo>
                    <a:pt x="318" y="2"/>
                  </a:moveTo>
                  <a:lnTo>
                    <a:pt x="320" y="0"/>
                  </a:lnTo>
                  <a:lnTo>
                    <a:pt x="322" y="0"/>
                  </a:lnTo>
                  <a:lnTo>
                    <a:pt x="324" y="2"/>
                  </a:lnTo>
                  <a:lnTo>
                    <a:pt x="326" y="4"/>
                  </a:lnTo>
                  <a:lnTo>
                    <a:pt x="328" y="6"/>
                  </a:lnTo>
                  <a:lnTo>
                    <a:pt x="329" y="7"/>
                  </a:lnTo>
                  <a:lnTo>
                    <a:pt x="331" y="9"/>
                  </a:lnTo>
                  <a:lnTo>
                    <a:pt x="333" y="9"/>
                  </a:lnTo>
                  <a:lnTo>
                    <a:pt x="324" y="25"/>
                  </a:lnTo>
                  <a:lnTo>
                    <a:pt x="314" y="40"/>
                  </a:lnTo>
                  <a:lnTo>
                    <a:pt x="303" y="53"/>
                  </a:lnTo>
                  <a:lnTo>
                    <a:pt x="289" y="64"/>
                  </a:lnTo>
                  <a:lnTo>
                    <a:pt x="276" y="74"/>
                  </a:lnTo>
                  <a:lnTo>
                    <a:pt x="263" y="83"/>
                  </a:lnTo>
                  <a:lnTo>
                    <a:pt x="248" y="91"/>
                  </a:lnTo>
                  <a:lnTo>
                    <a:pt x="232" y="97"/>
                  </a:lnTo>
                  <a:lnTo>
                    <a:pt x="217" y="102"/>
                  </a:lnTo>
                  <a:lnTo>
                    <a:pt x="200" y="106"/>
                  </a:lnTo>
                  <a:lnTo>
                    <a:pt x="183" y="110"/>
                  </a:lnTo>
                  <a:lnTo>
                    <a:pt x="166" y="112"/>
                  </a:lnTo>
                  <a:lnTo>
                    <a:pt x="149" y="114"/>
                  </a:lnTo>
                  <a:lnTo>
                    <a:pt x="132" y="114"/>
                  </a:lnTo>
                  <a:lnTo>
                    <a:pt x="114" y="116"/>
                  </a:lnTo>
                  <a:lnTo>
                    <a:pt x="97" y="116"/>
                  </a:lnTo>
                  <a:lnTo>
                    <a:pt x="94" y="116"/>
                  </a:lnTo>
                  <a:lnTo>
                    <a:pt x="88" y="114"/>
                  </a:lnTo>
                  <a:lnTo>
                    <a:pt x="82" y="114"/>
                  </a:lnTo>
                  <a:lnTo>
                    <a:pt x="78" y="112"/>
                  </a:lnTo>
                  <a:lnTo>
                    <a:pt x="73" y="110"/>
                  </a:lnTo>
                  <a:lnTo>
                    <a:pt x="67" y="110"/>
                  </a:lnTo>
                  <a:lnTo>
                    <a:pt x="61" y="108"/>
                  </a:lnTo>
                  <a:lnTo>
                    <a:pt x="55" y="106"/>
                  </a:lnTo>
                  <a:lnTo>
                    <a:pt x="48" y="102"/>
                  </a:lnTo>
                  <a:lnTo>
                    <a:pt x="42" y="101"/>
                  </a:lnTo>
                  <a:lnTo>
                    <a:pt x="36" y="99"/>
                  </a:lnTo>
                  <a:lnTo>
                    <a:pt x="31" y="95"/>
                  </a:lnTo>
                  <a:lnTo>
                    <a:pt x="27" y="91"/>
                  </a:lnTo>
                  <a:lnTo>
                    <a:pt x="21" y="89"/>
                  </a:lnTo>
                  <a:lnTo>
                    <a:pt x="17" y="85"/>
                  </a:lnTo>
                  <a:lnTo>
                    <a:pt x="14" y="83"/>
                  </a:lnTo>
                  <a:lnTo>
                    <a:pt x="12" y="80"/>
                  </a:lnTo>
                  <a:lnTo>
                    <a:pt x="8" y="78"/>
                  </a:lnTo>
                  <a:lnTo>
                    <a:pt x="4" y="76"/>
                  </a:lnTo>
                  <a:lnTo>
                    <a:pt x="2" y="72"/>
                  </a:lnTo>
                  <a:lnTo>
                    <a:pt x="0" y="70"/>
                  </a:lnTo>
                  <a:lnTo>
                    <a:pt x="4" y="68"/>
                  </a:lnTo>
                  <a:lnTo>
                    <a:pt x="6" y="68"/>
                  </a:lnTo>
                  <a:lnTo>
                    <a:pt x="10" y="66"/>
                  </a:lnTo>
                  <a:lnTo>
                    <a:pt x="14" y="66"/>
                  </a:lnTo>
                  <a:lnTo>
                    <a:pt x="19" y="66"/>
                  </a:lnTo>
                  <a:lnTo>
                    <a:pt x="27" y="68"/>
                  </a:lnTo>
                  <a:lnTo>
                    <a:pt x="33" y="70"/>
                  </a:lnTo>
                  <a:lnTo>
                    <a:pt x="40" y="72"/>
                  </a:lnTo>
                  <a:lnTo>
                    <a:pt x="46" y="74"/>
                  </a:lnTo>
                  <a:lnTo>
                    <a:pt x="54" y="76"/>
                  </a:lnTo>
                  <a:lnTo>
                    <a:pt x="59" y="80"/>
                  </a:lnTo>
                  <a:lnTo>
                    <a:pt x="67" y="83"/>
                  </a:lnTo>
                  <a:lnTo>
                    <a:pt x="73" y="85"/>
                  </a:lnTo>
                  <a:lnTo>
                    <a:pt x="80" y="89"/>
                  </a:lnTo>
                  <a:lnTo>
                    <a:pt x="88" y="91"/>
                  </a:lnTo>
                  <a:lnTo>
                    <a:pt x="94" y="93"/>
                  </a:lnTo>
                  <a:lnTo>
                    <a:pt x="103" y="95"/>
                  </a:lnTo>
                  <a:lnTo>
                    <a:pt x="109" y="95"/>
                  </a:lnTo>
                  <a:lnTo>
                    <a:pt x="118" y="97"/>
                  </a:lnTo>
                  <a:lnTo>
                    <a:pt x="126" y="97"/>
                  </a:lnTo>
                  <a:lnTo>
                    <a:pt x="135" y="95"/>
                  </a:lnTo>
                  <a:lnTo>
                    <a:pt x="149" y="93"/>
                  </a:lnTo>
                  <a:lnTo>
                    <a:pt x="160" y="91"/>
                  </a:lnTo>
                  <a:lnTo>
                    <a:pt x="173" y="89"/>
                  </a:lnTo>
                  <a:lnTo>
                    <a:pt x="187" y="85"/>
                  </a:lnTo>
                  <a:lnTo>
                    <a:pt x="198" y="82"/>
                  </a:lnTo>
                  <a:lnTo>
                    <a:pt x="211" y="80"/>
                  </a:lnTo>
                  <a:lnTo>
                    <a:pt x="223" y="74"/>
                  </a:lnTo>
                  <a:lnTo>
                    <a:pt x="234" y="70"/>
                  </a:lnTo>
                  <a:lnTo>
                    <a:pt x="246" y="64"/>
                  </a:lnTo>
                  <a:lnTo>
                    <a:pt x="257" y="59"/>
                  </a:lnTo>
                  <a:lnTo>
                    <a:pt x="269" y="51"/>
                  </a:lnTo>
                  <a:lnTo>
                    <a:pt x="278" y="44"/>
                  </a:lnTo>
                  <a:lnTo>
                    <a:pt x="289" y="36"/>
                  </a:lnTo>
                  <a:lnTo>
                    <a:pt x="299" y="25"/>
                  </a:lnTo>
                  <a:lnTo>
                    <a:pt x="308" y="13"/>
                  </a:lnTo>
                  <a:lnTo>
                    <a:pt x="318" y="2"/>
                  </a:lnTo>
                  <a:lnTo>
                    <a:pt x="318"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11" name="Freeform 71">
              <a:extLst>
                <a:ext uri="{FF2B5EF4-FFF2-40B4-BE49-F238E27FC236}">
                  <a16:creationId xmlns:a16="http://schemas.microsoft.com/office/drawing/2014/main" id="{C106887D-2790-4042-A72B-F06CE0E39215}"/>
                </a:ext>
              </a:extLst>
            </p:cNvPr>
            <p:cNvSpPr>
              <a:spLocks/>
            </p:cNvSpPr>
            <p:nvPr/>
          </p:nvSpPr>
          <p:spPr bwMode="auto">
            <a:xfrm>
              <a:off x="3256" y="2221"/>
              <a:ext cx="193" cy="211"/>
            </a:xfrm>
            <a:custGeom>
              <a:avLst/>
              <a:gdLst>
                <a:gd name="T0" fmla="*/ 168 w 386"/>
                <a:gd name="T1" fmla="*/ 7 h 422"/>
                <a:gd name="T2" fmla="*/ 187 w 386"/>
                <a:gd name="T3" fmla="*/ 9 h 422"/>
                <a:gd name="T4" fmla="*/ 207 w 386"/>
                <a:gd name="T5" fmla="*/ 15 h 422"/>
                <a:gd name="T6" fmla="*/ 230 w 386"/>
                <a:gd name="T7" fmla="*/ 11 h 422"/>
                <a:gd name="T8" fmla="*/ 253 w 386"/>
                <a:gd name="T9" fmla="*/ 2 h 422"/>
                <a:gd name="T10" fmla="*/ 278 w 386"/>
                <a:gd name="T11" fmla="*/ 2 h 422"/>
                <a:gd name="T12" fmla="*/ 305 w 386"/>
                <a:gd name="T13" fmla="*/ 9 h 422"/>
                <a:gd name="T14" fmla="*/ 331 w 386"/>
                <a:gd name="T15" fmla="*/ 13 h 422"/>
                <a:gd name="T16" fmla="*/ 377 w 386"/>
                <a:gd name="T17" fmla="*/ 19 h 422"/>
                <a:gd name="T18" fmla="*/ 384 w 386"/>
                <a:gd name="T19" fmla="*/ 74 h 422"/>
                <a:gd name="T20" fmla="*/ 373 w 386"/>
                <a:gd name="T21" fmla="*/ 135 h 422"/>
                <a:gd name="T22" fmla="*/ 344 w 386"/>
                <a:gd name="T23" fmla="*/ 237 h 422"/>
                <a:gd name="T24" fmla="*/ 324 w 386"/>
                <a:gd name="T25" fmla="*/ 348 h 422"/>
                <a:gd name="T26" fmla="*/ 320 w 386"/>
                <a:gd name="T27" fmla="*/ 410 h 422"/>
                <a:gd name="T28" fmla="*/ 308 w 386"/>
                <a:gd name="T29" fmla="*/ 391 h 422"/>
                <a:gd name="T30" fmla="*/ 312 w 386"/>
                <a:gd name="T31" fmla="*/ 279 h 422"/>
                <a:gd name="T32" fmla="*/ 343 w 386"/>
                <a:gd name="T33" fmla="*/ 169 h 422"/>
                <a:gd name="T34" fmla="*/ 365 w 386"/>
                <a:gd name="T35" fmla="*/ 91 h 422"/>
                <a:gd name="T36" fmla="*/ 363 w 386"/>
                <a:gd name="T37" fmla="*/ 42 h 422"/>
                <a:gd name="T38" fmla="*/ 327 w 386"/>
                <a:gd name="T39" fmla="*/ 26 h 422"/>
                <a:gd name="T40" fmla="*/ 303 w 386"/>
                <a:gd name="T41" fmla="*/ 28 h 422"/>
                <a:gd name="T42" fmla="*/ 289 w 386"/>
                <a:gd name="T43" fmla="*/ 23 h 422"/>
                <a:gd name="T44" fmla="*/ 276 w 386"/>
                <a:gd name="T45" fmla="*/ 19 h 422"/>
                <a:gd name="T46" fmla="*/ 263 w 386"/>
                <a:gd name="T47" fmla="*/ 21 h 422"/>
                <a:gd name="T48" fmla="*/ 247 w 386"/>
                <a:gd name="T49" fmla="*/ 24 h 422"/>
                <a:gd name="T50" fmla="*/ 232 w 386"/>
                <a:gd name="T51" fmla="*/ 26 h 422"/>
                <a:gd name="T52" fmla="*/ 217 w 386"/>
                <a:gd name="T53" fmla="*/ 30 h 422"/>
                <a:gd name="T54" fmla="*/ 204 w 386"/>
                <a:gd name="T55" fmla="*/ 32 h 422"/>
                <a:gd name="T56" fmla="*/ 183 w 386"/>
                <a:gd name="T57" fmla="*/ 26 h 422"/>
                <a:gd name="T58" fmla="*/ 164 w 386"/>
                <a:gd name="T59" fmla="*/ 23 h 422"/>
                <a:gd name="T60" fmla="*/ 145 w 386"/>
                <a:gd name="T61" fmla="*/ 38 h 422"/>
                <a:gd name="T62" fmla="*/ 122 w 386"/>
                <a:gd name="T63" fmla="*/ 43 h 422"/>
                <a:gd name="T64" fmla="*/ 101 w 386"/>
                <a:gd name="T65" fmla="*/ 43 h 422"/>
                <a:gd name="T66" fmla="*/ 78 w 386"/>
                <a:gd name="T67" fmla="*/ 51 h 422"/>
                <a:gd name="T68" fmla="*/ 63 w 386"/>
                <a:gd name="T69" fmla="*/ 64 h 422"/>
                <a:gd name="T70" fmla="*/ 50 w 386"/>
                <a:gd name="T71" fmla="*/ 74 h 422"/>
                <a:gd name="T72" fmla="*/ 34 w 386"/>
                <a:gd name="T73" fmla="*/ 80 h 422"/>
                <a:gd name="T74" fmla="*/ 21 w 386"/>
                <a:gd name="T75" fmla="*/ 110 h 422"/>
                <a:gd name="T76" fmla="*/ 48 w 386"/>
                <a:gd name="T77" fmla="*/ 158 h 422"/>
                <a:gd name="T78" fmla="*/ 82 w 386"/>
                <a:gd name="T79" fmla="*/ 203 h 422"/>
                <a:gd name="T80" fmla="*/ 120 w 386"/>
                <a:gd name="T81" fmla="*/ 270 h 422"/>
                <a:gd name="T82" fmla="*/ 143 w 386"/>
                <a:gd name="T83" fmla="*/ 350 h 422"/>
                <a:gd name="T84" fmla="*/ 149 w 386"/>
                <a:gd name="T85" fmla="*/ 420 h 422"/>
                <a:gd name="T86" fmla="*/ 129 w 386"/>
                <a:gd name="T87" fmla="*/ 365 h 422"/>
                <a:gd name="T88" fmla="*/ 93 w 386"/>
                <a:gd name="T89" fmla="*/ 258 h 422"/>
                <a:gd name="T90" fmla="*/ 32 w 386"/>
                <a:gd name="T91" fmla="*/ 165 h 422"/>
                <a:gd name="T92" fmla="*/ 6 w 386"/>
                <a:gd name="T93" fmla="*/ 125 h 422"/>
                <a:gd name="T94" fmla="*/ 2 w 386"/>
                <a:gd name="T95" fmla="*/ 95 h 422"/>
                <a:gd name="T96" fmla="*/ 13 w 386"/>
                <a:gd name="T97" fmla="*/ 72 h 422"/>
                <a:gd name="T98" fmla="*/ 27 w 386"/>
                <a:gd name="T99" fmla="*/ 62 h 422"/>
                <a:gd name="T100" fmla="*/ 40 w 386"/>
                <a:gd name="T101" fmla="*/ 55 h 422"/>
                <a:gd name="T102" fmla="*/ 61 w 386"/>
                <a:gd name="T103" fmla="*/ 40 h 422"/>
                <a:gd name="T104" fmla="*/ 78 w 386"/>
                <a:gd name="T105" fmla="*/ 28 h 422"/>
                <a:gd name="T106" fmla="*/ 93 w 386"/>
                <a:gd name="T107" fmla="*/ 26 h 422"/>
                <a:gd name="T108" fmla="*/ 109 w 386"/>
                <a:gd name="T109" fmla="*/ 28 h 422"/>
                <a:gd name="T110" fmla="*/ 129 w 386"/>
                <a:gd name="T111" fmla="*/ 23 h 422"/>
                <a:gd name="T112" fmla="*/ 147 w 386"/>
                <a:gd name="T113" fmla="*/ 11 h 4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86" h="422">
                  <a:moveTo>
                    <a:pt x="152" y="9"/>
                  </a:moveTo>
                  <a:lnTo>
                    <a:pt x="156" y="7"/>
                  </a:lnTo>
                  <a:lnTo>
                    <a:pt x="158" y="7"/>
                  </a:lnTo>
                  <a:lnTo>
                    <a:pt x="162" y="7"/>
                  </a:lnTo>
                  <a:lnTo>
                    <a:pt x="166" y="7"/>
                  </a:lnTo>
                  <a:lnTo>
                    <a:pt x="168" y="7"/>
                  </a:lnTo>
                  <a:lnTo>
                    <a:pt x="171" y="7"/>
                  </a:lnTo>
                  <a:lnTo>
                    <a:pt x="175" y="7"/>
                  </a:lnTo>
                  <a:lnTo>
                    <a:pt x="177" y="7"/>
                  </a:lnTo>
                  <a:lnTo>
                    <a:pt x="181" y="7"/>
                  </a:lnTo>
                  <a:lnTo>
                    <a:pt x="185" y="9"/>
                  </a:lnTo>
                  <a:lnTo>
                    <a:pt x="187" y="9"/>
                  </a:lnTo>
                  <a:lnTo>
                    <a:pt x="190" y="11"/>
                  </a:lnTo>
                  <a:lnTo>
                    <a:pt x="194" y="11"/>
                  </a:lnTo>
                  <a:lnTo>
                    <a:pt x="198" y="13"/>
                  </a:lnTo>
                  <a:lnTo>
                    <a:pt x="200" y="13"/>
                  </a:lnTo>
                  <a:lnTo>
                    <a:pt x="204" y="15"/>
                  </a:lnTo>
                  <a:lnTo>
                    <a:pt x="207" y="15"/>
                  </a:lnTo>
                  <a:lnTo>
                    <a:pt x="211" y="15"/>
                  </a:lnTo>
                  <a:lnTo>
                    <a:pt x="215" y="15"/>
                  </a:lnTo>
                  <a:lnTo>
                    <a:pt x="219" y="15"/>
                  </a:lnTo>
                  <a:lnTo>
                    <a:pt x="223" y="13"/>
                  </a:lnTo>
                  <a:lnTo>
                    <a:pt x="227" y="13"/>
                  </a:lnTo>
                  <a:lnTo>
                    <a:pt x="230" y="11"/>
                  </a:lnTo>
                  <a:lnTo>
                    <a:pt x="234" y="9"/>
                  </a:lnTo>
                  <a:lnTo>
                    <a:pt x="238" y="7"/>
                  </a:lnTo>
                  <a:lnTo>
                    <a:pt x="242" y="7"/>
                  </a:lnTo>
                  <a:lnTo>
                    <a:pt x="246" y="5"/>
                  </a:lnTo>
                  <a:lnTo>
                    <a:pt x="249" y="4"/>
                  </a:lnTo>
                  <a:lnTo>
                    <a:pt x="253" y="2"/>
                  </a:lnTo>
                  <a:lnTo>
                    <a:pt x="257" y="2"/>
                  </a:lnTo>
                  <a:lnTo>
                    <a:pt x="261" y="2"/>
                  </a:lnTo>
                  <a:lnTo>
                    <a:pt x="266" y="2"/>
                  </a:lnTo>
                  <a:lnTo>
                    <a:pt x="270" y="0"/>
                  </a:lnTo>
                  <a:lnTo>
                    <a:pt x="274" y="2"/>
                  </a:lnTo>
                  <a:lnTo>
                    <a:pt x="278" y="2"/>
                  </a:lnTo>
                  <a:lnTo>
                    <a:pt x="284" y="4"/>
                  </a:lnTo>
                  <a:lnTo>
                    <a:pt x="287" y="4"/>
                  </a:lnTo>
                  <a:lnTo>
                    <a:pt x="291" y="5"/>
                  </a:lnTo>
                  <a:lnTo>
                    <a:pt x="295" y="5"/>
                  </a:lnTo>
                  <a:lnTo>
                    <a:pt x="301" y="7"/>
                  </a:lnTo>
                  <a:lnTo>
                    <a:pt x="305" y="9"/>
                  </a:lnTo>
                  <a:lnTo>
                    <a:pt x="308" y="11"/>
                  </a:lnTo>
                  <a:lnTo>
                    <a:pt x="312" y="11"/>
                  </a:lnTo>
                  <a:lnTo>
                    <a:pt x="318" y="13"/>
                  </a:lnTo>
                  <a:lnTo>
                    <a:pt x="322" y="13"/>
                  </a:lnTo>
                  <a:lnTo>
                    <a:pt x="327" y="13"/>
                  </a:lnTo>
                  <a:lnTo>
                    <a:pt x="331" y="13"/>
                  </a:lnTo>
                  <a:lnTo>
                    <a:pt x="337" y="13"/>
                  </a:lnTo>
                  <a:lnTo>
                    <a:pt x="348" y="9"/>
                  </a:lnTo>
                  <a:lnTo>
                    <a:pt x="358" y="7"/>
                  </a:lnTo>
                  <a:lnTo>
                    <a:pt x="365" y="9"/>
                  </a:lnTo>
                  <a:lnTo>
                    <a:pt x="373" y="13"/>
                  </a:lnTo>
                  <a:lnTo>
                    <a:pt x="377" y="19"/>
                  </a:lnTo>
                  <a:lnTo>
                    <a:pt x="381" y="24"/>
                  </a:lnTo>
                  <a:lnTo>
                    <a:pt x="384" y="34"/>
                  </a:lnTo>
                  <a:lnTo>
                    <a:pt x="386" y="43"/>
                  </a:lnTo>
                  <a:lnTo>
                    <a:pt x="386" y="53"/>
                  </a:lnTo>
                  <a:lnTo>
                    <a:pt x="386" y="62"/>
                  </a:lnTo>
                  <a:lnTo>
                    <a:pt x="384" y="74"/>
                  </a:lnTo>
                  <a:lnTo>
                    <a:pt x="384" y="83"/>
                  </a:lnTo>
                  <a:lnTo>
                    <a:pt x="382" y="93"/>
                  </a:lnTo>
                  <a:lnTo>
                    <a:pt x="381" y="102"/>
                  </a:lnTo>
                  <a:lnTo>
                    <a:pt x="379" y="110"/>
                  </a:lnTo>
                  <a:lnTo>
                    <a:pt x="377" y="118"/>
                  </a:lnTo>
                  <a:lnTo>
                    <a:pt x="373" y="135"/>
                  </a:lnTo>
                  <a:lnTo>
                    <a:pt x="369" y="152"/>
                  </a:lnTo>
                  <a:lnTo>
                    <a:pt x="363" y="169"/>
                  </a:lnTo>
                  <a:lnTo>
                    <a:pt x="360" y="186"/>
                  </a:lnTo>
                  <a:lnTo>
                    <a:pt x="354" y="203"/>
                  </a:lnTo>
                  <a:lnTo>
                    <a:pt x="348" y="220"/>
                  </a:lnTo>
                  <a:lnTo>
                    <a:pt x="344" y="237"/>
                  </a:lnTo>
                  <a:lnTo>
                    <a:pt x="341" y="256"/>
                  </a:lnTo>
                  <a:lnTo>
                    <a:pt x="335" y="273"/>
                  </a:lnTo>
                  <a:lnTo>
                    <a:pt x="331" y="293"/>
                  </a:lnTo>
                  <a:lnTo>
                    <a:pt x="327" y="310"/>
                  </a:lnTo>
                  <a:lnTo>
                    <a:pt x="325" y="329"/>
                  </a:lnTo>
                  <a:lnTo>
                    <a:pt x="324" y="348"/>
                  </a:lnTo>
                  <a:lnTo>
                    <a:pt x="324" y="369"/>
                  </a:lnTo>
                  <a:lnTo>
                    <a:pt x="324" y="388"/>
                  </a:lnTo>
                  <a:lnTo>
                    <a:pt x="325" y="408"/>
                  </a:lnTo>
                  <a:lnTo>
                    <a:pt x="324" y="410"/>
                  </a:lnTo>
                  <a:lnTo>
                    <a:pt x="322" y="410"/>
                  </a:lnTo>
                  <a:lnTo>
                    <a:pt x="320" y="410"/>
                  </a:lnTo>
                  <a:lnTo>
                    <a:pt x="318" y="408"/>
                  </a:lnTo>
                  <a:lnTo>
                    <a:pt x="316" y="408"/>
                  </a:lnTo>
                  <a:lnTo>
                    <a:pt x="316" y="408"/>
                  </a:lnTo>
                  <a:lnTo>
                    <a:pt x="314" y="410"/>
                  </a:lnTo>
                  <a:lnTo>
                    <a:pt x="312" y="412"/>
                  </a:lnTo>
                  <a:lnTo>
                    <a:pt x="308" y="391"/>
                  </a:lnTo>
                  <a:lnTo>
                    <a:pt x="306" y="374"/>
                  </a:lnTo>
                  <a:lnTo>
                    <a:pt x="305" y="355"/>
                  </a:lnTo>
                  <a:lnTo>
                    <a:pt x="306" y="336"/>
                  </a:lnTo>
                  <a:lnTo>
                    <a:pt x="306" y="317"/>
                  </a:lnTo>
                  <a:lnTo>
                    <a:pt x="310" y="298"/>
                  </a:lnTo>
                  <a:lnTo>
                    <a:pt x="312" y="279"/>
                  </a:lnTo>
                  <a:lnTo>
                    <a:pt x="316" y="260"/>
                  </a:lnTo>
                  <a:lnTo>
                    <a:pt x="322" y="243"/>
                  </a:lnTo>
                  <a:lnTo>
                    <a:pt x="325" y="224"/>
                  </a:lnTo>
                  <a:lnTo>
                    <a:pt x="331" y="205"/>
                  </a:lnTo>
                  <a:lnTo>
                    <a:pt x="337" y="188"/>
                  </a:lnTo>
                  <a:lnTo>
                    <a:pt x="343" y="169"/>
                  </a:lnTo>
                  <a:lnTo>
                    <a:pt x="350" y="150"/>
                  </a:lnTo>
                  <a:lnTo>
                    <a:pt x="354" y="133"/>
                  </a:lnTo>
                  <a:lnTo>
                    <a:pt x="360" y="114"/>
                  </a:lnTo>
                  <a:lnTo>
                    <a:pt x="362" y="106"/>
                  </a:lnTo>
                  <a:lnTo>
                    <a:pt x="363" y="99"/>
                  </a:lnTo>
                  <a:lnTo>
                    <a:pt x="365" y="91"/>
                  </a:lnTo>
                  <a:lnTo>
                    <a:pt x="365" y="83"/>
                  </a:lnTo>
                  <a:lnTo>
                    <a:pt x="367" y="74"/>
                  </a:lnTo>
                  <a:lnTo>
                    <a:pt x="367" y="64"/>
                  </a:lnTo>
                  <a:lnTo>
                    <a:pt x="365" y="57"/>
                  </a:lnTo>
                  <a:lnTo>
                    <a:pt x="365" y="49"/>
                  </a:lnTo>
                  <a:lnTo>
                    <a:pt x="363" y="42"/>
                  </a:lnTo>
                  <a:lnTo>
                    <a:pt x="360" y="36"/>
                  </a:lnTo>
                  <a:lnTo>
                    <a:pt x="356" y="30"/>
                  </a:lnTo>
                  <a:lnTo>
                    <a:pt x="350" y="26"/>
                  </a:lnTo>
                  <a:lnTo>
                    <a:pt x="344" y="24"/>
                  </a:lnTo>
                  <a:lnTo>
                    <a:pt x="337" y="24"/>
                  </a:lnTo>
                  <a:lnTo>
                    <a:pt x="327" y="26"/>
                  </a:lnTo>
                  <a:lnTo>
                    <a:pt x="316" y="30"/>
                  </a:lnTo>
                  <a:lnTo>
                    <a:pt x="312" y="30"/>
                  </a:lnTo>
                  <a:lnTo>
                    <a:pt x="310" y="30"/>
                  </a:lnTo>
                  <a:lnTo>
                    <a:pt x="308" y="30"/>
                  </a:lnTo>
                  <a:lnTo>
                    <a:pt x="306" y="28"/>
                  </a:lnTo>
                  <a:lnTo>
                    <a:pt x="303" y="28"/>
                  </a:lnTo>
                  <a:lnTo>
                    <a:pt x="301" y="28"/>
                  </a:lnTo>
                  <a:lnTo>
                    <a:pt x="299" y="26"/>
                  </a:lnTo>
                  <a:lnTo>
                    <a:pt x="297" y="26"/>
                  </a:lnTo>
                  <a:lnTo>
                    <a:pt x="293" y="24"/>
                  </a:lnTo>
                  <a:lnTo>
                    <a:pt x="291" y="23"/>
                  </a:lnTo>
                  <a:lnTo>
                    <a:pt x="289" y="23"/>
                  </a:lnTo>
                  <a:lnTo>
                    <a:pt x="287" y="23"/>
                  </a:lnTo>
                  <a:lnTo>
                    <a:pt x="285" y="21"/>
                  </a:lnTo>
                  <a:lnTo>
                    <a:pt x="282" y="21"/>
                  </a:lnTo>
                  <a:lnTo>
                    <a:pt x="280" y="19"/>
                  </a:lnTo>
                  <a:lnTo>
                    <a:pt x="278" y="19"/>
                  </a:lnTo>
                  <a:lnTo>
                    <a:pt x="276" y="19"/>
                  </a:lnTo>
                  <a:lnTo>
                    <a:pt x="274" y="19"/>
                  </a:lnTo>
                  <a:lnTo>
                    <a:pt x="272" y="19"/>
                  </a:lnTo>
                  <a:lnTo>
                    <a:pt x="270" y="19"/>
                  </a:lnTo>
                  <a:lnTo>
                    <a:pt x="266" y="19"/>
                  </a:lnTo>
                  <a:lnTo>
                    <a:pt x="265" y="21"/>
                  </a:lnTo>
                  <a:lnTo>
                    <a:pt x="263" y="21"/>
                  </a:lnTo>
                  <a:lnTo>
                    <a:pt x="261" y="21"/>
                  </a:lnTo>
                  <a:lnTo>
                    <a:pt x="257" y="23"/>
                  </a:lnTo>
                  <a:lnTo>
                    <a:pt x="255" y="23"/>
                  </a:lnTo>
                  <a:lnTo>
                    <a:pt x="253" y="23"/>
                  </a:lnTo>
                  <a:lnTo>
                    <a:pt x="251" y="23"/>
                  </a:lnTo>
                  <a:lnTo>
                    <a:pt x="247" y="24"/>
                  </a:lnTo>
                  <a:lnTo>
                    <a:pt x="246" y="24"/>
                  </a:lnTo>
                  <a:lnTo>
                    <a:pt x="242" y="24"/>
                  </a:lnTo>
                  <a:lnTo>
                    <a:pt x="240" y="24"/>
                  </a:lnTo>
                  <a:lnTo>
                    <a:pt x="236" y="24"/>
                  </a:lnTo>
                  <a:lnTo>
                    <a:pt x="234" y="26"/>
                  </a:lnTo>
                  <a:lnTo>
                    <a:pt x="232" y="26"/>
                  </a:lnTo>
                  <a:lnTo>
                    <a:pt x="228" y="26"/>
                  </a:lnTo>
                  <a:lnTo>
                    <a:pt x="227" y="28"/>
                  </a:lnTo>
                  <a:lnTo>
                    <a:pt x="225" y="28"/>
                  </a:lnTo>
                  <a:lnTo>
                    <a:pt x="221" y="28"/>
                  </a:lnTo>
                  <a:lnTo>
                    <a:pt x="219" y="30"/>
                  </a:lnTo>
                  <a:lnTo>
                    <a:pt x="217" y="30"/>
                  </a:lnTo>
                  <a:lnTo>
                    <a:pt x="215" y="30"/>
                  </a:lnTo>
                  <a:lnTo>
                    <a:pt x="211" y="30"/>
                  </a:lnTo>
                  <a:lnTo>
                    <a:pt x="209" y="32"/>
                  </a:lnTo>
                  <a:lnTo>
                    <a:pt x="207" y="32"/>
                  </a:lnTo>
                  <a:lnTo>
                    <a:pt x="206" y="32"/>
                  </a:lnTo>
                  <a:lnTo>
                    <a:pt x="204" y="32"/>
                  </a:lnTo>
                  <a:lnTo>
                    <a:pt x="202" y="32"/>
                  </a:lnTo>
                  <a:lnTo>
                    <a:pt x="198" y="30"/>
                  </a:lnTo>
                  <a:lnTo>
                    <a:pt x="194" y="30"/>
                  </a:lnTo>
                  <a:lnTo>
                    <a:pt x="190" y="28"/>
                  </a:lnTo>
                  <a:lnTo>
                    <a:pt x="187" y="26"/>
                  </a:lnTo>
                  <a:lnTo>
                    <a:pt x="183" y="26"/>
                  </a:lnTo>
                  <a:lnTo>
                    <a:pt x="179" y="24"/>
                  </a:lnTo>
                  <a:lnTo>
                    <a:pt x="175" y="23"/>
                  </a:lnTo>
                  <a:lnTo>
                    <a:pt x="173" y="23"/>
                  </a:lnTo>
                  <a:lnTo>
                    <a:pt x="169" y="23"/>
                  </a:lnTo>
                  <a:lnTo>
                    <a:pt x="166" y="23"/>
                  </a:lnTo>
                  <a:lnTo>
                    <a:pt x="164" y="23"/>
                  </a:lnTo>
                  <a:lnTo>
                    <a:pt x="160" y="24"/>
                  </a:lnTo>
                  <a:lnTo>
                    <a:pt x="156" y="26"/>
                  </a:lnTo>
                  <a:lnTo>
                    <a:pt x="154" y="28"/>
                  </a:lnTo>
                  <a:lnTo>
                    <a:pt x="150" y="32"/>
                  </a:lnTo>
                  <a:lnTo>
                    <a:pt x="149" y="36"/>
                  </a:lnTo>
                  <a:lnTo>
                    <a:pt x="145" y="38"/>
                  </a:lnTo>
                  <a:lnTo>
                    <a:pt x="141" y="40"/>
                  </a:lnTo>
                  <a:lnTo>
                    <a:pt x="137" y="42"/>
                  </a:lnTo>
                  <a:lnTo>
                    <a:pt x="133" y="43"/>
                  </a:lnTo>
                  <a:lnTo>
                    <a:pt x="129" y="43"/>
                  </a:lnTo>
                  <a:lnTo>
                    <a:pt x="126" y="43"/>
                  </a:lnTo>
                  <a:lnTo>
                    <a:pt x="122" y="43"/>
                  </a:lnTo>
                  <a:lnTo>
                    <a:pt x="120" y="43"/>
                  </a:lnTo>
                  <a:lnTo>
                    <a:pt x="116" y="43"/>
                  </a:lnTo>
                  <a:lnTo>
                    <a:pt x="112" y="43"/>
                  </a:lnTo>
                  <a:lnTo>
                    <a:pt x="107" y="43"/>
                  </a:lnTo>
                  <a:lnTo>
                    <a:pt x="105" y="43"/>
                  </a:lnTo>
                  <a:lnTo>
                    <a:pt x="101" y="43"/>
                  </a:lnTo>
                  <a:lnTo>
                    <a:pt x="97" y="43"/>
                  </a:lnTo>
                  <a:lnTo>
                    <a:pt x="93" y="43"/>
                  </a:lnTo>
                  <a:lnTo>
                    <a:pt x="90" y="45"/>
                  </a:lnTo>
                  <a:lnTo>
                    <a:pt x="86" y="45"/>
                  </a:lnTo>
                  <a:lnTo>
                    <a:pt x="82" y="49"/>
                  </a:lnTo>
                  <a:lnTo>
                    <a:pt x="78" y="51"/>
                  </a:lnTo>
                  <a:lnTo>
                    <a:pt x="74" y="55"/>
                  </a:lnTo>
                  <a:lnTo>
                    <a:pt x="72" y="57"/>
                  </a:lnTo>
                  <a:lnTo>
                    <a:pt x="71" y="59"/>
                  </a:lnTo>
                  <a:lnTo>
                    <a:pt x="67" y="61"/>
                  </a:lnTo>
                  <a:lnTo>
                    <a:pt x="65" y="62"/>
                  </a:lnTo>
                  <a:lnTo>
                    <a:pt x="63" y="64"/>
                  </a:lnTo>
                  <a:lnTo>
                    <a:pt x="61" y="66"/>
                  </a:lnTo>
                  <a:lnTo>
                    <a:pt x="59" y="68"/>
                  </a:lnTo>
                  <a:lnTo>
                    <a:pt x="55" y="70"/>
                  </a:lnTo>
                  <a:lnTo>
                    <a:pt x="53" y="72"/>
                  </a:lnTo>
                  <a:lnTo>
                    <a:pt x="52" y="72"/>
                  </a:lnTo>
                  <a:lnTo>
                    <a:pt x="50" y="74"/>
                  </a:lnTo>
                  <a:lnTo>
                    <a:pt x="48" y="74"/>
                  </a:lnTo>
                  <a:lnTo>
                    <a:pt x="44" y="76"/>
                  </a:lnTo>
                  <a:lnTo>
                    <a:pt x="42" y="76"/>
                  </a:lnTo>
                  <a:lnTo>
                    <a:pt x="40" y="78"/>
                  </a:lnTo>
                  <a:lnTo>
                    <a:pt x="38" y="78"/>
                  </a:lnTo>
                  <a:lnTo>
                    <a:pt x="34" y="80"/>
                  </a:lnTo>
                  <a:lnTo>
                    <a:pt x="31" y="81"/>
                  </a:lnTo>
                  <a:lnTo>
                    <a:pt x="29" y="83"/>
                  </a:lnTo>
                  <a:lnTo>
                    <a:pt x="27" y="87"/>
                  </a:lnTo>
                  <a:lnTo>
                    <a:pt x="23" y="95"/>
                  </a:lnTo>
                  <a:lnTo>
                    <a:pt x="21" y="102"/>
                  </a:lnTo>
                  <a:lnTo>
                    <a:pt x="21" y="110"/>
                  </a:lnTo>
                  <a:lnTo>
                    <a:pt x="25" y="118"/>
                  </a:lnTo>
                  <a:lnTo>
                    <a:pt x="27" y="125"/>
                  </a:lnTo>
                  <a:lnTo>
                    <a:pt x="31" y="135"/>
                  </a:lnTo>
                  <a:lnTo>
                    <a:pt x="36" y="142"/>
                  </a:lnTo>
                  <a:lnTo>
                    <a:pt x="42" y="150"/>
                  </a:lnTo>
                  <a:lnTo>
                    <a:pt x="48" y="158"/>
                  </a:lnTo>
                  <a:lnTo>
                    <a:pt x="55" y="165"/>
                  </a:lnTo>
                  <a:lnTo>
                    <a:pt x="61" y="175"/>
                  </a:lnTo>
                  <a:lnTo>
                    <a:pt x="67" y="182"/>
                  </a:lnTo>
                  <a:lnTo>
                    <a:pt x="72" y="190"/>
                  </a:lnTo>
                  <a:lnTo>
                    <a:pt x="78" y="197"/>
                  </a:lnTo>
                  <a:lnTo>
                    <a:pt x="82" y="203"/>
                  </a:lnTo>
                  <a:lnTo>
                    <a:pt x="86" y="211"/>
                  </a:lnTo>
                  <a:lnTo>
                    <a:pt x="93" y="222"/>
                  </a:lnTo>
                  <a:lnTo>
                    <a:pt x="101" y="234"/>
                  </a:lnTo>
                  <a:lnTo>
                    <a:pt x="107" y="245"/>
                  </a:lnTo>
                  <a:lnTo>
                    <a:pt x="114" y="258"/>
                  </a:lnTo>
                  <a:lnTo>
                    <a:pt x="120" y="270"/>
                  </a:lnTo>
                  <a:lnTo>
                    <a:pt x="124" y="283"/>
                  </a:lnTo>
                  <a:lnTo>
                    <a:pt x="129" y="296"/>
                  </a:lnTo>
                  <a:lnTo>
                    <a:pt x="133" y="310"/>
                  </a:lnTo>
                  <a:lnTo>
                    <a:pt x="137" y="323"/>
                  </a:lnTo>
                  <a:lnTo>
                    <a:pt x="141" y="336"/>
                  </a:lnTo>
                  <a:lnTo>
                    <a:pt x="143" y="350"/>
                  </a:lnTo>
                  <a:lnTo>
                    <a:pt x="145" y="363"/>
                  </a:lnTo>
                  <a:lnTo>
                    <a:pt x="147" y="376"/>
                  </a:lnTo>
                  <a:lnTo>
                    <a:pt x="149" y="391"/>
                  </a:lnTo>
                  <a:lnTo>
                    <a:pt x="150" y="407"/>
                  </a:lnTo>
                  <a:lnTo>
                    <a:pt x="152" y="420"/>
                  </a:lnTo>
                  <a:lnTo>
                    <a:pt x="149" y="420"/>
                  </a:lnTo>
                  <a:lnTo>
                    <a:pt x="145" y="420"/>
                  </a:lnTo>
                  <a:lnTo>
                    <a:pt x="141" y="422"/>
                  </a:lnTo>
                  <a:lnTo>
                    <a:pt x="137" y="422"/>
                  </a:lnTo>
                  <a:lnTo>
                    <a:pt x="135" y="403"/>
                  </a:lnTo>
                  <a:lnTo>
                    <a:pt x="131" y="384"/>
                  </a:lnTo>
                  <a:lnTo>
                    <a:pt x="129" y="365"/>
                  </a:lnTo>
                  <a:lnTo>
                    <a:pt x="126" y="346"/>
                  </a:lnTo>
                  <a:lnTo>
                    <a:pt x="120" y="329"/>
                  </a:lnTo>
                  <a:lnTo>
                    <a:pt x="114" y="310"/>
                  </a:lnTo>
                  <a:lnTo>
                    <a:pt x="109" y="293"/>
                  </a:lnTo>
                  <a:lnTo>
                    <a:pt x="103" y="275"/>
                  </a:lnTo>
                  <a:lnTo>
                    <a:pt x="93" y="258"/>
                  </a:lnTo>
                  <a:lnTo>
                    <a:pt x="86" y="243"/>
                  </a:lnTo>
                  <a:lnTo>
                    <a:pt x="76" y="226"/>
                  </a:lnTo>
                  <a:lnTo>
                    <a:pt x="67" y="211"/>
                  </a:lnTo>
                  <a:lnTo>
                    <a:pt x="57" y="196"/>
                  </a:lnTo>
                  <a:lnTo>
                    <a:pt x="46" y="180"/>
                  </a:lnTo>
                  <a:lnTo>
                    <a:pt x="32" y="165"/>
                  </a:lnTo>
                  <a:lnTo>
                    <a:pt x="21" y="152"/>
                  </a:lnTo>
                  <a:lnTo>
                    <a:pt x="15" y="146"/>
                  </a:lnTo>
                  <a:lnTo>
                    <a:pt x="13" y="140"/>
                  </a:lnTo>
                  <a:lnTo>
                    <a:pt x="10" y="135"/>
                  </a:lnTo>
                  <a:lnTo>
                    <a:pt x="8" y="129"/>
                  </a:lnTo>
                  <a:lnTo>
                    <a:pt x="6" y="125"/>
                  </a:lnTo>
                  <a:lnTo>
                    <a:pt x="4" y="119"/>
                  </a:lnTo>
                  <a:lnTo>
                    <a:pt x="2" y="114"/>
                  </a:lnTo>
                  <a:lnTo>
                    <a:pt x="2" y="110"/>
                  </a:lnTo>
                  <a:lnTo>
                    <a:pt x="0" y="104"/>
                  </a:lnTo>
                  <a:lnTo>
                    <a:pt x="2" y="100"/>
                  </a:lnTo>
                  <a:lnTo>
                    <a:pt x="2" y="95"/>
                  </a:lnTo>
                  <a:lnTo>
                    <a:pt x="2" y="91"/>
                  </a:lnTo>
                  <a:lnTo>
                    <a:pt x="4" y="87"/>
                  </a:lnTo>
                  <a:lnTo>
                    <a:pt x="6" y="83"/>
                  </a:lnTo>
                  <a:lnTo>
                    <a:pt x="8" y="80"/>
                  </a:lnTo>
                  <a:lnTo>
                    <a:pt x="10" y="76"/>
                  </a:lnTo>
                  <a:lnTo>
                    <a:pt x="13" y="72"/>
                  </a:lnTo>
                  <a:lnTo>
                    <a:pt x="17" y="68"/>
                  </a:lnTo>
                  <a:lnTo>
                    <a:pt x="19" y="68"/>
                  </a:lnTo>
                  <a:lnTo>
                    <a:pt x="21" y="66"/>
                  </a:lnTo>
                  <a:lnTo>
                    <a:pt x="23" y="64"/>
                  </a:lnTo>
                  <a:lnTo>
                    <a:pt x="25" y="64"/>
                  </a:lnTo>
                  <a:lnTo>
                    <a:pt x="27" y="62"/>
                  </a:lnTo>
                  <a:lnTo>
                    <a:pt x="29" y="62"/>
                  </a:lnTo>
                  <a:lnTo>
                    <a:pt x="32" y="61"/>
                  </a:lnTo>
                  <a:lnTo>
                    <a:pt x="34" y="59"/>
                  </a:lnTo>
                  <a:lnTo>
                    <a:pt x="36" y="59"/>
                  </a:lnTo>
                  <a:lnTo>
                    <a:pt x="38" y="57"/>
                  </a:lnTo>
                  <a:lnTo>
                    <a:pt x="40" y="55"/>
                  </a:lnTo>
                  <a:lnTo>
                    <a:pt x="44" y="55"/>
                  </a:lnTo>
                  <a:lnTo>
                    <a:pt x="48" y="51"/>
                  </a:lnTo>
                  <a:lnTo>
                    <a:pt x="52" y="49"/>
                  </a:lnTo>
                  <a:lnTo>
                    <a:pt x="53" y="45"/>
                  </a:lnTo>
                  <a:lnTo>
                    <a:pt x="57" y="42"/>
                  </a:lnTo>
                  <a:lnTo>
                    <a:pt x="61" y="40"/>
                  </a:lnTo>
                  <a:lnTo>
                    <a:pt x="65" y="36"/>
                  </a:lnTo>
                  <a:lnTo>
                    <a:pt x="69" y="34"/>
                  </a:lnTo>
                  <a:lnTo>
                    <a:pt x="71" y="32"/>
                  </a:lnTo>
                  <a:lnTo>
                    <a:pt x="74" y="30"/>
                  </a:lnTo>
                  <a:lnTo>
                    <a:pt x="76" y="28"/>
                  </a:lnTo>
                  <a:lnTo>
                    <a:pt x="78" y="28"/>
                  </a:lnTo>
                  <a:lnTo>
                    <a:pt x="80" y="28"/>
                  </a:lnTo>
                  <a:lnTo>
                    <a:pt x="84" y="26"/>
                  </a:lnTo>
                  <a:lnTo>
                    <a:pt x="86" y="26"/>
                  </a:lnTo>
                  <a:lnTo>
                    <a:pt x="88" y="26"/>
                  </a:lnTo>
                  <a:lnTo>
                    <a:pt x="91" y="26"/>
                  </a:lnTo>
                  <a:lnTo>
                    <a:pt x="93" y="26"/>
                  </a:lnTo>
                  <a:lnTo>
                    <a:pt x="95" y="26"/>
                  </a:lnTo>
                  <a:lnTo>
                    <a:pt x="99" y="28"/>
                  </a:lnTo>
                  <a:lnTo>
                    <a:pt x="101" y="28"/>
                  </a:lnTo>
                  <a:lnTo>
                    <a:pt x="103" y="28"/>
                  </a:lnTo>
                  <a:lnTo>
                    <a:pt x="107" y="28"/>
                  </a:lnTo>
                  <a:lnTo>
                    <a:pt x="109" y="28"/>
                  </a:lnTo>
                  <a:lnTo>
                    <a:pt x="110" y="28"/>
                  </a:lnTo>
                  <a:lnTo>
                    <a:pt x="116" y="28"/>
                  </a:lnTo>
                  <a:lnTo>
                    <a:pt x="120" y="26"/>
                  </a:lnTo>
                  <a:lnTo>
                    <a:pt x="124" y="24"/>
                  </a:lnTo>
                  <a:lnTo>
                    <a:pt x="128" y="24"/>
                  </a:lnTo>
                  <a:lnTo>
                    <a:pt x="129" y="23"/>
                  </a:lnTo>
                  <a:lnTo>
                    <a:pt x="133" y="21"/>
                  </a:lnTo>
                  <a:lnTo>
                    <a:pt x="135" y="19"/>
                  </a:lnTo>
                  <a:lnTo>
                    <a:pt x="137" y="19"/>
                  </a:lnTo>
                  <a:lnTo>
                    <a:pt x="141" y="15"/>
                  </a:lnTo>
                  <a:lnTo>
                    <a:pt x="145" y="11"/>
                  </a:lnTo>
                  <a:lnTo>
                    <a:pt x="147" y="11"/>
                  </a:lnTo>
                  <a:lnTo>
                    <a:pt x="149" y="9"/>
                  </a:lnTo>
                  <a:lnTo>
                    <a:pt x="150" y="9"/>
                  </a:lnTo>
                  <a:lnTo>
                    <a:pt x="152" y="9"/>
                  </a:lnTo>
                  <a:lnTo>
                    <a:pt x="152" y="9"/>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12" name="Freeform 72">
              <a:extLst>
                <a:ext uri="{FF2B5EF4-FFF2-40B4-BE49-F238E27FC236}">
                  <a16:creationId xmlns:a16="http://schemas.microsoft.com/office/drawing/2014/main" id="{8613770C-0C8F-9E4A-94C5-D3E1BC70958A}"/>
                </a:ext>
              </a:extLst>
            </p:cNvPr>
            <p:cNvSpPr>
              <a:spLocks/>
            </p:cNvSpPr>
            <p:nvPr/>
          </p:nvSpPr>
          <p:spPr bwMode="auto">
            <a:xfrm>
              <a:off x="3265" y="2253"/>
              <a:ext cx="26" cy="34"/>
            </a:xfrm>
            <a:custGeom>
              <a:avLst/>
              <a:gdLst>
                <a:gd name="T0" fmla="*/ 23 w 52"/>
                <a:gd name="T1" fmla="*/ 2 h 69"/>
                <a:gd name="T2" fmla="*/ 29 w 52"/>
                <a:gd name="T3" fmla="*/ 4 h 69"/>
                <a:gd name="T4" fmla="*/ 34 w 52"/>
                <a:gd name="T5" fmla="*/ 10 h 69"/>
                <a:gd name="T6" fmla="*/ 40 w 52"/>
                <a:gd name="T7" fmla="*/ 17 h 69"/>
                <a:gd name="T8" fmla="*/ 44 w 52"/>
                <a:gd name="T9" fmla="*/ 25 h 69"/>
                <a:gd name="T10" fmla="*/ 48 w 52"/>
                <a:gd name="T11" fmla="*/ 33 h 69"/>
                <a:gd name="T12" fmla="*/ 50 w 52"/>
                <a:gd name="T13" fmla="*/ 40 h 69"/>
                <a:gd name="T14" fmla="*/ 52 w 52"/>
                <a:gd name="T15" fmla="*/ 50 h 69"/>
                <a:gd name="T16" fmla="*/ 52 w 52"/>
                <a:gd name="T17" fmla="*/ 55 h 69"/>
                <a:gd name="T18" fmla="*/ 52 w 52"/>
                <a:gd name="T19" fmla="*/ 59 h 69"/>
                <a:gd name="T20" fmla="*/ 48 w 52"/>
                <a:gd name="T21" fmla="*/ 65 h 69"/>
                <a:gd name="T22" fmla="*/ 42 w 52"/>
                <a:gd name="T23" fmla="*/ 69 h 69"/>
                <a:gd name="T24" fmla="*/ 36 w 52"/>
                <a:gd name="T25" fmla="*/ 69 h 69"/>
                <a:gd name="T26" fmla="*/ 33 w 52"/>
                <a:gd name="T27" fmla="*/ 69 h 69"/>
                <a:gd name="T28" fmla="*/ 27 w 52"/>
                <a:gd name="T29" fmla="*/ 67 h 69"/>
                <a:gd name="T30" fmla="*/ 21 w 52"/>
                <a:gd name="T31" fmla="*/ 63 h 69"/>
                <a:gd name="T32" fmla="*/ 17 w 52"/>
                <a:gd name="T33" fmla="*/ 59 h 69"/>
                <a:gd name="T34" fmla="*/ 12 w 52"/>
                <a:gd name="T35" fmla="*/ 52 h 69"/>
                <a:gd name="T36" fmla="*/ 8 w 52"/>
                <a:gd name="T37" fmla="*/ 46 h 69"/>
                <a:gd name="T38" fmla="*/ 6 w 52"/>
                <a:gd name="T39" fmla="*/ 36 h 69"/>
                <a:gd name="T40" fmla="*/ 2 w 52"/>
                <a:gd name="T41" fmla="*/ 29 h 69"/>
                <a:gd name="T42" fmla="*/ 0 w 52"/>
                <a:gd name="T43" fmla="*/ 23 h 69"/>
                <a:gd name="T44" fmla="*/ 0 w 52"/>
                <a:gd name="T45" fmla="*/ 17 h 69"/>
                <a:gd name="T46" fmla="*/ 2 w 52"/>
                <a:gd name="T47" fmla="*/ 16 h 69"/>
                <a:gd name="T48" fmla="*/ 4 w 52"/>
                <a:gd name="T49" fmla="*/ 14 h 69"/>
                <a:gd name="T50" fmla="*/ 8 w 52"/>
                <a:gd name="T51" fmla="*/ 12 h 69"/>
                <a:gd name="T52" fmla="*/ 10 w 52"/>
                <a:gd name="T53" fmla="*/ 16 h 69"/>
                <a:gd name="T54" fmla="*/ 12 w 52"/>
                <a:gd name="T55" fmla="*/ 23 h 69"/>
                <a:gd name="T56" fmla="*/ 15 w 52"/>
                <a:gd name="T57" fmla="*/ 31 h 69"/>
                <a:gd name="T58" fmla="*/ 17 w 52"/>
                <a:gd name="T59" fmla="*/ 36 h 69"/>
                <a:gd name="T60" fmla="*/ 19 w 52"/>
                <a:gd name="T61" fmla="*/ 44 h 69"/>
                <a:gd name="T62" fmla="*/ 23 w 52"/>
                <a:gd name="T63" fmla="*/ 50 h 69"/>
                <a:gd name="T64" fmla="*/ 29 w 52"/>
                <a:gd name="T65" fmla="*/ 54 h 69"/>
                <a:gd name="T66" fmla="*/ 34 w 52"/>
                <a:gd name="T67" fmla="*/ 55 h 69"/>
                <a:gd name="T68" fmla="*/ 38 w 52"/>
                <a:gd name="T69" fmla="*/ 54 h 69"/>
                <a:gd name="T70" fmla="*/ 38 w 52"/>
                <a:gd name="T71" fmla="*/ 48 h 69"/>
                <a:gd name="T72" fmla="*/ 38 w 52"/>
                <a:gd name="T73" fmla="*/ 44 h 69"/>
                <a:gd name="T74" fmla="*/ 34 w 52"/>
                <a:gd name="T75" fmla="*/ 36 h 69"/>
                <a:gd name="T76" fmla="*/ 31 w 52"/>
                <a:gd name="T77" fmla="*/ 31 h 69"/>
                <a:gd name="T78" fmla="*/ 27 w 52"/>
                <a:gd name="T79" fmla="*/ 25 h 69"/>
                <a:gd name="T80" fmla="*/ 21 w 52"/>
                <a:gd name="T81" fmla="*/ 19 h 69"/>
                <a:gd name="T82" fmla="*/ 17 w 52"/>
                <a:gd name="T83" fmla="*/ 14 h 69"/>
                <a:gd name="T84" fmla="*/ 19 w 52"/>
                <a:gd name="T85" fmla="*/ 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2" h="69">
                  <a:moveTo>
                    <a:pt x="19" y="0"/>
                  </a:moveTo>
                  <a:lnTo>
                    <a:pt x="23" y="2"/>
                  </a:lnTo>
                  <a:lnTo>
                    <a:pt x="27" y="2"/>
                  </a:lnTo>
                  <a:lnTo>
                    <a:pt x="29" y="4"/>
                  </a:lnTo>
                  <a:lnTo>
                    <a:pt x="33" y="8"/>
                  </a:lnTo>
                  <a:lnTo>
                    <a:pt x="34" y="10"/>
                  </a:lnTo>
                  <a:lnTo>
                    <a:pt x="36" y="14"/>
                  </a:lnTo>
                  <a:lnTo>
                    <a:pt x="40" y="17"/>
                  </a:lnTo>
                  <a:lnTo>
                    <a:pt x="42" y="21"/>
                  </a:lnTo>
                  <a:lnTo>
                    <a:pt x="44" y="25"/>
                  </a:lnTo>
                  <a:lnTo>
                    <a:pt x="46" y="29"/>
                  </a:lnTo>
                  <a:lnTo>
                    <a:pt x="48" y="33"/>
                  </a:lnTo>
                  <a:lnTo>
                    <a:pt x="50" y="36"/>
                  </a:lnTo>
                  <a:lnTo>
                    <a:pt x="50" y="40"/>
                  </a:lnTo>
                  <a:lnTo>
                    <a:pt x="52" y="46"/>
                  </a:lnTo>
                  <a:lnTo>
                    <a:pt x="52" y="50"/>
                  </a:lnTo>
                  <a:lnTo>
                    <a:pt x="52" y="54"/>
                  </a:lnTo>
                  <a:lnTo>
                    <a:pt x="52" y="55"/>
                  </a:lnTo>
                  <a:lnTo>
                    <a:pt x="52" y="57"/>
                  </a:lnTo>
                  <a:lnTo>
                    <a:pt x="52" y="59"/>
                  </a:lnTo>
                  <a:lnTo>
                    <a:pt x="50" y="61"/>
                  </a:lnTo>
                  <a:lnTo>
                    <a:pt x="48" y="65"/>
                  </a:lnTo>
                  <a:lnTo>
                    <a:pt x="44" y="69"/>
                  </a:lnTo>
                  <a:lnTo>
                    <a:pt x="42" y="69"/>
                  </a:lnTo>
                  <a:lnTo>
                    <a:pt x="40" y="69"/>
                  </a:lnTo>
                  <a:lnTo>
                    <a:pt x="36" y="69"/>
                  </a:lnTo>
                  <a:lnTo>
                    <a:pt x="34" y="69"/>
                  </a:lnTo>
                  <a:lnTo>
                    <a:pt x="33" y="69"/>
                  </a:lnTo>
                  <a:lnTo>
                    <a:pt x="29" y="69"/>
                  </a:lnTo>
                  <a:lnTo>
                    <a:pt x="27" y="67"/>
                  </a:lnTo>
                  <a:lnTo>
                    <a:pt x="23" y="65"/>
                  </a:lnTo>
                  <a:lnTo>
                    <a:pt x="21" y="63"/>
                  </a:lnTo>
                  <a:lnTo>
                    <a:pt x="19" y="61"/>
                  </a:lnTo>
                  <a:lnTo>
                    <a:pt x="17" y="59"/>
                  </a:lnTo>
                  <a:lnTo>
                    <a:pt x="13" y="55"/>
                  </a:lnTo>
                  <a:lnTo>
                    <a:pt x="12" y="52"/>
                  </a:lnTo>
                  <a:lnTo>
                    <a:pt x="10" y="50"/>
                  </a:lnTo>
                  <a:lnTo>
                    <a:pt x="8" y="46"/>
                  </a:lnTo>
                  <a:lnTo>
                    <a:pt x="8" y="42"/>
                  </a:lnTo>
                  <a:lnTo>
                    <a:pt x="6" y="36"/>
                  </a:lnTo>
                  <a:lnTo>
                    <a:pt x="4" y="33"/>
                  </a:lnTo>
                  <a:lnTo>
                    <a:pt x="2" y="29"/>
                  </a:lnTo>
                  <a:lnTo>
                    <a:pt x="2" y="27"/>
                  </a:lnTo>
                  <a:lnTo>
                    <a:pt x="0" y="23"/>
                  </a:lnTo>
                  <a:lnTo>
                    <a:pt x="0" y="21"/>
                  </a:lnTo>
                  <a:lnTo>
                    <a:pt x="0" y="17"/>
                  </a:lnTo>
                  <a:lnTo>
                    <a:pt x="0" y="17"/>
                  </a:lnTo>
                  <a:lnTo>
                    <a:pt x="2" y="16"/>
                  </a:lnTo>
                  <a:lnTo>
                    <a:pt x="4" y="16"/>
                  </a:lnTo>
                  <a:lnTo>
                    <a:pt x="4" y="14"/>
                  </a:lnTo>
                  <a:lnTo>
                    <a:pt x="6" y="14"/>
                  </a:lnTo>
                  <a:lnTo>
                    <a:pt x="8" y="12"/>
                  </a:lnTo>
                  <a:lnTo>
                    <a:pt x="10" y="14"/>
                  </a:lnTo>
                  <a:lnTo>
                    <a:pt x="10" y="16"/>
                  </a:lnTo>
                  <a:lnTo>
                    <a:pt x="12" y="19"/>
                  </a:lnTo>
                  <a:lnTo>
                    <a:pt x="12" y="23"/>
                  </a:lnTo>
                  <a:lnTo>
                    <a:pt x="13" y="27"/>
                  </a:lnTo>
                  <a:lnTo>
                    <a:pt x="15" y="31"/>
                  </a:lnTo>
                  <a:lnTo>
                    <a:pt x="15" y="35"/>
                  </a:lnTo>
                  <a:lnTo>
                    <a:pt x="17" y="36"/>
                  </a:lnTo>
                  <a:lnTo>
                    <a:pt x="19" y="40"/>
                  </a:lnTo>
                  <a:lnTo>
                    <a:pt x="19" y="44"/>
                  </a:lnTo>
                  <a:lnTo>
                    <a:pt x="21" y="46"/>
                  </a:lnTo>
                  <a:lnTo>
                    <a:pt x="23" y="50"/>
                  </a:lnTo>
                  <a:lnTo>
                    <a:pt x="25" y="52"/>
                  </a:lnTo>
                  <a:lnTo>
                    <a:pt x="29" y="54"/>
                  </a:lnTo>
                  <a:lnTo>
                    <a:pt x="31" y="54"/>
                  </a:lnTo>
                  <a:lnTo>
                    <a:pt x="34" y="55"/>
                  </a:lnTo>
                  <a:lnTo>
                    <a:pt x="36" y="55"/>
                  </a:lnTo>
                  <a:lnTo>
                    <a:pt x="38" y="54"/>
                  </a:lnTo>
                  <a:lnTo>
                    <a:pt x="38" y="52"/>
                  </a:lnTo>
                  <a:lnTo>
                    <a:pt x="38" y="48"/>
                  </a:lnTo>
                  <a:lnTo>
                    <a:pt x="38" y="46"/>
                  </a:lnTo>
                  <a:lnTo>
                    <a:pt x="38" y="44"/>
                  </a:lnTo>
                  <a:lnTo>
                    <a:pt x="36" y="40"/>
                  </a:lnTo>
                  <a:lnTo>
                    <a:pt x="34" y="36"/>
                  </a:lnTo>
                  <a:lnTo>
                    <a:pt x="33" y="35"/>
                  </a:lnTo>
                  <a:lnTo>
                    <a:pt x="31" y="31"/>
                  </a:lnTo>
                  <a:lnTo>
                    <a:pt x="29" y="29"/>
                  </a:lnTo>
                  <a:lnTo>
                    <a:pt x="27" y="25"/>
                  </a:lnTo>
                  <a:lnTo>
                    <a:pt x="23" y="21"/>
                  </a:lnTo>
                  <a:lnTo>
                    <a:pt x="21" y="19"/>
                  </a:lnTo>
                  <a:lnTo>
                    <a:pt x="19" y="16"/>
                  </a:lnTo>
                  <a:lnTo>
                    <a:pt x="17" y="14"/>
                  </a:lnTo>
                  <a:lnTo>
                    <a:pt x="15" y="12"/>
                  </a:lnTo>
                  <a:lnTo>
                    <a:pt x="19" y="0"/>
                  </a:lnTo>
                  <a:lnTo>
                    <a:pt x="19" y="0"/>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13" name="Freeform 73">
              <a:extLst>
                <a:ext uri="{FF2B5EF4-FFF2-40B4-BE49-F238E27FC236}">
                  <a16:creationId xmlns:a16="http://schemas.microsoft.com/office/drawing/2014/main" id="{EA89A059-FF1A-A945-B409-0134F9550B9D}"/>
                </a:ext>
              </a:extLst>
            </p:cNvPr>
            <p:cNvSpPr>
              <a:spLocks/>
            </p:cNvSpPr>
            <p:nvPr/>
          </p:nvSpPr>
          <p:spPr bwMode="auto">
            <a:xfrm>
              <a:off x="3290" y="2236"/>
              <a:ext cx="27" cy="40"/>
            </a:xfrm>
            <a:custGeom>
              <a:avLst/>
              <a:gdLst>
                <a:gd name="T0" fmla="*/ 43 w 55"/>
                <a:gd name="T1" fmla="*/ 2 h 80"/>
                <a:gd name="T2" fmla="*/ 47 w 55"/>
                <a:gd name="T3" fmla="*/ 8 h 80"/>
                <a:gd name="T4" fmla="*/ 49 w 55"/>
                <a:gd name="T5" fmla="*/ 13 h 80"/>
                <a:gd name="T6" fmla="*/ 53 w 55"/>
                <a:gd name="T7" fmla="*/ 21 h 80"/>
                <a:gd name="T8" fmla="*/ 53 w 55"/>
                <a:gd name="T9" fmla="*/ 29 h 80"/>
                <a:gd name="T10" fmla="*/ 55 w 55"/>
                <a:gd name="T11" fmla="*/ 36 h 80"/>
                <a:gd name="T12" fmla="*/ 53 w 55"/>
                <a:gd name="T13" fmla="*/ 44 h 80"/>
                <a:gd name="T14" fmla="*/ 53 w 55"/>
                <a:gd name="T15" fmla="*/ 51 h 80"/>
                <a:gd name="T16" fmla="*/ 51 w 55"/>
                <a:gd name="T17" fmla="*/ 57 h 80"/>
                <a:gd name="T18" fmla="*/ 47 w 55"/>
                <a:gd name="T19" fmla="*/ 63 h 80"/>
                <a:gd name="T20" fmla="*/ 43 w 55"/>
                <a:gd name="T21" fmla="*/ 69 h 80"/>
                <a:gd name="T22" fmla="*/ 40 w 55"/>
                <a:gd name="T23" fmla="*/ 74 h 80"/>
                <a:gd name="T24" fmla="*/ 34 w 55"/>
                <a:gd name="T25" fmla="*/ 76 h 80"/>
                <a:gd name="T26" fmla="*/ 28 w 55"/>
                <a:gd name="T27" fmla="*/ 80 h 80"/>
                <a:gd name="T28" fmla="*/ 22 w 55"/>
                <a:gd name="T29" fmla="*/ 80 h 80"/>
                <a:gd name="T30" fmla="*/ 15 w 55"/>
                <a:gd name="T31" fmla="*/ 76 h 80"/>
                <a:gd name="T32" fmla="*/ 7 w 55"/>
                <a:gd name="T33" fmla="*/ 72 h 80"/>
                <a:gd name="T34" fmla="*/ 2 w 55"/>
                <a:gd name="T35" fmla="*/ 65 h 80"/>
                <a:gd name="T36" fmla="*/ 0 w 55"/>
                <a:gd name="T37" fmla="*/ 57 h 80"/>
                <a:gd name="T38" fmla="*/ 0 w 55"/>
                <a:gd name="T39" fmla="*/ 46 h 80"/>
                <a:gd name="T40" fmla="*/ 2 w 55"/>
                <a:gd name="T41" fmla="*/ 36 h 80"/>
                <a:gd name="T42" fmla="*/ 3 w 55"/>
                <a:gd name="T43" fmla="*/ 27 h 80"/>
                <a:gd name="T44" fmla="*/ 7 w 55"/>
                <a:gd name="T45" fmla="*/ 17 h 80"/>
                <a:gd name="T46" fmla="*/ 13 w 55"/>
                <a:gd name="T47" fmla="*/ 12 h 80"/>
                <a:gd name="T48" fmla="*/ 24 w 55"/>
                <a:gd name="T49" fmla="*/ 12 h 80"/>
                <a:gd name="T50" fmla="*/ 22 w 55"/>
                <a:gd name="T51" fmla="*/ 17 h 80"/>
                <a:gd name="T52" fmla="*/ 19 w 55"/>
                <a:gd name="T53" fmla="*/ 25 h 80"/>
                <a:gd name="T54" fmla="*/ 15 w 55"/>
                <a:gd name="T55" fmla="*/ 34 h 80"/>
                <a:gd name="T56" fmla="*/ 13 w 55"/>
                <a:gd name="T57" fmla="*/ 42 h 80"/>
                <a:gd name="T58" fmla="*/ 13 w 55"/>
                <a:gd name="T59" fmla="*/ 50 h 80"/>
                <a:gd name="T60" fmla="*/ 15 w 55"/>
                <a:gd name="T61" fmla="*/ 57 h 80"/>
                <a:gd name="T62" fmla="*/ 19 w 55"/>
                <a:gd name="T63" fmla="*/ 61 h 80"/>
                <a:gd name="T64" fmla="*/ 26 w 55"/>
                <a:gd name="T65" fmla="*/ 65 h 80"/>
                <a:gd name="T66" fmla="*/ 32 w 55"/>
                <a:gd name="T67" fmla="*/ 59 h 80"/>
                <a:gd name="T68" fmla="*/ 36 w 55"/>
                <a:gd name="T69" fmla="*/ 53 h 80"/>
                <a:gd name="T70" fmla="*/ 38 w 55"/>
                <a:gd name="T71" fmla="*/ 46 h 80"/>
                <a:gd name="T72" fmla="*/ 38 w 55"/>
                <a:gd name="T73" fmla="*/ 38 h 80"/>
                <a:gd name="T74" fmla="*/ 38 w 55"/>
                <a:gd name="T75" fmla="*/ 29 h 80"/>
                <a:gd name="T76" fmla="*/ 38 w 55"/>
                <a:gd name="T77" fmla="*/ 21 h 80"/>
                <a:gd name="T78" fmla="*/ 36 w 55"/>
                <a:gd name="T79" fmla="*/ 13 h 80"/>
                <a:gd name="T80" fmla="*/ 34 w 55"/>
                <a:gd name="T81" fmla="*/ 8 h 80"/>
                <a:gd name="T82" fmla="*/ 41 w 55"/>
                <a:gd name="T83" fmla="*/ 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55" h="80">
                  <a:moveTo>
                    <a:pt x="41" y="0"/>
                  </a:moveTo>
                  <a:lnTo>
                    <a:pt x="43" y="2"/>
                  </a:lnTo>
                  <a:lnTo>
                    <a:pt x="45" y="4"/>
                  </a:lnTo>
                  <a:lnTo>
                    <a:pt x="47" y="8"/>
                  </a:lnTo>
                  <a:lnTo>
                    <a:pt x="47" y="12"/>
                  </a:lnTo>
                  <a:lnTo>
                    <a:pt x="49" y="13"/>
                  </a:lnTo>
                  <a:lnTo>
                    <a:pt x="51" y="17"/>
                  </a:lnTo>
                  <a:lnTo>
                    <a:pt x="53" y="21"/>
                  </a:lnTo>
                  <a:lnTo>
                    <a:pt x="53" y="25"/>
                  </a:lnTo>
                  <a:lnTo>
                    <a:pt x="53" y="29"/>
                  </a:lnTo>
                  <a:lnTo>
                    <a:pt x="55" y="32"/>
                  </a:lnTo>
                  <a:lnTo>
                    <a:pt x="55" y="36"/>
                  </a:lnTo>
                  <a:lnTo>
                    <a:pt x="55" y="40"/>
                  </a:lnTo>
                  <a:lnTo>
                    <a:pt x="53" y="44"/>
                  </a:lnTo>
                  <a:lnTo>
                    <a:pt x="53" y="48"/>
                  </a:lnTo>
                  <a:lnTo>
                    <a:pt x="53" y="51"/>
                  </a:lnTo>
                  <a:lnTo>
                    <a:pt x="51" y="55"/>
                  </a:lnTo>
                  <a:lnTo>
                    <a:pt x="51" y="57"/>
                  </a:lnTo>
                  <a:lnTo>
                    <a:pt x="49" y="61"/>
                  </a:lnTo>
                  <a:lnTo>
                    <a:pt x="47" y="63"/>
                  </a:lnTo>
                  <a:lnTo>
                    <a:pt x="45" y="67"/>
                  </a:lnTo>
                  <a:lnTo>
                    <a:pt x="43" y="69"/>
                  </a:lnTo>
                  <a:lnTo>
                    <a:pt x="41" y="72"/>
                  </a:lnTo>
                  <a:lnTo>
                    <a:pt x="40" y="74"/>
                  </a:lnTo>
                  <a:lnTo>
                    <a:pt x="38" y="76"/>
                  </a:lnTo>
                  <a:lnTo>
                    <a:pt x="34" y="76"/>
                  </a:lnTo>
                  <a:lnTo>
                    <a:pt x="32" y="78"/>
                  </a:lnTo>
                  <a:lnTo>
                    <a:pt x="28" y="80"/>
                  </a:lnTo>
                  <a:lnTo>
                    <a:pt x="26" y="80"/>
                  </a:lnTo>
                  <a:lnTo>
                    <a:pt x="22" y="80"/>
                  </a:lnTo>
                  <a:lnTo>
                    <a:pt x="19" y="78"/>
                  </a:lnTo>
                  <a:lnTo>
                    <a:pt x="15" y="76"/>
                  </a:lnTo>
                  <a:lnTo>
                    <a:pt x="11" y="74"/>
                  </a:lnTo>
                  <a:lnTo>
                    <a:pt x="7" y="72"/>
                  </a:lnTo>
                  <a:lnTo>
                    <a:pt x="5" y="69"/>
                  </a:lnTo>
                  <a:lnTo>
                    <a:pt x="2" y="65"/>
                  </a:lnTo>
                  <a:lnTo>
                    <a:pt x="2" y="61"/>
                  </a:lnTo>
                  <a:lnTo>
                    <a:pt x="0" y="57"/>
                  </a:lnTo>
                  <a:lnTo>
                    <a:pt x="0" y="51"/>
                  </a:lnTo>
                  <a:lnTo>
                    <a:pt x="0" y="46"/>
                  </a:lnTo>
                  <a:lnTo>
                    <a:pt x="0" y="42"/>
                  </a:lnTo>
                  <a:lnTo>
                    <a:pt x="2" y="36"/>
                  </a:lnTo>
                  <a:lnTo>
                    <a:pt x="2" y="32"/>
                  </a:lnTo>
                  <a:lnTo>
                    <a:pt x="3" y="27"/>
                  </a:lnTo>
                  <a:lnTo>
                    <a:pt x="5" y="23"/>
                  </a:lnTo>
                  <a:lnTo>
                    <a:pt x="7" y="17"/>
                  </a:lnTo>
                  <a:lnTo>
                    <a:pt x="9" y="15"/>
                  </a:lnTo>
                  <a:lnTo>
                    <a:pt x="13" y="12"/>
                  </a:lnTo>
                  <a:lnTo>
                    <a:pt x="15" y="10"/>
                  </a:lnTo>
                  <a:lnTo>
                    <a:pt x="24" y="12"/>
                  </a:lnTo>
                  <a:lnTo>
                    <a:pt x="22" y="13"/>
                  </a:lnTo>
                  <a:lnTo>
                    <a:pt x="22" y="17"/>
                  </a:lnTo>
                  <a:lnTo>
                    <a:pt x="21" y="21"/>
                  </a:lnTo>
                  <a:lnTo>
                    <a:pt x="19" y="25"/>
                  </a:lnTo>
                  <a:lnTo>
                    <a:pt x="17" y="29"/>
                  </a:lnTo>
                  <a:lnTo>
                    <a:pt x="15" y="34"/>
                  </a:lnTo>
                  <a:lnTo>
                    <a:pt x="15" y="38"/>
                  </a:lnTo>
                  <a:lnTo>
                    <a:pt x="13" y="42"/>
                  </a:lnTo>
                  <a:lnTo>
                    <a:pt x="13" y="46"/>
                  </a:lnTo>
                  <a:lnTo>
                    <a:pt x="13" y="50"/>
                  </a:lnTo>
                  <a:lnTo>
                    <a:pt x="13" y="53"/>
                  </a:lnTo>
                  <a:lnTo>
                    <a:pt x="15" y="57"/>
                  </a:lnTo>
                  <a:lnTo>
                    <a:pt x="17" y="59"/>
                  </a:lnTo>
                  <a:lnTo>
                    <a:pt x="19" y="61"/>
                  </a:lnTo>
                  <a:lnTo>
                    <a:pt x="22" y="63"/>
                  </a:lnTo>
                  <a:lnTo>
                    <a:pt x="26" y="65"/>
                  </a:lnTo>
                  <a:lnTo>
                    <a:pt x="30" y="61"/>
                  </a:lnTo>
                  <a:lnTo>
                    <a:pt x="32" y="59"/>
                  </a:lnTo>
                  <a:lnTo>
                    <a:pt x="34" y="55"/>
                  </a:lnTo>
                  <a:lnTo>
                    <a:pt x="36" y="53"/>
                  </a:lnTo>
                  <a:lnTo>
                    <a:pt x="36" y="48"/>
                  </a:lnTo>
                  <a:lnTo>
                    <a:pt x="38" y="46"/>
                  </a:lnTo>
                  <a:lnTo>
                    <a:pt x="38" y="42"/>
                  </a:lnTo>
                  <a:lnTo>
                    <a:pt x="38" y="38"/>
                  </a:lnTo>
                  <a:lnTo>
                    <a:pt x="38" y="32"/>
                  </a:lnTo>
                  <a:lnTo>
                    <a:pt x="38" y="29"/>
                  </a:lnTo>
                  <a:lnTo>
                    <a:pt x="38" y="25"/>
                  </a:lnTo>
                  <a:lnTo>
                    <a:pt x="38" y="21"/>
                  </a:lnTo>
                  <a:lnTo>
                    <a:pt x="36" y="17"/>
                  </a:lnTo>
                  <a:lnTo>
                    <a:pt x="36" y="13"/>
                  </a:lnTo>
                  <a:lnTo>
                    <a:pt x="36" y="12"/>
                  </a:lnTo>
                  <a:lnTo>
                    <a:pt x="34" y="8"/>
                  </a:lnTo>
                  <a:lnTo>
                    <a:pt x="41" y="0"/>
                  </a:lnTo>
                  <a:lnTo>
                    <a:pt x="41" y="0"/>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14" name="Freeform 74">
              <a:extLst>
                <a:ext uri="{FF2B5EF4-FFF2-40B4-BE49-F238E27FC236}">
                  <a16:creationId xmlns:a16="http://schemas.microsoft.com/office/drawing/2014/main" id="{188B8D94-DB52-1046-A9B6-A71D99090CCD}"/>
                </a:ext>
              </a:extLst>
            </p:cNvPr>
            <p:cNvSpPr>
              <a:spLocks/>
            </p:cNvSpPr>
            <p:nvPr/>
          </p:nvSpPr>
          <p:spPr bwMode="auto">
            <a:xfrm>
              <a:off x="3323" y="2230"/>
              <a:ext cx="22" cy="36"/>
            </a:xfrm>
            <a:custGeom>
              <a:avLst/>
              <a:gdLst>
                <a:gd name="T0" fmla="*/ 33 w 44"/>
                <a:gd name="T1" fmla="*/ 2 h 70"/>
                <a:gd name="T2" fmla="*/ 40 w 44"/>
                <a:gd name="T3" fmla="*/ 13 h 70"/>
                <a:gd name="T4" fmla="*/ 44 w 44"/>
                <a:gd name="T5" fmla="*/ 26 h 70"/>
                <a:gd name="T6" fmla="*/ 42 w 44"/>
                <a:gd name="T7" fmla="*/ 42 h 70"/>
                <a:gd name="T8" fmla="*/ 40 w 44"/>
                <a:gd name="T9" fmla="*/ 55 h 70"/>
                <a:gd name="T10" fmla="*/ 33 w 44"/>
                <a:gd name="T11" fmla="*/ 66 h 70"/>
                <a:gd name="T12" fmla="*/ 23 w 44"/>
                <a:gd name="T13" fmla="*/ 70 h 70"/>
                <a:gd name="T14" fmla="*/ 10 w 44"/>
                <a:gd name="T15" fmla="*/ 64 h 70"/>
                <a:gd name="T16" fmla="*/ 2 w 44"/>
                <a:gd name="T17" fmla="*/ 57 h 70"/>
                <a:gd name="T18" fmla="*/ 0 w 44"/>
                <a:gd name="T19" fmla="*/ 53 h 70"/>
                <a:gd name="T20" fmla="*/ 0 w 44"/>
                <a:gd name="T21" fmla="*/ 47 h 70"/>
                <a:gd name="T22" fmla="*/ 0 w 44"/>
                <a:gd name="T23" fmla="*/ 42 h 70"/>
                <a:gd name="T24" fmla="*/ 0 w 44"/>
                <a:gd name="T25" fmla="*/ 36 h 70"/>
                <a:gd name="T26" fmla="*/ 0 w 44"/>
                <a:gd name="T27" fmla="*/ 28 h 70"/>
                <a:gd name="T28" fmla="*/ 0 w 44"/>
                <a:gd name="T29" fmla="*/ 23 h 70"/>
                <a:gd name="T30" fmla="*/ 2 w 44"/>
                <a:gd name="T31" fmla="*/ 17 h 70"/>
                <a:gd name="T32" fmla="*/ 14 w 44"/>
                <a:gd name="T33" fmla="*/ 13 h 70"/>
                <a:gd name="T34" fmla="*/ 14 w 44"/>
                <a:gd name="T35" fmla="*/ 15 h 70"/>
                <a:gd name="T36" fmla="*/ 14 w 44"/>
                <a:gd name="T37" fmla="*/ 19 h 70"/>
                <a:gd name="T38" fmla="*/ 14 w 44"/>
                <a:gd name="T39" fmla="*/ 24 h 70"/>
                <a:gd name="T40" fmla="*/ 14 w 44"/>
                <a:gd name="T41" fmla="*/ 30 h 70"/>
                <a:gd name="T42" fmla="*/ 12 w 44"/>
                <a:gd name="T43" fmla="*/ 34 h 70"/>
                <a:gd name="T44" fmla="*/ 12 w 44"/>
                <a:gd name="T45" fmla="*/ 40 h 70"/>
                <a:gd name="T46" fmla="*/ 12 w 44"/>
                <a:gd name="T47" fmla="*/ 43 h 70"/>
                <a:gd name="T48" fmla="*/ 14 w 44"/>
                <a:gd name="T49" fmla="*/ 47 h 70"/>
                <a:gd name="T50" fmla="*/ 15 w 44"/>
                <a:gd name="T51" fmla="*/ 51 h 70"/>
                <a:gd name="T52" fmla="*/ 17 w 44"/>
                <a:gd name="T53" fmla="*/ 55 h 70"/>
                <a:gd name="T54" fmla="*/ 23 w 44"/>
                <a:gd name="T55" fmla="*/ 55 h 70"/>
                <a:gd name="T56" fmla="*/ 27 w 44"/>
                <a:gd name="T57" fmla="*/ 51 h 70"/>
                <a:gd name="T58" fmla="*/ 31 w 44"/>
                <a:gd name="T59" fmla="*/ 47 h 70"/>
                <a:gd name="T60" fmla="*/ 31 w 44"/>
                <a:gd name="T61" fmla="*/ 42 h 70"/>
                <a:gd name="T62" fmla="*/ 31 w 44"/>
                <a:gd name="T63" fmla="*/ 38 h 70"/>
                <a:gd name="T64" fmla="*/ 31 w 44"/>
                <a:gd name="T65" fmla="*/ 30 h 70"/>
                <a:gd name="T66" fmla="*/ 31 w 44"/>
                <a:gd name="T67" fmla="*/ 24 h 70"/>
                <a:gd name="T68" fmla="*/ 27 w 44"/>
                <a:gd name="T69" fmla="*/ 19 h 70"/>
                <a:gd name="T70" fmla="*/ 25 w 44"/>
                <a:gd name="T71" fmla="*/ 13 h 70"/>
                <a:gd name="T72" fmla="*/ 23 w 44"/>
                <a:gd name="T73" fmla="*/ 5 h 70"/>
                <a:gd name="T74" fmla="*/ 21 w 44"/>
                <a:gd name="T75" fmla="*/ 2 h 70"/>
                <a:gd name="T76" fmla="*/ 29 w 44"/>
                <a:gd name="T77" fmla="*/ 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4" h="70">
                  <a:moveTo>
                    <a:pt x="29" y="0"/>
                  </a:moveTo>
                  <a:lnTo>
                    <a:pt x="33" y="2"/>
                  </a:lnTo>
                  <a:lnTo>
                    <a:pt x="36" y="7"/>
                  </a:lnTo>
                  <a:lnTo>
                    <a:pt x="40" y="13"/>
                  </a:lnTo>
                  <a:lnTo>
                    <a:pt x="42" y="19"/>
                  </a:lnTo>
                  <a:lnTo>
                    <a:pt x="44" y="26"/>
                  </a:lnTo>
                  <a:lnTo>
                    <a:pt x="44" y="34"/>
                  </a:lnTo>
                  <a:lnTo>
                    <a:pt x="42" y="42"/>
                  </a:lnTo>
                  <a:lnTo>
                    <a:pt x="42" y="49"/>
                  </a:lnTo>
                  <a:lnTo>
                    <a:pt x="40" y="55"/>
                  </a:lnTo>
                  <a:lnTo>
                    <a:pt x="36" y="61"/>
                  </a:lnTo>
                  <a:lnTo>
                    <a:pt x="33" y="66"/>
                  </a:lnTo>
                  <a:lnTo>
                    <a:pt x="29" y="68"/>
                  </a:lnTo>
                  <a:lnTo>
                    <a:pt x="23" y="70"/>
                  </a:lnTo>
                  <a:lnTo>
                    <a:pt x="17" y="68"/>
                  </a:lnTo>
                  <a:lnTo>
                    <a:pt x="10" y="64"/>
                  </a:lnTo>
                  <a:lnTo>
                    <a:pt x="4" y="59"/>
                  </a:lnTo>
                  <a:lnTo>
                    <a:pt x="2" y="57"/>
                  </a:lnTo>
                  <a:lnTo>
                    <a:pt x="2" y="55"/>
                  </a:lnTo>
                  <a:lnTo>
                    <a:pt x="0" y="53"/>
                  </a:lnTo>
                  <a:lnTo>
                    <a:pt x="0" y="51"/>
                  </a:lnTo>
                  <a:lnTo>
                    <a:pt x="0" y="47"/>
                  </a:lnTo>
                  <a:lnTo>
                    <a:pt x="0" y="45"/>
                  </a:lnTo>
                  <a:lnTo>
                    <a:pt x="0" y="42"/>
                  </a:lnTo>
                  <a:lnTo>
                    <a:pt x="0" y="38"/>
                  </a:lnTo>
                  <a:lnTo>
                    <a:pt x="0" y="36"/>
                  </a:lnTo>
                  <a:lnTo>
                    <a:pt x="0" y="32"/>
                  </a:lnTo>
                  <a:lnTo>
                    <a:pt x="0" y="28"/>
                  </a:lnTo>
                  <a:lnTo>
                    <a:pt x="0" y="26"/>
                  </a:lnTo>
                  <a:lnTo>
                    <a:pt x="0" y="23"/>
                  </a:lnTo>
                  <a:lnTo>
                    <a:pt x="2" y="21"/>
                  </a:lnTo>
                  <a:lnTo>
                    <a:pt x="2" y="17"/>
                  </a:lnTo>
                  <a:lnTo>
                    <a:pt x="4" y="15"/>
                  </a:lnTo>
                  <a:lnTo>
                    <a:pt x="14" y="13"/>
                  </a:lnTo>
                  <a:lnTo>
                    <a:pt x="14" y="13"/>
                  </a:lnTo>
                  <a:lnTo>
                    <a:pt x="14" y="15"/>
                  </a:lnTo>
                  <a:lnTo>
                    <a:pt x="14" y="17"/>
                  </a:lnTo>
                  <a:lnTo>
                    <a:pt x="14" y="19"/>
                  </a:lnTo>
                  <a:lnTo>
                    <a:pt x="14" y="21"/>
                  </a:lnTo>
                  <a:lnTo>
                    <a:pt x="14" y="24"/>
                  </a:lnTo>
                  <a:lnTo>
                    <a:pt x="14" y="26"/>
                  </a:lnTo>
                  <a:lnTo>
                    <a:pt x="14" y="30"/>
                  </a:lnTo>
                  <a:lnTo>
                    <a:pt x="12" y="32"/>
                  </a:lnTo>
                  <a:lnTo>
                    <a:pt x="12" y="34"/>
                  </a:lnTo>
                  <a:lnTo>
                    <a:pt x="12" y="38"/>
                  </a:lnTo>
                  <a:lnTo>
                    <a:pt x="12" y="40"/>
                  </a:lnTo>
                  <a:lnTo>
                    <a:pt x="12" y="42"/>
                  </a:lnTo>
                  <a:lnTo>
                    <a:pt x="12" y="43"/>
                  </a:lnTo>
                  <a:lnTo>
                    <a:pt x="12" y="45"/>
                  </a:lnTo>
                  <a:lnTo>
                    <a:pt x="14" y="47"/>
                  </a:lnTo>
                  <a:lnTo>
                    <a:pt x="14" y="49"/>
                  </a:lnTo>
                  <a:lnTo>
                    <a:pt x="15" y="51"/>
                  </a:lnTo>
                  <a:lnTo>
                    <a:pt x="15" y="53"/>
                  </a:lnTo>
                  <a:lnTo>
                    <a:pt x="17" y="55"/>
                  </a:lnTo>
                  <a:lnTo>
                    <a:pt x="19" y="55"/>
                  </a:lnTo>
                  <a:lnTo>
                    <a:pt x="23" y="55"/>
                  </a:lnTo>
                  <a:lnTo>
                    <a:pt x="25" y="53"/>
                  </a:lnTo>
                  <a:lnTo>
                    <a:pt x="27" y="51"/>
                  </a:lnTo>
                  <a:lnTo>
                    <a:pt x="29" y="49"/>
                  </a:lnTo>
                  <a:lnTo>
                    <a:pt x="31" y="47"/>
                  </a:lnTo>
                  <a:lnTo>
                    <a:pt x="31" y="45"/>
                  </a:lnTo>
                  <a:lnTo>
                    <a:pt x="31" y="42"/>
                  </a:lnTo>
                  <a:lnTo>
                    <a:pt x="31" y="40"/>
                  </a:lnTo>
                  <a:lnTo>
                    <a:pt x="31" y="38"/>
                  </a:lnTo>
                  <a:lnTo>
                    <a:pt x="31" y="34"/>
                  </a:lnTo>
                  <a:lnTo>
                    <a:pt x="31" y="30"/>
                  </a:lnTo>
                  <a:lnTo>
                    <a:pt x="31" y="28"/>
                  </a:lnTo>
                  <a:lnTo>
                    <a:pt x="31" y="24"/>
                  </a:lnTo>
                  <a:lnTo>
                    <a:pt x="29" y="21"/>
                  </a:lnTo>
                  <a:lnTo>
                    <a:pt x="27" y="19"/>
                  </a:lnTo>
                  <a:lnTo>
                    <a:pt x="27" y="15"/>
                  </a:lnTo>
                  <a:lnTo>
                    <a:pt x="25" y="13"/>
                  </a:lnTo>
                  <a:lnTo>
                    <a:pt x="23" y="9"/>
                  </a:lnTo>
                  <a:lnTo>
                    <a:pt x="23" y="5"/>
                  </a:lnTo>
                  <a:lnTo>
                    <a:pt x="21" y="4"/>
                  </a:lnTo>
                  <a:lnTo>
                    <a:pt x="21" y="2"/>
                  </a:lnTo>
                  <a:lnTo>
                    <a:pt x="29" y="0"/>
                  </a:lnTo>
                  <a:lnTo>
                    <a:pt x="29" y="0"/>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15" name="Freeform 75">
              <a:extLst>
                <a:ext uri="{FF2B5EF4-FFF2-40B4-BE49-F238E27FC236}">
                  <a16:creationId xmlns:a16="http://schemas.microsoft.com/office/drawing/2014/main" id="{486A1742-7161-874B-87B9-B316E152286F}"/>
                </a:ext>
              </a:extLst>
            </p:cNvPr>
            <p:cNvSpPr>
              <a:spLocks/>
            </p:cNvSpPr>
            <p:nvPr/>
          </p:nvSpPr>
          <p:spPr bwMode="auto">
            <a:xfrm>
              <a:off x="3354" y="2228"/>
              <a:ext cx="24" cy="38"/>
            </a:xfrm>
            <a:custGeom>
              <a:avLst/>
              <a:gdLst>
                <a:gd name="T0" fmla="*/ 11 w 48"/>
                <a:gd name="T1" fmla="*/ 10 h 76"/>
                <a:gd name="T2" fmla="*/ 15 w 48"/>
                <a:gd name="T3" fmla="*/ 10 h 76"/>
                <a:gd name="T4" fmla="*/ 15 w 48"/>
                <a:gd name="T5" fmla="*/ 13 h 76"/>
                <a:gd name="T6" fmla="*/ 13 w 48"/>
                <a:gd name="T7" fmla="*/ 19 h 76"/>
                <a:gd name="T8" fmla="*/ 13 w 48"/>
                <a:gd name="T9" fmla="*/ 25 h 76"/>
                <a:gd name="T10" fmla="*/ 13 w 48"/>
                <a:gd name="T11" fmla="*/ 32 h 76"/>
                <a:gd name="T12" fmla="*/ 13 w 48"/>
                <a:gd name="T13" fmla="*/ 38 h 76"/>
                <a:gd name="T14" fmla="*/ 13 w 48"/>
                <a:gd name="T15" fmla="*/ 44 h 76"/>
                <a:gd name="T16" fmla="*/ 13 w 48"/>
                <a:gd name="T17" fmla="*/ 51 h 76"/>
                <a:gd name="T18" fmla="*/ 15 w 48"/>
                <a:gd name="T19" fmla="*/ 55 h 76"/>
                <a:gd name="T20" fmla="*/ 19 w 48"/>
                <a:gd name="T21" fmla="*/ 61 h 76"/>
                <a:gd name="T22" fmla="*/ 25 w 48"/>
                <a:gd name="T23" fmla="*/ 61 h 76"/>
                <a:gd name="T24" fmla="*/ 30 w 48"/>
                <a:gd name="T25" fmla="*/ 59 h 76"/>
                <a:gd name="T26" fmla="*/ 32 w 48"/>
                <a:gd name="T27" fmla="*/ 53 h 76"/>
                <a:gd name="T28" fmla="*/ 34 w 48"/>
                <a:gd name="T29" fmla="*/ 48 h 76"/>
                <a:gd name="T30" fmla="*/ 34 w 48"/>
                <a:gd name="T31" fmla="*/ 42 h 76"/>
                <a:gd name="T32" fmla="*/ 36 w 48"/>
                <a:gd name="T33" fmla="*/ 34 h 76"/>
                <a:gd name="T34" fmla="*/ 36 w 48"/>
                <a:gd name="T35" fmla="*/ 27 h 76"/>
                <a:gd name="T36" fmla="*/ 34 w 48"/>
                <a:gd name="T37" fmla="*/ 19 h 76"/>
                <a:gd name="T38" fmla="*/ 34 w 48"/>
                <a:gd name="T39" fmla="*/ 11 h 76"/>
                <a:gd name="T40" fmla="*/ 34 w 48"/>
                <a:gd name="T41" fmla="*/ 6 h 76"/>
                <a:gd name="T42" fmla="*/ 36 w 48"/>
                <a:gd name="T43" fmla="*/ 4 h 76"/>
                <a:gd name="T44" fmla="*/ 38 w 48"/>
                <a:gd name="T45" fmla="*/ 0 h 76"/>
                <a:gd name="T46" fmla="*/ 40 w 48"/>
                <a:gd name="T47" fmla="*/ 0 h 76"/>
                <a:gd name="T48" fmla="*/ 44 w 48"/>
                <a:gd name="T49" fmla="*/ 6 h 76"/>
                <a:gd name="T50" fmla="*/ 46 w 48"/>
                <a:gd name="T51" fmla="*/ 17 h 76"/>
                <a:gd name="T52" fmla="*/ 48 w 48"/>
                <a:gd name="T53" fmla="*/ 30 h 76"/>
                <a:gd name="T54" fmla="*/ 48 w 48"/>
                <a:gd name="T55" fmla="*/ 42 h 76"/>
                <a:gd name="T56" fmla="*/ 44 w 48"/>
                <a:gd name="T57" fmla="*/ 55 h 76"/>
                <a:gd name="T58" fmla="*/ 40 w 48"/>
                <a:gd name="T59" fmla="*/ 65 h 76"/>
                <a:gd name="T60" fmla="*/ 32 w 48"/>
                <a:gd name="T61" fmla="*/ 72 h 76"/>
                <a:gd name="T62" fmla="*/ 25 w 48"/>
                <a:gd name="T63" fmla="*/ 76 h 76"/>
                <a:gd name="T64" fmla="*/ 15 w 48"/>
                <a:gd name="T65" fmla="*/ 74 h 76"/>
                <a:gd name="T66" fmla="*/ 9 w 48"/>
                <a:gd name="T67" fmla="*/ 70 h 76"/>
                <a:gd name="T68" fmla="*/ 4 w 48"/>
                <a:gd name="T69" fmla="*/ 63 h 76"/>
                <a:gd name="T70" fmla="*/ 2 w 48"/>
                <a:gd name="T71" fmla="*/ 53 h 76"/>
                <a:gd name="T72" fmla="*/ 0 w 48"/>
                <a:gd name="T73" fmla="*/ 44 h 76"/>
                <a:gd name="T74" fmla="*/ 0 w 48"/>
                <a:gd name="T75" fmla="*/ 34 h 76"/>
                <a:gd name="T76" fmla="*/ 2 w 48"/>
                <a:gd name="T77" fmla="*/ 23 h 76"/>
                <a:gd name="T78" fmla="*/ 6 w 48"/>
                <a:gd name="T79" fmla="*/ 13 h 76"/>
                <a:gd name="T80" fmla="*/ 8 w 48"/>
                <a:gd name="T81" fmla="*/ 10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8" h="76">
                  <a:moveTo>
                    <a:pt x="8" y="10"/>
                  </a:moveTo>
                  <a:lnTo>
                    <a:pt x="11" y="10"/>
                  </a:lnTo>
                  <a:lnTo>
                    <a:pt x="13" y="10"/>
                  </a:lnTo>
                  <a:lnTo>
                    <a:pt x="15" y="10"/>
                  </a:lnTo>
                  <a:lnTo>
                    <a:pt x="15" y="11"/>
                  </a:lnTo>
                  <a:lnTo>
                    <a:pt x="15" y="13"/>
                  </a:lnTo>
                  <a:lnTo>
                    <a:pt x="15" y="15"/>
                  </a:lnTo>
                  <a:lnTo>
                    <a:pt x="13" y="19"/>
                  </a:lnTo>
                  <a:lnTo>
                    <a:pt x="13" y="21"/>
                  </a:lnTo>
                  <a:lnTo>
                    <a:pt x="13" y="25"/>
                  </a:lnTo>
                  <a:lnTo>
                    <a:pt x="13" y="29"/>
                  </a:lnTo>
                  <a:lnTo>
                    <a:pt x="13" y="32"/>
                  </a:lnTo>
                  <a:lnTo>
                    <a:pt x="13" y="34"/>
                  </a:lnTo>
                  <a:lnTo>
                    <a:pt x="13" y="38"/>
                  </a:lnTo>
                  <a:lnTo>
                    <a:pt x="13" y="42"/>
                  </a:lnTo>
                  <a:lnTo>
                    <a:pt x="13" y="44"/>
                  </a:lnTo>
                  <a:lnTo>
                    <a:pt x="13" y="48"/>
                  </a:lnTo>
                  <a:lnTo>
                    <a:pt x="13" y="51"/>
                  </a:lnTo>
                  <a:lnTo>
                    <a:pt x="15" y="53"/>
                  </a:lnTo>
                  <a:lnTo>
                    <a:pt x="15" y="55"/>
                  </a:lnTo>
                  <a:lnTo>
                    <a:pt x="17" y="59"/>
                  </a:lnTo>
                  <a:lnTo>
                    <a:pt x="19" y="61"/>
                  </a:lnTo>
                  <a:lnTo>
                    <a:pt x="23" y="63"/>
                  </a:lnTo>
                  <a:lnTo>
                    <a:pt x="25" y="61"/>
                  </a:lnTo>
                  <a:lnTo>
                    <a:pt x="27" y="61"/>
                  </a:lnTo>
                  <a:lnTo>
                    <a:pt x="30" y="59"/>
                  </a:lnTo>
                  <a:lnTo>
                    <a:pt x="32" y="55"/>
                  </a:lnTo>
                  <a:lnTo>
                    <a:pt x="32" y="53"/>
                  </a:lnTo>
                  <a:lnTo>
                    <a:pt x="34" y="51"/>
                  </a:lnTo>
                  <a:lnTo>
                    <a:pt x="34" y="48"/>
                  </a:lnTo>
                  <a:lnTo>
                    <a:pt x="34" y="46"/>
                  </a:lnTo>
                  <a:lnTo>
                    <a:pt x="34" y="42"/>
                  </a:lnTo>
                  <a:lnTo>
                    <a:pt x="36" y="38"/>
                  </a:lnTo>
                  <a:lnTo>
                    <a:pt x="36" y="34"/>
                  </a:lnTo>
                  <a:lnTo>
                    <a:pt x="36" y="30"/>
                  </a:lnTo>
                  <a:lnTo>
                    <a:pt x="36" y="27"/>
                  </a:lnTo>
                  <a:lnTo>
                    <a:pt x="36" y="23"/>
                  </a:lnTo>
                  <a:lnTo>
                    <a:pt x="34" y="19"/>
                  </a:lnTo>
                  <a:lnTo>
                    <a:pt x="34" y="15"/>
                  </a:lnTo>
                  <a:lnTo>
                    <a:pt x="34" y="11"/>
                  </a:lnTo>
                  <a:lnTo>
                    <a:pt x="34" y="8"/>
                  </a:lnTo>
                  <a:lnTo>
                    <a:pt x="34" y="6"/>
                  </a:lnTo>
                  <a:lnTo>
                    <a:pt x="34" y="4"/>
                  </a:lnTo>
                  <a:lnTo>
                    <a:pt x="36" y="4"/>
                  </a:lnTo>
                  <a:lnTo>
                    <a:pt x="38" y="2"/>
                  </a:lnTo>
                  <a:lnTo>
                    <a:pt x="38" y="0"/>
                  </a:lnTo>
                  <a:lnTo>
                    <a:pt x="40" y="0"/>
                  </a:lnTo>
                  <a:lnTo>
                    <a:pt x="40" y="0"/>
                  </a:lnTo>
                  <a:lnTo>
                    <a:pt x="42" y="2"/>
                  </a:lnTo>
                  <a:lnTo>
                    <a:pt x="44" y="6"/>
                  </a:lnTo>
                  <a:lnTo>
                    <a:pt x="46" y="11"/>
                  </a:lnTo>
                  <a:lnTo>
                    <a:pt x="46" y="17"/>
                  </a:lnTo>
                  <a:lnTo>
                    <a:pt x="48" y="25"/>
                  </a:lnTo>
                  <a:lnTo>
                    <a:pt x="48" y="30"/>
                  </a:lnTo>
                  <a:lnTo>
                    <a:pt x="48" y="36"/>
                  </a:lnTo>
                  <a:lnTo>
                    <a:pt x="48" y="42"/>
                  </a:lnTo>
                  <a:lnTo>
                    <a:pt x="46" y="49"/>
                  </a:lnTo>
                  <a:lnTo>
                    <a:pt x="44" y="55"/>
                  </a:lnTo>
                  <a:lnTo>
                    <a:pt x="42" y="61"/>
                  </a:lnTo>
                  <a:lnTo>
                    <a:pt x="40" y="65"/>
                  </a:lnTo>
                  <a:lnTo>
                    <a:pt x="36" y="68"/>
                  </a:lnTo>
                  <a:lnTo>
                    <a:pt x="32" y="72"/>
                  </a:lnTo>
                  <a:lnTo>
                    <a:pt x="29" y="74"/>
                  </a:lnTo>
                  <a:lnTo>
                    <a:pt x="25" y="76"/>
                  </a:lnTo>
                  <a:lnTo>
                    <a:pt x="21" y="76"/>
                  </a:lnTo>
                  <a:lnTo>
                    <a:pt x="15" y="74"/>
                  </a:lnTo>
                  <a:lnTo>
                    <a:pt x="11" y="72"/>
                  </a:lnTo>
                  <a:lnTo>
                    <a:pt x="9" y="70"/>
                  </a:lnTo>
                  <a:lnTo>
                    <a:pt x="8" y="67"/>
                  </a:lnTo>
                  <a:lnTo>
                    <a:pt x="4" y="63"/>
                  </a:lnTo>
                  <a:lnTo>
                    <a:pt x="4" y="59"/>
                  </a:lnTo>
                  <a:lnTo>
                    <a:pt x="2" y="53"/>
                  </a:lnTo>
                  <a:lnTo>
                    <a:pt x="2" y="49"/>
                  </a:lnTo>
                  <a:lnTo>
                    <a:pt x="0" y="44"/>
                  </a:lnTo>
                  <a:lnTo>
                    <a:pt x="0" y="40"/>
                  </a:lnTo>
                  <a:lnTo>
                    <a:pt x="0" y="34"/>
                  </a:lnTo>
                  <a:lnTo>
                    <a:pt x="2" y="29"/>
                  </a:lnTo>
                  <a:lnTo>
                    <a:pt x="2" y="23"/>
                  </a:lnTo>
                  <a:lnTo>
                    <a:pt x="4" y="19"/>
                  </a:lnTo>
                  <a:lnTo>
                    <a:pt x="6" y="13"/>
                  </a:lnTo>
                  <a:lnTo>
                    <a:pt x="8" y="10"/>
                  </a:lnTo>
                  <a:lnTo>
                    <a:pt x="8" y="10"/>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16" name="Freeform 76">
              <a:extLst>
                <a:ext uri="{FF2B5EF4-FFF2-40B4-BE49-F238E27FC236}">
                  <a16:creationId xmlns:a16="http://schemas.microsoft.com/office/drawing/2014/main" id="{383AEA43-A1BF-FF4B-AA03-723A5450B32E}"/>
                </a:ext>
              </a:extLst>
            </p:cNvPr>
            <p:cNvSpPr>
              <a:spLocks/>
            </p:cNvSpPr>
            <p:nvPr/>
          </p:nvSpPr>
          <p:spPr bwMode="auto">
            <a:xfrm>
              <a:off x="3392" y="2228"/>
              <a:ext cx="29" cy="35"/>
            </a:xfrm>
            <a:custGeom>
              <a:avLst/>
              <a:gdLst>
                <a:gd name="T0" fmla="*/ 17 w 59"/>
                <a:gd name="T1" fmla="*/ 2 h 70"/>
                <a:gd name="T2" fmla="*/ 21 w 59"/>
                <a:gd name="T3" fmla="*/ 4 h 70"/>
                <a:gd name="T4" fmla="*/ 25 w 59"/>
                <a:gd name="T5" fmla="*/ 6 h 70"/>
                <a:gd name="T6" fmla="*/ 23 w 59"/>
                <a:gd name="T7" fmla="*/ 10 h 70"/>
                <a:gd name="T8" fmla="*/ 21 w 59"/>
                <a:gd name="T9" fmla="*/ 17 h 70"/>
                <a:gd name="T10" fmla="*/ 19 w 59"/>
                <a:gd name="T11" fmla="*/ 25 h 70"/>
                <a:gd name="T12" fmla="*/ 17 w 59"/>
                <a:gd name="T13" fmla="*/ 30 h 70"/>
                <a:gd name="T14" fmla="*/ 15 w 59"/>
                <a:gd name="T15" fmla="*/ 38 h 70"/>
                <a:gd name="T16" fmla="*/ 13 w 59"/>
                <a:gd name="T17" fmla="*/ 44 h 70"/>
                <a:gd name="T18" fmla="*/ 13 w 59"/>
                <a:gd name="T19" fmla="*/ 48 h 70"/>
                <a:gd name="T20" fmla="*/ 15 w 59"/>
                <a:gd name="T21" fmla="*/ 51 h 70"/>
                <a:gd name="T22" fmla="*/ 19 w 59"/>
                <a:gd name="T23" fmla="*/ 55 h 70"/>
                <a:gd name="T24" fmla="*/ 25 w 59"/>
                <a:gd name="T25" fmla="*/ 57 h 70"/>
                <a:gd name="T26" fmla="*/ 29 w 59"/>
                <a:gd name="T27" fmla="*/ 57 h 70"/>
                <a:gd name="T28" fmla="*/ 33 w 59"/>
                <a:gd name="T29" fmla="*/ 55 h 70"/>
                <a:gd name="T30" fmla="*/ 34 w 59"/>
                <a:gd name="T31" fmla="*/ 51 h 70"/>
                <a:gd name="T32" fmla="*/ 38 w 59"/>
                <a:gd name="T33" fmla="*/ 48 h 70"/>
                <a:gd name="T34" fmla="*/ 40 w 59"/>
                <a:gd name="T35" fmla="*/ 42 h 70"/>
                <a:gd name="T36" fmla="*/ 42 w 59"/>
                <a:gd name="T37" fmla="*/ 36 h 70"/>
                <a:gd name="T38" fmla="*/ 44 w 59"/>
                <a:gd name="T39" fmla="*/ 29 h 70"/>
                <a:gd name="T40" fmla="*/ 46 w 59"/>
                <a:gd name="T41" fmla="*/ 23 h 70"/>
                <a:gd name="T42" fmla="*/ 48 w 59"/>
                <a:gd name="T43" fmla="*/ 17 h 70"/>
                <a:gd name="T44" fmla="*/ 50 w 59"/>
                <a:gd name="T45" fmla="*/ 11 h 70"/>
                <a:gd name="T46" fmla="*/ 53 w 59"/>
                <a:gd name="T47" fmla="*/ 10 h 70"/>
                <a:gd name="T48" fmla="*/ 57 w 59"/>
                <a:gd name="T49" fmla="*/ 8 h 70"/>
                <a:gd name="T50" fmla="*/ 59 w 59"/>
                <a:gd name="T51" fmla="*/ 8 h 70"/>
                <a:gd name="T52" fmla="*/ 59 w 59"/>
                <a:gd name="T53" fmla="*/ 11 h 70"/>
                <a:gd name="T54" fmla="*/ 59 w 59"/>
                <a:gd name="T55" fmla="*/ 19 h 70"/>
                <a:gd name="T56" fmla="*/ 59 w 59"/>
                <a:gd name="T57" fmla="*/ 27 h 70"/>
                <a:gd name="T58" fmla="*/ 57 w 59"/>
                <a:gd name="T59" fmla="*/ 34 h 70"/>
                <a:gd name="T60" fmla="*/ 53 w 59"/>
                <a:gd name="T61" fmla="*/ 42 h 70"/>
                <a:gd name="T62" fmla="*/ 52 w 59"/>
                <a:gd name="T63" fmla="*/ 48 h 70"/>
                <a:gd name="T64" fmla="*/ 48 w 59"/>
                <a:gd name="T65" fmla="*/ 55 h 70"/>
                <a:gd name="T66" fmla="*/ 44 w 59"/>
                <a:gd name="T67" fmla="*/ 61 h 70"/>
                <a:gd name="T68" fmla="*/ 38 w 59"/>
                <a:gd name="T69" fmla="*/ 65 h 70"/>
                <a:gd name="T70" fmla="*/ 33 w 59"/>
                <a:gd name="T71" fmla="*/ 68 h 70"/>
                <a:gd name="T72" fmla="*/ 27 w 59"/>
                <a:gd name="T73" fmla="*/ 70 h 70"/>
                <a:gd name="T74" fmla="*/ 21 w 59"/>
                <a:gd name="T75" fmla="*/ 70 h 70"/>
                <a:gd name="T76" fmla="*/ 15 w 59"/>
                <a:gd name="T77" fmla="*/ 70 h 70"/>
                <a:gd name="T78" fmla="*/ 10 w 59"/>
                <a:gd name="T79" fmla="*/ 67 h 70"/>
                <a:gd name="T80" fmla="*/ 4 w 59"/>
                <a:gd name="T81" fmla="*/ 63 h 70"/>
                <a:gd name="T82" fmla="*/ 0 w 59"/>
                <a:gd name="T83" fmla="*/ 55 h 70"/>
                <a:gd name="T84" fmla="*/ 0 w 59"/>
                <a:gd name="T85" fmla="*/ 48 h 70"/>
                <a:gd name="T86" fmla="*/ 0 w 59"/>
                <a:gd name="T87" fmla="*/ 44 h 70"/>
                <a:gd name="T88" fmla="*/ 0 w 59"/>
                <a:gd name="T89" fmla="*/ 36 h 70"/>
                <a:gd name="T90" fmla="*/ 4 w 59"/>
                <a:gd name="T91" fmla="*/ 29 h 70"/>
                <a:gd name="T92" fmla="*/ 6 w 59"/>
                <a:gd name="T93" fmla="*/ 21 h 70"/>
                <a:gd name="T94" fmla="*/ 8 w 59"/>
                <a:gd name="T95" fmla="*/ 13 h 70"/>
                <a:gd name="T96" fmla="*/ 12 w 59"/>
                <a:gd name="T97" fmla="*/ 6 h 70"/>
                <a:gd name="T98" fmla="*/ 13 w 59"/>
                <a:gd name="T99" fmla="*/ 2 h 70"/>
                <a:gd name="T100" fmla="*/ 15 w 59"/>
                <a:gd name="T101" fmla="*/ 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59" h="70">
                  <a:moveTo>
                    <a:pt x="15" y="0"/>
                  </a:moveTo>
                  <a:lnTo>
                    <a:pt x="17" y="2"/>
                  </a:lnTo>
                  <a:lnTo>
                    <a:pt x="21" y="2"/>
                  </a:lnTo>
                  <a:lnTo>
                    <a:pt x="21" y="4"/>
                  </a:lnTo>
                  <a:lnTo>
                    <a:pt x="23" y="4"/>
                  </a:lnTo>
                  <a:lnTo>
                    <a:pt x="25" y="6"/>
                  </a:lnTo>
                  <a:lnTo>
                    <a:pt x="25" y="8"/>
                  </a:lnTo>
                  <a:lnTo>
                    <a:pt x="23" y="10"/>
                  </a:lnTo>
                  <a:lnTo>
                    <a:pt x="21" y="13"/>
                  </a:lnTo>
                  <a:lnTo>
                    <a:pt x="21" y="17"/>
                  </a:lnTo>
                  <a:lnTo>
                    <a:pt x="19" y="21"/>
                  </a:lnTo>
                  <a:lnTo>
                    <a:pt x="19" y="25"/>
                  </a:lnTo>
                  <a:lnTo>
                    <a:pt x="17" y="27"/>
                  </a:lnTo>
                  <a:lnTo>
                    <a:pt x="17" y="30"/>
                  </a:lnTo>
                  <a:lnTo>
                    <a:pt x="15" y="34"/>
                  </a:lnTo>
                  <a:lnTo>
                    <a:pt x="15" y="38"/>
                  </a:lnTo>
                  <a:lnTo>
                    <a:pt x="15" y="40"/>
                  </a:lnTo>
                  <a:lnTo>
                    <a:pt x="13" y="44"/>
                  </a:lnTo>
                  <a:lnTo>
                    <a:pt x="13" y="46"/>
                  </a:lnTo>
                  <a:lnTo>
                    <a:pt x="13" y="48"/>
                  </a:lnTo>
                  <a:lnTo>
                    <a:pt x="15" y="49"/>
                  </a:lnTo>
                  <a:lnTo>
                    <a:pt x="15" y="51"/>
                  </a:lnTo>
                  <a:lnTo>
                    <a:pt x="17" y="53"/>
                  </a:lnTo>
                  <a:lnTo>
                    <a:pt x="19" y="55"/>
                  </a:lnTo>
                  <a:lnTo>
                    <a:pt x="21" y="57"/>
                  </a:lnTo>
                  <a:lnTo>
                    <a:pt x="25" y="57"/>
                  </a:lnTo>
                  <a:lnTo>
                    <a:pt x="27" y="57"/>
                  </a:lnTo>
                  <a:lnTo>
                    <a:pt x="29" y="57"/>
                  </a:lnTo>
                  <a:lnTo>
                    <a:pt x="31" y="55"/>
                  </a:lnTo>
                  <a:lnTo>
                    <a:pt x="33" y="55"/>
                  </a:lnTo>
                  <a:lnTo>
                    <a:pt x="34" y="53"/>
                  </a:lnTo>
                  <a:lnTo>
                    <a:pt x="34" y="51"/>
                  </a:lnTo>
                  <a:lnTo>
                    <a:pt x="36" y="49"/>
                  </a:lnTo>
                  <a:lnTo>
                    <a:pt x="38" y="48"/>
                  </a:lnTo>
                  <a:lnTo>
                    <a:pt x="40" y="46"/>
                  </a:lnTo>
                  <a:lnTo>
                    <a:pt x="40" y="42"/>
                  </a:lnTo>
                  <a:lnTo>
                    <a:pt x="40" y="38"/>
                  </a:lnTo>
                  <a:lnTo>
                    <a:pt x="42" y="36"/>
                  </a:lnTo>
                  <a:lnTo>
                    <a:pt x="44" y="32"/>
                  </a:lnTo>
                  <a:lnTo>
                    <a:pt x="44" y="29"/>
                  </a:lnTo>
                  <a:lnTo>
                    <a:pt x="46" y="27"/>
                  </a:lnTo>
                  <a:lnTo>
                    <a:pt x="46" y="23"/>
                  </a:lnTo>
                  <a:lnTo>
                    <a:pt x="48" y="19"/>
                  </a:lnTo>
                  <a:lnTo>
                    <a:pt x="48" y="17"/>
                  </a:lnTo>
                  <a:lnTo>
                    <a:pt x="48" y="13"/>
                  </a:lnTo>
                  <a:lnTo>
                    <a:pt x="50" y="11"/>
                  </a:lnTo>
                  <a:lnTo>
                    <a:pt x="50" y="10"/>
                  </a:lnTo>
                  <a:lnTo>
                    <a:pt x="53" y="10"/>
                  </a:lnTo>
                  <a:lnTo>
                    <a:pt x="55" y="10"/>
                  </a:lnTo>
                  <a:lnTo>
                    <a:pt x="57" y="8"/>
                  </a:lnTo>
                  <a:lnTo>
                    <a:pt x="57" y="8"/>
                  </a:lnTo>
                  <a:lnTo>
                    <a:pt x="59" y="8"/>
                  </a:lnTo>
                  <a:lnTo>
                    <a:pt x="59" y="10"/>
                  </a:lnTo>
                  <a:lnTo>
                    <a:pt x="59" y="11"/>
                  </a:lnTo>
                  <a:lnTo>
                    <a:pt x="59" y="15"/>
                  </a:lnTo>
                  <a:lnTo>
                    <a:pt x="59" y="19"/>
                  </a:lnTo>
                  <a:lnTo>
                    <a:pt x="59" y="23"/>
                  </a:lnTo>
                  <a:lnTo>
                    <a:pt x="59" y="27"/>
                  </a:lnTo>
                  <a:lnTo>
                    <a:pt x="57" y="30"/>
                  </a:lnTo>
                  <a:lnTo>
                    <a:pt x="57" y="34"/>
                  </a:lnTo>
                  <a:lnTo>
                    <a:pt x="55" y="38"/>
                  </a:lnTo>
                  <a:lnTo>
                    <a:pt x="53" y="42"/>
                  </a:lnTo>
                  <a:lnTo>
                    <a:pt x="53" y="46"/>
                  </a:lnTo>
                  <a:lnTo>
                    <a:pt x="52" y="48"/>
                  </a:lnTo>
                  <a:lnTo>
                    <a:pt x="50" y="51"/>
                  </a:lnTo>
                  <a:lnTo>
                    <a:pt x="48" y="55"/>
                  </a:lnTo>
                  <a:lnTo>
                    <a:pt x="46" y="59"/>
                  </a:lnTo>
                  <a:lnTo>
                    <a:pt x="44" y="61"/>
                  </a:lnTo>
                  <a:lnTo>
                    <a:pt x="40" y="63"/>
                  </a:lnTo>
                  <a:lnTo>
                    <a:pt x="38" y="65"/>
                  </a:lnTo>
                  <a:lnTo>
                    <a:pt x="36" y="67"/>
                  </a:lnTo>
                  <a:lnTo>
                    <a:pt x="33" y="68"/>
                  </a:lnTo>
                  <a:lnTo>
                    <a:pt x="31" y="70"/>
                  </a:lnTo>
                  <a:lnTo>
                    <a:pt x="27" y="70"/>
                  </a:lnTo>
                  <a:lnTo>
                    <a:pt x="25" y="70"/>
                  </a:lnTo>
                  <a:lnTo>
                    <a:pt x="21" y="70"/>
                  </a:lnTo>
                  <a:lnTo>
                    <a:pt x="17" y="70"/>
                  </a:lnTo>
                  <a:lnTo>
                    <a:pt x="15" y="70"/>
                  </a:lnTo>
                  <a:lnTo>
                    <a:pt x="12" y="68"/>
                  </a:lnTo>
                  <a:lnTo>
                    <a:pt x="10" y="67"/>
                  </a:lnTo>
                  <a:lnTo>
                    <a:pt x="8" y="65"/>
                  </a:lnTo>
                  <a:lnTo>
                    <a:pt x="4" y="63"/>
                  </a:lnTo>
                  <a:lnTo>
                    <a:pt x="2" y="59"/>
                  </a:lnTo>
                  <a:lnTo>
                    <a:pt x="0" y="55"/>
                  </a:lnTo>
                  <a:lnTo>
                    <a:pt x="0" y="51"/>
                  </a:lnTo>
                  <a:lnTo>
                    <a:pt x="0" y="48"/>
                  </a:lnTo>
                  <a:lnTo>
                    <a:pt x="0" y="46"/>
                  </a:lnTo>
                  <a:lnTo>
                    <a:pt x="0" y="44"/>
                  </a:lnTo>
                  <a:lnTo>
                    <a:pt x="0" y="40"/>
                  </a:lnTo>
                  <a:lnTo>
                    <a:pt x="0" y="36"/>
                  </a:lnTo>
                  <a:lnTo>
                    <a:pt x="2" y="32"/>
                  </a:lnTo>
                  <a:lnTo>
                    <a:pt x="4" y="29"/>
                  </a:lnTo>
                  <a:lnTo>
                    <a:pt x="4" y="25"/>
                  </a:lnTo>
                  <a:lnTo>
                    <a:pt x="6" y="21"/>
                  </a:lnTo>
                  <a:lnTo>
                    <a:pt x="6" y="17"/>
                  </a:lnTo>
                  <a:lnTo>
                    <a:pt x="8" y="13"/>
                  </a:lnTo>
                  <a:lnTo>
                    <a:pt x="10" y="10"/>
                  </a:lnTo>
                  <a:lnTo>
                    <a:pt x="12" y="6"/>
                  </a:lnTo>
                  <a:lnTo>
                    <a:pt x="12" y="4"/>
                  </a:lnTo>
                  <a:lnTo>
                    <a:pt x="13" y="2"/>
                  </a:lnTo>
                  <a:lnTo>
                    <a:pt x="15" y="0"/>
                  </a:lnTo>
                  <a:lnTo>
                    <a:pt x="15" y="0"/>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17" name="Freeform 77">
              <a:extLst>
                <a:ext uri="{FF2B5EF4-FFF2-40B4-BE49-F238E27FC236}">
                  <a16:creationId xmlns:a16="http://schemas.microsoft.com/office/drawing/2014/main" id="{090B87A4-06CE-AE48-A2C2-596E34CEE076}"/>
                </a:ext>
              </a:extLst>
            </p:cNvPr>
            <p:cNvSpPr>
              <a:spLocks/>
            </p:cNvSpPr>
            <p:nvPr/>
          </p:nvSpPr>
          <p:spPr bwMode="auto">
            <a:xfrm>
              <a:off x="3566" y="2161"/>
              <a:ext cx="65" cy="20"/>
            </a:xfrm>
            <a:custGeom>
              <a:avLst/>
              <a:gdLst>
                <a:gd name="T0" fmla="*/ 46 w 132"/>
                <a:gd name="T1" fmla="*/ 8 h 40"/>
                <a:gd name="T2" fmla="*/ 50 w 132"/>
                <a:gd name="T3" fmla="*/ 6 h 40"/>
                <a:gd name="T4" fmla="*/ 55 w 132"/>
                <a:gd name="T5" fmla="*/ 6 h 40"/>
                <a:gd name="T6" fmla="*/ 61 w 132"/>
                <a:gd name="T7" fmla="*/ 4 h 40"/>
                <a:gd name="T8" fmla="*/ 67 w 132"/>
                <a:gd name="T9" fmla="*/ 4 h 40"/>
                <a:gd name="T10" fmla="*/ 71 w 132"/>
                <a:gd name="T11" fmla="*/ 2 h 40"/>
                <a:gd name="T12" fmla="*/ 76 w 132"/>
                <a:gd name="T13" fmla="*/ 2 h 40"/>
                <a:gd name="T14" fmla="*/ 82 w 132"/>
                <a:gd name="T15" fmla="*/ 2 h 40"/>
                <a:gd name="T16" fmla="*/ 88 w 132"/>
                <a:gd name="T17" fmla="*/ 2 h 40"/>
                <a:gd name="T18" fmla="*/ 93 w 132"/>
                <a:gd name="T19" fmla="*/ 0 h 40"/>
                <a:gd name="T20" fmla="*/ 97 w 132"/>
                <a:gd name="T21" fmla="*/ 0 h 40"/>
                <a:gd name="T22" fmla="*/ 103 w 132"/>
                <a:gd name="T23" fmla="*/ 0 h 40"/>
                <a:gd name="T24" fmla="*/ 109 w 132"/>
                <a:gd name="T25" fmla="*/ 2 h 40"/>
                <a:gd name="T26" fmla="*/ 113 w 132"/>
                <a:gd name="T27" fmla="*/ 2 h 40"/>
                <a:gd name="T28" fmla="*/ 118 w 132"/>
                <a:gd name="T29" fmla="*/ 4 h 40"/>
                <a:gd name="T30" fmla="*/ 122 w 132"/>
                <a:gd name="T31" fmla="*/ 6 h 40"/>
                <a:gd name="T32" fmla="*/ 126 w 132"/>
                <a:gd name="T33" fmla="*/ 8 h 40"/>
                <a:gd name="T34" fmla="*/ 132 w 132"/>
                <a:gd name="T35" fmla="*/ 11 h 40"/>
                <a:gd name="T36" fmla="*/ 132 w 132"/>
                <a:gd name="T37" fmla="*/ 15 h 40"/>
                <a:gd name="T38" fmla="*/ 132 w 132"/>
                <a:gd name="T39" fmla="*/ 17 h 40"/>
                <a:gd name="T40" fmla="*/ 128 w 132"/>
                <a:gd name="T41" fmla="*/ 21 h 40"/>
                <a:gd name="T42" fmla="*/ 122 w 132"/>
                <a:gd name="T43" fmla="*/ 25 h 40"/>
                <a:gd name="T44" fmla="*/ 114 w 132"/>
                <a:gd name="T45" fmla="*/ 27 h 40"/>
                <a:gd name="T46" fmla="*/ 107 w 132"/>
                <a:gd name="T47" fmla="*/ 28 h 40"/>
                <a:gd name="T48" fmla="*/ 97 w 132"/>
                <a:gd name="T49" fmla="*/ 30 h 40"/>
                <a:gd name="T50" fmla="*/ 86 w 132"/>
                <a:gd name="T51" fmla="*/ 30 h 40"/>
                <a:gd name="T52" fmla="*/ 74 w 132"/>
                <a:gd name="T53" fmla="*/ 32 h 40"/>
                <a:gd name="T54" fmla="*/ 63 w 132"/>
                <a:gd name="T55" fmla="*/ 34 h 40"/>
                <a:gd name="T56" fmla="*/ 54 w 132"/>
                <a:gd name="T57" fmla="*/ 36 h 40"/>
                <a:gd name="T58" fmla="*/ 42 w 132"/>
                <a:gd name="T59" fmla="*/ 36 h 40"/>
                <a:gd name="T60" fmla="*/ 33 w 132"/>
                <a:gd name="T61" fmla="*/ 38 h 40"/>
                <a:gd name="T62" fmla="*/ 23 w 132"/>
                <a:gd name="T63" fmla="*/ 38 h 40"/>
                <a:gd name="T64" fmla="*/ 16 w 132"/>
                <a:gd name="T65" fmla="*/ 40 h 40"/>
                <a:gd name="T66" fmla="*/ 14 w 132"/>
                <a:gd name="T67" fmla="*/ 40 h 40"/>
                <a:gd name="T68" fmla="*/ 12 w 132"/>
                <a:gd name="T69" fmla="*/ 40 h 40"/>
                <a:gd name="T70" fmla="*/ 10 w 132"/>
                <a:gd name="T71" fmla="*/ 40 h 40"/>
                <a:gd name="T72" fmla="*/ 8 w 132"/>
                <a:gd name="T73" fmla="*/ 38 h 40"/>
                <a:gd name="T74" fmla="*/ 4 w 132"/>
                <a:gd name="T75" fmla="*/ 36 h 40"/>
                <a:gd name="T76" fmla="*/ 2 w 132"/>
                <a:gd name="T77" fmla="*/ 34 h 40"/>
                <a:gd name="T78" fmla="*/ 0 w 132"/>
                <a:gd name="T79" fmla="*/ 30 h 40"/>
                <a:gd name="T80" fmla="*/ 0 w 132"/>
                <a:gd name="T81" fmla="*/ 27 h 40"/>
                <a:gd name="T82" fmla="*/ 2 w 132"/>
                <a:gd name="T83" fmla="*/ 25 h 40"/>
                <a:gd name="T84" fmla="*/ 4 w 132"/>
                <a:gd name="T85" fmla="*/ 23 h 40"/>
                <a:gd name="T86" fmla="*/ 6 w 132"/>
                <a:gd name="T87" fmla="*/ 21 h 40"/>
                <a:gd name="T88" fmla="*/ 10 w 132"/>
                <a:gd name="T89" fmla="*/ 19 h 40"/>
                <a:gd name="T90" fmla="*/ 14 w 132"/>
                <a:gd name="T91" fmla="*/ 17 h 40"/>
                <a:gd name="T92" fmla="*/ 16 w 132"/>
                <a:gd name="T93" fmla="*/ 15 h 40"/>
                <a:gd name="T94" fmla="*/ 17 w 132"/>
                <a:gd name="T95" fmla="*/ 15 h 40"/>
                <a:gd name="T96" fmla="*/ 19 w 132"/>
                <a:gd name="T97" fmla="*/ 13 h 40"/>
                <a:gd name="T98" fmla="*/ 21 w 132"/>
                <a:gd name="T99" fmla="*/ 13 h 40"/>
                <a:gd name="T100" fmla="*/ 25 w 132"/>
                <a:gd name="T101" fmla="*/ 13 h 40"/>
                <a:gd name="T102" fmla="*/ 27 w 132"/>
                <a:gd name="T103" fmla="*/ 11 h 40"/>
                <a:gd name="T104" fmla="*/ 29 w 132"/>
                <a:gd name="T105" fmla="*/ 11 h 40"/>
                <a:gd name="T106" fmla="*/ 31 w 132"/>
                <a:gd name="T107" fmla="*/ 9 h 40"/>
                <a:gd name="T108" fmla="*/ 33 w 132"/>
                <a:gd name="T109" fmla="*/ 9 h 40"/>
                <a:gd name="T110" fmla="*/ 36 w 132"/>
                <a:gd name="T111" fmla="*/ 9 h 40"/>
                <a:gd name="T112" fmla="*/ 38 w 132"/>
                <a:gd name="T113" fmla="*/ 9 h 40"/>
                <a:gd name="T114" fmla="*/ 42 w 132"/>
                <a:gd name="T115" fmla="*/ 8 h 40"/>
                <a:gd name="T116" fmla="*/ 46 w 132"/>
                <a:gd name="T117" fmla="*/ 8 h 40"/>
                <a:gd name="T118" fmla="*/ 46 w 132"/>
                <a:gd name="T119" fmla="*/ 8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32" h="40">
                  <a:moveTo>
                    <a:pt x="46" y="8"/>
                  </a:moveTo>
                  <a:lnTo>
                    <a:pt x="50" y="6"/>
                  </a:lnTo>
                  <a:lnTo>
                    <a:pt x="55" y="6"/>
                  </a:lnTo>
                  <a:lnTo>
                    <a:pt x="61" y="4"/>
                  </a:lnTo>
                  <a:lnTo>
                    <a:pt x="67" y="4"/>
                  </a:lnTo>
                  <a:lnTo>
                    <a:pt x="71" y="2"/>
                  </a:lnTo>
                  <a:lnTo>
                    <a:pt x="76" y="2"/>
                  </a:lnTo>
                  <a:lnTo>
                    <a:pt x="82" y="2"/>
                  </a:lnTo>
                  <a:lnTo>
                    <a:pt x="88" y="2"/>
                  </a:lnTo>
                  <a:lnTo>
                    <a:pt x="93" y="0"/>
                  </a:lnTo>
                  <a:lnTo>
                    <a:pt x="97" y="0"/>
                  </a:lnTo>
                  <a:lnTo>
                    <a:pt x="103" y="0"/>
                  </a:lnTo>
                  <a:lnTo>
                    <a:pt x="109" y="2"/>
                  </a:lnTo>
                  <a:lnTo>
                    <a:pt x="113" y="2"/>
                  </a:lnTo>
                  <a:lnTo>
                    <a:pt x="118" y="4"/>
                  </a:lnTo>
                  <a:lnTo>
                    <a:pt x="122" y="6"/>
                  </a:lnTo>
                  <a:lnTo>
                    <a:pt x="126" y="8"/>
                  </a:lnTo>
                  <a:lnTo>
                    <a:pt x="132" y="11"/>
                  </a:lnTo>
                  <a:lnTo>
                    <a:pt x="132" y="15"/>
                  </a:lnTo>
                  <a:lnTo>
                    <a:pt x="132" y="17"/>
                  </a:lnTo>
                  <a:lnTo>
                    <a:pt x="128" y="21"/>
                  </a:lnTo>
                  <a:lnTo>
                    <a:pt x="122" y="25"/>
                  </a:lnTo>
                  <a:lnTo>
                    <a:pt x="114" y="27"/>
                  </a:lnTo>
                  <a:lnTo>
                    <a:pt x="107" y="28"/>
                  </a:lnTo>
                  <a:lnTo>
                    <a:pt x="97" y="30"/>
                  </a:lnTo>
                  <a:lnTo>
                    <a:pt x="86" y="30"/>
                  </a:lnTo>
                  <a:lnTo>
                    <a:pt x="74" y="32"/>
                  </a:lnTo>
                  <a:lnTo>
                    <a:pt x="63" y="34"/>
                  </a:lnTo>
                  <a:lnTo>
                    <a:pt x="54" y="36"/>
                  </a:lnTo>
                  <a:lnTo>
                    <a:pt x="42" y="36"/>
                  </a:lnTo>
                  <a:lnTo>
                    <a:pt x="33" y="38"/>
                  </a:lnTo>
                  <a:lnTo>
                    <a:pt x="23" y="38"/>
                  </a:lnTo>
                  <a:lnTo>
                    <a:pt x="16" y="40"/>
                  </a:lnTo>
                  <a:lnTo>
                    <a:pt x="14" y="40"/>
                  </a:lnTo>
                  <a:lnTo>
                    <a:pt x="12" y="40"/>
                  </a:lnTo>
                  <a:lnTo>
                    <a:pt x="10" y="40"/>
                  </a:lnTo>
                  <a:lnTo>
                    <a:pt x="8" y="38"/>
                  </a:lnTo>
                  <a:lnTo>
                    <a:pt x="4" y="36"/>
                  </a:lnTo>
                  <a:lnTo>
                    <a:pt x="2" y="34"/>
                  </a:lnTo>
                  <a:lnTo>
                    <a:pt x="0" y="30"/>
                  </a:lnTo>
                  <a:lnTo>
                    <a:pt x="0" y="27"/>
                  </a:lnTo>
                  <a:lnTo>
                    <a:pt x="2" y="25"/>
                  </a:lnTo>
                  <a:lnTo>
                    <a:pt x="4" y="23"/>
                  </a:lnTo>
                  <a:lnTo>
                    <a:pt x="6" y="21"/>
                  </a:lnTo>
                  <a:lnTo>
                    <a:pt x="10" y="19"/>
                  </a:lnTo>
                  <a:lnTo>
                    <a:pt x="14" y="17"/>
                  </a:lnTo>
                  <a:lnTo>
                    <a:pt x="16" y="15"/>
                  </a:lnTo>
                  <a:lnTo>
                    <a:pt x="17" y="15"/>
                  </a:lnTo>
                  <a:lnTo>
                    <a:pt x="19" y="13"/>
                  </a:lnTo>
                  <a:lnTo>
                    <a:pt x="21" y="13"/>
                  </a:lnTo>
                  <a:lnTo>
                    <a:pt x="25" y="13"/>
                  </a:lnTo>
                  <a:lnTo>
                    <a:pt x="27" y="11"/>
                  </a:lnTo>
                  <a:lnTo>
                    <a:pt x="29" y="11"/>
                  </a:lnTo>
                  <a:lnTo>
                    <a:pt x="31" y="9"/>
                  </a:lnTo>
                  <a:lnTo>
                    <a:pt x="33" y="9"/>
                  </a:lnTo>
                  <a:lnTo>
                    <a:pt x="36" y="9"/>
                  </a:lnTo>
                  <a:lnTo>
                    <a:pt x="38" y="9"/>
                  </a:lnTo>
                  <a:lnTo>
                    <a:pt x="42" y="8"/>
                  </a:lnTo>
                  <a:lnTo>
                    <a:pt x="46" y="8"/>
                  </a:lnTo>
                  <a:lnTo>
                    <a:pt x="46" y="8"/>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18" name="Freeform 78">
              <a:extLst>
                <a:ext uri="{FF2B5EF4-FFF2-40B4-BE49-F238E27FC236}">
                  <a16:creationId xmlns:a16="http://schemas.microsoft.com/office/drawing/2014/main" id="{10E31AE9-3389-254D-9279-47B3A3957026}"/>
                </a:ext>
              </a:extLst>
            </p:cNvPr>
            <p:cNvSpPr>
              <a:spLocks/>
            </p:cNvSpPr>
            <p:nvPr/>
          </p:nvSpPr>
          <p:spPr bwMode="auto">
            <a:xfrm>
              <a:off x="3184" y="2044"/>
              <a:ext cx="37" cy="64"/>
            </a:xfrm>
            <a:custGeom>
              <a:avLst/>
              <a:gdLst>
                <a:gd name="T0" fmla="*/ 4 w 75"/>
                <a:gd name="T1" fmla="*/ 23 h 127"/>
                <a:gd name="T2" fmla="*/ 2 w 75"/>
                <a:gd name="T3" fmla="*/ 19 h 127"/>
                <a:gd name="T4" fmla="*/ 0 w 75"/>
                <a:gd name="T5" fmla="*/ 15 h 127"/>
                <a:gd name="T6" fmla="*/ 0 w 75"/>
                <a:gd name="T7" fmla="*/ 13 h 127"/>
                <a:gd name="T8" fmla="*/ 0 w 75"/>
                <a:gd name="T9" fmla="*/ 12 h 127"/>
                <a:gd name="T10" fmla="*/ 0 w 75"/>
                <a:gd name="T11" fmla="*/ 8 h 127"/>
                <a:gd name="T12" fmla="*/ 2 w 75"/>
                <a:gd name="T13" fmla="*/ 6 h 127"/>
                <a:gd name="T14" fmla="*/ 2 w 75"/>
                <a:gd name="T15" fmla="*/ 4 h 127"/>
                <a:gd name="T16" fmla="*/ 4 w 75"/>
                <a:gd name="T17" fmla="*/ 2 h 127"/>
                <a:gd name="T18" fmla="*/ 6 w 75"/>
                <a:gd name="T19" fmla="*/ 2 h 127"/>
                <a:gd name="T20" fmla="*/ 10 w 75"/>
                <a:gd name="T21" fmla="*/ 0 h 127"/>
                <a:gd name="T22" fmla="*/ 12 w 75"/>
                <a:gd name="T23" fmla="*/ 0 h 127"/>
                <a:gd name="T24" fmla="*/ 16 w 75"/>
                <a:gd name="T25" fmla="*/ 0 h 127"/>
                <a:gd name="T26" fmla="*/ 18 w 75"/>
                <a:gd name="T27" fmla="*/ 2 h 127"/>
                <a:gd name="T28" fmla="*/ 21 w 75"/>
                <a:gd name="T29" fmla="*/ 4 h 127"/>
                <a:gd name="T30" fmla="*/ 25 w 75"/>
                <a:gd name="T31" fmla="*/ 6 h 127"/>
                <a:gd name="T32" fmla="*/ 27 w 75"/>
                <a:gd name="T33" fmla="*/ 10 h 127"/>
                <a:gd name="T34" fmla="*/ 29 w 75"/>
                <a:gd name="T35" fmla="*/ 12 h 127"/>
                <a:gd name="T36" fmla="*/ 33 w 75"/>
                <a:gd name="T37" fmla="*/ 15 h 127"/>
                <a:gd name="T38" fmla="*/ 37 w 75"/>
                <a:gd name="T39" fmla="*/ 21 h 127"/>
                <a:gd name="T40" fmla="*/ 39 w 75"/>
                <a:gd name="T41" fmla="*/ 27 h 127"/>
                <a:gd name="T42" fmla="*/ 42 w 75"/>
                <a:gd name="T43" fmla="*/ 32 h 127"/>
                <a:gd name="T44" fmla="*/ 48 w 75"/>
                <a:gd name="T45" fmla="*/ 38 h 127"/>
                <a:gd name="T46" fmla="*/ 50 w 75"/>
                <a:gd name="T47" fmla="*/ 46 h 127"/>
                <a:gd name="T48" fmla="*/ 54 w 75"/>
                <a:gd name="T49" fmla="*/ 53 h 127"/>
                <a:gd name="T50" fmla="*/ 58 w 75"/>
                <a:gd name="T51" fmla="*/ 61 h 127"/>
                <a:gd name="T52" fmla="*/ 61 w 75"/>
                <a:gd name="T53" fmla="*/ 69 h 127"/>
                <a:gd name="T54" fmla="*/ 65 w 75"/>
                <a:gd name="T55" fmla="*/ 76 h 127"/>
                <a:gd name="T56" fmla="*/ 67 w 75"/>
                <a:gd name="T57" fmla="*/ 86 h 127"/>
                <a:gd name="T58" fmla="*/ 71 w 75"/>
                <a:gd name="T59" fmla="*/ 93 h 127"/>
                <a:gd name="T60" fmla="*/ 73 w 75"/>
                <a:gd name="T61" fmla="*/ 101 h 127"/>
                <a:gd name="T62" fmla="*/ 75 w 75"/>
                <a:gd name="T63" fmla="*/ 107 h 127"/>
                <a:gd name="T64" fmla="*/ 75 w 75"/>
                <a:gd name="T65" fmla="*/ 114 h 127"/>
                <a:gd name="T66" fmla="*/ 75 w 75"/>
                <a:gd name="T67" fmla="*/ 118 h 127"/>
                <a:gd name="T68" fmla="*/ 75 w 75"/>
                <a:gd name="T69" fmla="*/ 120 h 127"/>
                <a:gd name="T70" fmla="*/ 75 w 75"/>
                <a:gd name="T71" fmla="*/ 124 h 127"/>
                <a:gd name="T72" fmla="*/ 73 w 75"/>
                <a:gd name="T73" fmla="*/ 126 h 127"/>
                <a:gd name="T74" fmla="*/ 71 w 75"/>
                <a:gd name="T75" fmla="*/ 127 h 127"/>
                <a:gd name="T76" fmla="*/ 69 w 75"/>
                <a:gd name="T77" fmla="*/ 127 h 127"/>
                <a:gd name="T78" fmla="*/ 67 w 75"/>
                <a:gd name="T79" fmla="*/ 127 h 127"/>
                <a:gd name="T80" fmla="*/ 65 w 75"/>
                <a:gd name="T81" fmla="*/ 127 h 127"/>
                <a:gd name="T82" fmla="*/ 63 w 75"/>
                <a:gd name="T83" fmla="*/ 126 h 127"/>
                <a:gd name="T84" fmla="*/ 61 w 75"/>
                <a:gd name="T85" fmla="*/ 126 h 127"/>
                <a:gd name="T86" fmla="*/ 56 w 75"/>
                <a:gd name="T87" fmla="*/ 120 h 127"/>
                <a:gd name="T88" fmla="*/ 50 w 75"/>
                <a:gd name="T89" fmla="*/ 114 h 127"/>
                <a:gd name="T90" fmla="*/ 44 w 75"/>
                <a:gd name="T91" fmla="*/ 108 h 127"/>
                <a:gd name="T92" fmla="*/ 40 w 75"/>
                <a:gd name="T93" fmla="*/ 103 h 127"/>
                <a:gd name="T94" fmla="*/ 37 w 75"/>
                <a:gd name="T95" fmla="*/ 95 h 127"/>
                <a:gd name="T96" fmla="*/ 35 w 75"/>
                <a:gd name="T97" fmla="*/ 88 h 127"/>
                <a:gd name="T98" fmla="*/ 31 w 75"/>
                <a:gd name="T99" fmla="*/ 82 h 127"/>
                <a:gd name="T100" fmla="*/ 29 w 75"/>
                <a:gd name="T101" fmla="*/ 74 h 127"/>
                <a:gd name="T102" fmla="*/ 27 w 75"/>
                <a:gd name="T103" fmla="*/ 69 h 127"/>
                <a:gd name="T104" fmla="*/ 23 w 75"/>
                <a:gd name="T105" fmla="*/ 61 h 127"/>
                <a:gd name="T106" fmla="*/ 21 w 75"/>
                <a:gd name="T107" fmla="*/ 53 h 127"/>
                <a:gd name="T108" fmla="*/ 19 w 75"/>
                <a:gd name="T109" fmla="*/ 48 h 127"/>
                <a:gd name="T110" fmla="*/ 16 w 75"/>
                <a:gd name="T111" fmla="*/ 40 h 127"/>
                <a:gd name="T112" fmla="*/ 12 w 75"/>
                <a:gd name="T113" fmla="*/ 34 h 127"/>
                <a:gd name="T114" fmla="*/ 8 w 75"/>
                <a:gd name="T115" fmla="*/ 29 h 127"/>
                <a:gd name="T116" fmla="*/ 4 w 75"/>
                <a:gd name="T117" fmla="*/ 23 h 127"/>
                <a:gd name="T118" fmla="*/ 4 w 75"/>
                <a:gd name="T119" fmla="*/ 23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5" h="127">
                  <a:moveTo>
                    <a:pt x="4" y="23"/>
                  </a:moveTo>
                  <a:lnTo>
                    <a:pt x="2" y="19"/>
                  </a:lnTo>
                  <a:lnTo>
                    <a:pt x="0" y="15"/>
                  </a:lnTo>
                  <a:lnTo>
                    <a:pt x="0" y="13"/>
                  </a:lnTo>
                  <a:lnTo>
                    <a:pt x="0" y="12"/>
                  </a:lnTo>
                  <a:lnTo>
                    <a:pt x="0" y="8"/>
                  </a:lnTo>
                  <a:lnTo>
                    <a:pt x="2" y="6"/>
                  </a:lnTo>
                  <a:lnTo>
                    <a:pt x="2" y="4"/>
                  </a:lnTo>
                  <a:lnTo>
                    <a:pt x="4" y="2"/>
                  </a:lnTo>
                  <a:lnTo>
                    <a:pt x="6" y="2"/>
                  </a:lnTo>
                  <a:lnTo>
                    <a:pt x="10" y="0"/>
                  </a:lnTo>
                  <a:lnTo>
                    <a:pt x="12" y="0"/>
                  </a:lnTo>
                  <a:lnTo>
                    <a:pt x="16" y="0"/>
                  </a:lnTo>
                  <a:lnTo>
                    <a:pt x="18" y="2"/>
                  </a:lnTo>
                  <a:lnTo>
                    <a:pt x="21" y="4"/>
                  </a:lnTo>
                  <a:lnTo>
                    <a:pt x="25" y="6"/>
                  </a:lnTo>
                  <a:lnTo>
                    <a:pt x="27" y="10"/>
                  </a:lnTo>
                  <a:lnTo>
                    <a:pt x="29" y="12"/>
                  </a:lnTo>
                  <a:lnTo>
                    <a:pt x="33" y="15"/>
                  </a:lnTo>
                  <a:lnTo>
                    <a:pt x="37" y="21"/>
                  </a:lnTo>
                  <a:lnTo>
                    <a:pt x="39" y="27"/>
                  </a:lnTo>
                  <a:lnTo>
                    <a:pt x="42" y="32"/>
                  </a:lnTo>
                  <a:lnTo>
                    <a:pt x="48" y="38"/>
                  </a:lnTo>
                  <a:lnTo>
                    <a:pt x="50" y="46"/>
                  </a:lnTo>
                  <a:lnTo>
                    <a:pt x="54" y="53"/>
                  </a:lnTo>
                  <a:lnTo>
                    <a:pt x="58" y="61"/>
                  </a:lnTo>
                  <a:lnTo>
                    <a:pt x="61" y="69"/>
                  </a:lnTo>
                  <a:lnTo>
                    <a:pt x="65" y="76"/>
                  </a:lnTo>
                  <a:lnTo>
                    <a:pt x="67" y="86"/>
                  </a:lnTo>
                  <a:lnTo>
                    <a:pt x="71" y="93"/>
                  </a:lnTo>
                  <a:lnTo>
                    <a:pt x="73" y="101"/>
                  </a:lnTo>
                  <a:lnTo>
                    <a:pt x="75" y="107"/>
                  </a:lnTo>
                  <a:lnTo>
                    <a:pt x="75" y="114"/>
                  </a:lnTo>
                  <a:lnTo>
                    <a:pt x="75" y="118"/>
                  </a:lnTo>
                  <a:lnTo>
                    <a:pt x="75" y="120"/>
                  </a:lnTo>
                  <a:lnTo>
                    <a:pt x="75" y="124"/>
                  </a:lnTo>
                  <a:lnTo>
                    <a:pt x="73" y="126"/>
                  </a:lnTo>
                  <a:lnTo>
                    <a:pt x="71" y="127"/>
                  </a:lnTo>
                  <a:lnTo>
                    <a:pt x="69" y="127"/>
                  </a:lnTo>
                  <a:lnTo>
                    <a:pt x="67" y="127"/>
                  </a:lnTo>
                  <a:lnTo>
                    <a:pt x="65" y="127"/>
                  </a:lnTo>
                  <a:lnTo>
                    <a:pt x="63" y="126"/>
                  </a:lnTo>
                  <a:lnTo>
                    <a:pt x="61" y="126"/>
                  </a:lnTo>
                  <a:lnTo>
                    <a:pt x="56" y="120"/>
                  </a:lnTo>
                  <a:lnTo>
                    <a:pt x="50" y="114"/>
                  </a:lnTo>
                  <a:lnTo>
                    <a:pt x="44" y="108"/>
                  </a:lnTo>
                  <a:lnTo>
                    <a:pt x="40" y="103"/>
                  </a:lnTo>
                  <a:lnTo>
                    <a:pt x="37" y="95"/>
                  </a:lnTo>
                  <a:lnTo>
                    <a:pt x="35" y="88"/>
                  </a:lnTo>
                  <a:lnTo>
                    <a:pt x="31" y="82"/>
                  </a:lnTo>
                  <a:lnTo>
                    <a:pt x="29" y="74"/>
                  </a:lnTo>
                  <a:lnTo>
                    <a:pt x="27" y="69"/>
                  </a:lnTo>
                  <a:lnTo>
                    <a:pt x="23" y="61"/>
                  </a:lnTo>
                  <a:lnTo>
                    <a:pt x="21" y="53"/>
                  </a:lnTo>
                  <a:lnTo>
                    <a:pt x="19" y="48"/>
                  </a:lnTo>
                  <a:lnTo>
                    <a:pt x="16" y="40"/>
                  </a:lnTo>
                  <a:lnTo>
                    <a:pt x="12" y="34"/>
                  </a:lnTo>
                  <a:lnTo>
                    <a:pt x="8" y="29"/>
                  </a:lnTo>
                  <a:lnTo>
                    <a:pt x="4" y="23"/>
                  </a:lnTo>
                  <a:lnTo>
                    <a:pt x="4" y="23"/>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19" name="Freeform 79">
              <a:extLst>
                <a:ext uri="{FF2B5EF4-FFF2-40B4-BE49-F238E27FC236}">
                  <a16:creationId xmlns:a16="http://schemas.microsoft.com/office/drawing/2014/main" id="{3A496D83-1F68-DE46-88C4-B7C0C4BA024E}"/>
                </a:ext>
              </a:extLst>
            </p:cNvPr>
            <p:cNvSpPr>
              <a:spLocks/>
            </p:cNvSpPr>
            <p:nvPr/>
          </p:nvSpPr>
          <p:spPr bwMode="auto">
            <a:xfrm>
              <a:off x="3106" y="2130"/>
              <a:ext cx="55" cy="42"/>
            </a:xfrm>
            <a:custGeom>
              <a:avLst/>
              <a:gdLst>
                <a:gd name="T0" fmla="*/ 59 w 111"/>
                <a:gd name="T1" fmla="*/ 69 h 86"/>
                <a:gd name="T2" fmla="*/ 56 w 111"/>
                <a:gd name="T3" fmla="*/ 65 h 86"/>
                <a:gd name="T4" fmla="*/ 50 w 111"/>
                <a:gd name="T5" fmla="*/ 63 h 86"/>
                <a:gd name="T6" fmla="*/ 46 w 111"/>
                <a:gd name="T7" fmla="*/ 59 h 86"/>
                <a:gd name="T8" fmla="*/ 42 w 111"/>
                <a:gd name="T9" fmla="*/ 57 h 86"/>
                <a:gd name="T10" fmla="*/ 39 w 111"/>
                <a:gd name="T11" fmla="*/ 53 h 86"/>
                <a:gd name="T12" fmla="*/ 33 w 111"/>
                <a:gd name="T13" fmla="*/ 50 h 86"/>
                <a:gd name="T14" fmla="*/ 29 w 111"/>
                <a:gd name="T15" fmla="*/ 46 h 86"/>
                <a:gd name="T16" fmla="*/ 25 w 111"/>
                <a:gd name="T17" fmla="*/ 44 h 86"/>
                <a:gd name="T18" fmla="*/ 21 w 111"/>
                <a:gd name="T19" fmla="*/ 40 h 86"/>
                <a:gd name="T20" fmla="*/ 18 w 111"/>
                <a:gd name="T21" fmla="*/ 36 h 86"/>
                <a:gd name="T22" fmla="*/ 14 w 111"/>
                <a:gd name="T23" fmla="*/ 33 h 86"/>
                <a:gd name="T24" fmla="*/ 10 w 111"/>
                <a:gd name="T25" fmla="*/ 29 h 86"/>
                <a:gd name="T26" fmla="*/ 8 w 111"/>
                <a:gd name="T27" fmla="*/ 25 h 86"/>
                <a:gd name="T28" fmla="*/ 4 w 111"/>
                <a:gd name="T29" fmla="*/ 21 h 86"/>
                <a:gd name="T30" fmla="*/ 2 w 111"/>
                <a:gd name="T31" fmla="*/ 17 h 86"/>
                <a:gd name="T32" fmla="*/ 0 w 111"/>
                <a:gd name="T33" fmla="*/ 12 h 86"/>
                <a:gd name="T34" fmla="*/ 0 w 111"/>
                <a:gd name="T35" fmla="*/ 6 h 86"/>
                <a:gd name="T36" fmla="*/ 2 w 111"/>
                <a:gd name="T37" fmla="*/ 2 h 86"/>
                <a:gd name="T38" fmla="*/ 4 w 111"/>
                <a:gd name="T39" fmla="*/ 0 h 86"/>
                <a:gd name="T40" fmla="*/ 10 w 111"/>
                <a:gd name="T41" fmla="*/ 0 h 86"/>
                <a:gd name="T42" fmla="*/ 16 w 111"/>
                <a:gd name="T43" fmla="*/ 2 h 86"/>
                <a:gd name="T44" fmla="*/ 21 w 111"/>
                <a:gd name="T45" fmla="*/ 6 h 86"/>
                <a:gd name="T46" fmla="*/ 29 w 111"/>
                <a:gd name="T47" fmla="*/ 12 h 86"/>
                <a:gd name="T48" fmla="*/ 39 w 111"/>
                <a:gd name="T49" fmla="*/ 17 h 86"/>
                <a:gd name="T50" fmla="*/ 46 w 111"/>
                <a:gd name="T51" fmla="*/ 23 h 86"/>
                <a:gd name="T52" fmla="*/ 56 w 111"/>
                <a:gd name="T53" fmla="*/ 29 h 86"/>
                <a:gd name="T54" fmla="*/ 65 w 111"/>
                <a:gd name="T55" fmla="*/ 36 h 86"/>
                <a:gd name="T56" fmla="*/ 75 w 111"/>
                <a:gd name="T57" fmla="*/ 44 h 86"/>
                <a:gd name="T58" fmla="*/ 82 w 111"/>
                <a:gd name="T59" fmla="*/ 50 h 86"/>
                <a:gd name="T60" fmla="*/ 90 w 111"/>
                <a:gd name="T61" fmla="*/ 55 h 86"/>
                <a:gd name="T62" fmla="*/ 97 w 111"/>
                <a:gd name="T63" fmla="*/ 61 h 86"/>
                <a:gd name="T64" fmla="*/ 103 w 111"/>
                <a:gd name="T65" fmla="*/ 67 h 86"/>
                <a:gd name="T66" fmla="*/ 107 w 111"/>
                <a:gd name="T67" fmla="*/ 69 h 86"/>
                <a:gd name="T68" fmla="*/ 109 w 111"/>
                <a:gd name="T69" fmla="*/ 72 h 86"/>
                <a:gd name="T70" fmla="*/ 111 w 111"/>
                <a:gd name="T71" fmla="*/ 76 h 86"/>
                <a:gd name="T72" fmla="*/ 111 w 111"/>
                <a:gd name="T73" fmla="*/ 80 h 86"/>
                <a:gd name="T74" fmla="*/ 109 w 111"/>
                <a:gd name="T75" fmla="*/ 82 h 86"/>
                <a:gd name="T76" fmla="*/ 105 w 111"/>
                <a:gd name="T77" fmla="*/ 86 h 86"/>
                <a:gd name="T78" fmla="*/ 103 w 111"/>
                <a:gd name="T79" fmla="*/ 86 h 86"/>
                <a:gd name="T80" fmla="*/ 101 w 111"/>
                <a:gd name="T81" fmla="*/ 86 h 86"/>
                <a:gd name="T82" fmla="*/ 97 w 111"/>
                <a:gd name="T83" fmla="*/ 86 h 86"/>
                <a:gd name="T84" fmla="*/ 96 w 111"/>
                <a:gd name="T85" fmla="*/ 86 h 86"/>
                <a:gd name="T86" fmla="*/ 92 w 111"/>
                <a:gd name="T87" fmla="*/ 84 h 86"/>
                <a:gd name="T88" fmla="*/ 88 w 111"/>
                <a:gd name="T89" fmla="*/ 84 h 86"/>
                <a:gd name="T90" fmla="*/ 84 w 111"/>
                <a:gd name="T91" fmla="*/ 82 h 86"/>
                <a:gd name="T92" fmla="*/ 78 w 111"/>
                <a:gd name="T93" fmla="*/ 80 h 86"/>
                <a:gd name="T94" fmla="*/ 77 w 111"/>
                <a:gd name="T95" fmla="*/ 78 h 86"/>
                <a:gd name="T96" fmla="*/ 75 w 111"/>
                <a:gd name="T97" fmla="*/ 76 h 86"/>
                <a:gd name="T98" fmla="*/ 73 w 111"/>
                <a:gd name="T99" fmla="*/ 76 h 86"/>
                <a:gd name="T100" fmla="*/ 69 w 111"/>
                <a:gd name="T101" fmla="*/ 74 h 86"/>
                <a:gd name="T102" fmla="*/ 67 w 111"/>
                <a:gd name="T103" fmla="*/ 72 h 86"/>
                <a:gd name="T104" fmla="*/ 65 w 111"/>
                <a:gd name="T105" fmla="*/ 72 h 86"/>
                <a:gd name="T106" fmla="*/ 61 w 111"/>
                <a:gd name="T107" fmla="*/ 71 h 86"/>
                <a:gd name="T108" fmla="*/ 59 w 111"/>
                <a:gd name="T109" fmla="*/ 69 h 86"/>
                <a:gd name="T110" fmla="*/ 59 w 111"/>
                <a:gd name="T111" fmla="*/ 69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1" h="86">
                  <a:moveTo>
                    <a:pt x="59" y="69"/>
                  </a:moveTo>
                  <a:lnTo>
                    <a:pt x="56" y="65"/>
                  </a:lnTo>
                  <a:lnTo>
                    <a:pt x="50" y="63"/>
                  </a:lnTo>
                  <a:lnTo>
                    <a:pt x="46" y="59"/>
                  </a:lnTo>
                  <a:lnTo>
                    <a:pt x="42" y="57"/>
                  </a:lnTo>
                  <a:lnTo>
                    <a:pt x="39" y="53"/>
                  </a:lnTo>
                  <a:lnTo>
                    <a:pt x="33" y="50"/>
                  </a:lnTo>
                  <a:lnTo>
                    <a:pt x="29" y="46"/>
                  </a:lnTo>
                  <a:lnTo>
                    <a:pt x="25" y="44"/>
                  </a:lnTo>
                  <a:lnTo>
                    <a:pt x="21" y="40"/>
                  </a:lnTo>
                  <a:lnTo>
                    <a:pt x="18" y="36"/>
                  </a:lnTo>
                  <a:lnTo>
                    <a:pt x="14" y="33"/>
                  </a:lnTo>
                  <a:lnTo>
                    <a:pt x="10" y="29"/>
                  </a:lnTo>
                  <a:lnTo>
                    <a:pt x="8" y="25"/>
                  </a:lnTo>
                  <a:lnTo>
                    <a:pt x="4" y="21"/>
                  </a:lnTo>
                  <a:lnTo>
                    <a:pt x="2" y="17"/>
                  </a:lnTo>
                  <a:lnTo>
                    <a:pt x="0" y="12"/>
                  </a:lnTo>
                  <a:lnTo>
                    <a:pt x="0" y="6"/>
                  </a:lnTo>
                  <a:lnTo>
                    <a:pt x="2" y="2"/>
                  </a:lnTo>
                  <a:lnTo>
                    <a:pt x="4" y="0"/>
                  </a:lnTo>
                  <a:lnTo>
                    <a:pt x="10" y="0"/>
                  </a:lnTo>
                  <a:lnTo>
                    <a:pt x="16" y="2"/>
                  </a:lnTo>
                  <a:lnTo>
                    <a:pt x="21" y="6"/>
                  </a:lnTo>
                  <a:lnTo>
                    <a:pt x="29" y="12"/>
                  </a:lnTo>
                  <a:lnTo>
                    <a:pt x="39" y="17"/>
                  </a:lnTo>
                  <a:lnTo>
                    <a:pt x="46" y="23"/>
                  </a:lnTo>
                  <a:lnTo>
                    <a:pt x="56" y="29"/>
                  </a:lnTo>
                  <a:lnTo>
                    <a:pt x="65" y="36"/>
                  </a:lnTo>
                  <a:lnTo>
                    <a:pt x="75" y="44"/>
                  </a:lnTo>
                  <a:lnTo>
                    <a:pt x="82" y="50"/>
                  </a:lnTo>
                  <a:lnTo>
                    <a:pt x="90" y="55"/>
                  </a:lnTo>
                  <a:lnTo>
                    <a:pt x="97" y="61"/>
                  </a:lnTo>
                  <a:lnTo>
                    <a:pt x="103" y="67"/>
                  </a:lnTo>
                  <a:lnTo>
                    <a:pt x="107" y="69"/>
                  </a:lnTo>
                  <a:lnTo>
                    <a:pt x="109" y="72"/>
                  </a:lnTo>
                  <a:lnTo>
                    <a:pt x="111" y="76"/>
                  </a:lnTo>
                  <a:lnTo>
                    <a:pt x="111" y="80"/>
                  </a:lnTo>
                  <a:lnTo>
                    <a:pt x="109" y="82"/>
                  </a:lnTo>
                  <a:lnTo>
                    <a:pt x="105" y="86"/>
                  </a:lnTo>
                  <a:lnTo>
                    <a:pt x="103" y="86"/>
                  </a:lnTo>
                  <a:lnTo>
                    <a:pt x="101" y="86"/>
                  </a:lnTo>
                  <a:lnTo>
                    <a:pt x="97" y="86"/>
                  </a:lnTo>
                  <a:lnTo>
                    <a:pt x="96" y="86"/>
                  </a:lnTo>
                  <a:lnTo>
                    <a:pt x="92" y="84"/>
                  </a:lnTo>
                  <a:lnTo>
                    <a:pt x="88" y="84"/>
                  </a:lnTo>
                  <a:lnTo>
                    <a:pt x="84" y="82"/>
                  </a:lnTo>
                  <a:lnTo>
                    <a:pt x="78" y="80"/>
                  </a:lnTo>
                  <a:lnTo>
                    <a:pt x="77" y="78"/>
                  </a:lnTo>
                  <a:lnTo>
                    <a:pt x="75" y="76"/>
                  </a:lnTo>
                  <a:lnTo>
                    <a:pt x="73" y="76"/>
                  </a:lnTo>
                  <a:lnTo>
                    <a:pt x="69" y="74"/>
                  </a:lnTo>
                  <a:lnTo>
                    <a:pt x="67" y="72"/>
                  </a:lnTo>
                  <a:lnTo>
                    <a:pt x="65" y="72"/>
                  </a:lnTo>
                  <a:lnTo>
                    <a:pt x="61" y="71"/>
                  </a:lnTo>
                  <a:lnTo>
                    <a:pt x="59" y="69"/>
                  </a:lnTo>
                  <a:lnTo>
                    <a:pt x="59" y="69"/>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20" name="Freeform 80">
              <a:extLst>
                <a:ext uri="{FF2B5EF4-FFF2-40B4-BE49-F238E27FC236}">
                  <a16:creationId xmlns:a16="http://schemas.microsoft.com/office/drawing/2014/main" id="{8E48503C-3E61-1C44-A412-D2D416398ADF}"/>
                </a:ext>
              </a:extLst>
            </p:cNvPr>
            <p:cNvSpPr>
              <a:spLocks/>
            </p:cNvSpPr>
            <p:nvPr/>
          </p:nvSpPr>
          <p:spPr bwMode="auto">
            <a:xfrm>
              <a:off x="3317" y="1990"/>
              <a:ext cx="15" cy="66"/>
            </a:xfrm>
            <a:custGeom>
              <a:avLst/>
              <a:gdLst>
                <a:gd name="T0" fmla="*/ 2 w 28"/>
                <a:gd name="T1" fmla="*/ 85 h 133"/>
                <a:gd name="T2" fmla="*/ 0 w 28"/>
                <a:gd name="T3" fmla="*/ 81 h 133"/>
                <a:gd name="T4" fmla="*/ 0 w 28"/>
                <a:gd name="T5" fmla="*/ 76 h 133"/>
                <a:gd name="T6" fmla="*/ 0 w 28"/>
                <a:gd name="T7" fmla="*/ 70 h 133"/>
                <a:gd name="T8" fmla="*/ 0 w 28"/>
                <a:gd name="T9" fmla="*/ 64 h 133"/>
                <a:gd name="T10" fmla="*/ 0 w 28"/>
                <a:gd name="T11" fmla="*/ 59 h 133"/>
                <a:gd name="T12" fmla="*/ 0 w 28"/>
                <a:gd name="T13" fmla="*/ 53 h 133"/>
                <a:gd name="T14" fmla="*/ 0 w 28"/>
                <a:gd name="T15" fmla="*/ 47 h 133"/>
                <a:gd name="T16" fmla="*/ 0 w 28"/>
                <a:gd name="T17" fmla="*/ 43 h 133"/>
                <a:gd name="T18" fmla="*/ 0 w 28"/>
                <a:gd name="T19" fmla="*/ 38 h 133"/>
                <a:gd name="T20" fmla="*/ 0 w 28"/>
                <a:gd name="T21" fmla="*/ 32 h 133"/>
                <a:gd name="T22" fmla="*/ 2 w 28"/>
                <a:gd name="T23" fmla="*/ 26 h 133"/>
                <a:gd name="T24" fmla="*/ 2 w 28"/>
                <a:gd name="T25" fmla="*/ 23 h 133"/>
                <a:gd name="T26" fmla="*/ 4 w 28"/>
                <a:gd name="T27" fmla="*/ 17 h 133"/>
                <a:gd name="T28" fmla="*/ 5 w 28"/>
                <a:gd name="T29" fmla="*/ 13 h 133"/>
                <a:gd name="T30" fmla="*/ 7 w 28"/>
                <a:gd name="T31" fmla="*/ 9 h 133"/>
                <a:gd name="T32" fmla="*/ 9 w 28"/>
                <a:gd name="T33" fmla="*/ 5 h 133"/>
                <a:gd name="T34" fmla="*/ 15 w 28"/>
                <a:gd name="T35" fmla="*/ 2 h 133"/>
                <a:gd name="T36" fmla="*/ 19 w 28"/>
                <a:gd name="T37" fmla="*/ 0 h 133"/>
                <a:gd name="T38" fmla="*/ 21 w 28"/>
                <a:gd name="T39" fmla="*/ 2 h 133"/>
                <a:gd name="T40" fmla="*/ 25 w 28"/>
                <a:gd name="T41" fmla="*/ 5 h 133"/>
                <a:gd name="T42" fmla="*/ 26 w 28"/>
                <a:gd name="T43" fmla="*/ 11 h 133"/>
                <a:gd name="T44" fmla="*/ 26 w 28"/>
                <a:gd name="T45" fmla="*/ 19 h 133"/>
                <a:gd name="T46" fmla="*/ 28 w 28"/>
                <a:gd name="T47" fmla="*/ 26 h 133"/>
                <a:gd name="T48" fmla="*/ 28 w 28"/>
                <a:gd name="T49" fmla="*/ 38 h 133"/>
                <a:gd name="T50" fmla="*/ 28 w 28"/>
                <a:gd name="T51" fmla="*/ 47 h 133"/>
                <a:gd name="T52" fmla="*/ 28 w 28"/>
                <a:gd name="T53" fmla="*/ 59 h 133"/>
                <a:gd name="T54" fmla="*/ 28 w 28"/>
                <a:gd name="T55" fmla="*/ 70 h 133"/>
                <a:gd name="T56" fmla="*/ 28 w 28"/>
                <a:gd name="T57" fmla="*/ 81 h 133"/>
                <a:gd name="T58" fmla="*/ 28 w 28"/>
                <a:gd name="T59" fmla="*/ 93 h 133"/>
                <a:gd name="T60" fmla="*/ 28 w 28"/>
                <a:gd name="T61" fmla="*/ 102 h 133"/>
                <a:gd name="T62" fmla="*/ 28 w 28"/>
                <a:gd name="T63" fmla="*/ 112 h 133"/>
                <a:gd name="T64" fmla="*/ 28 w 28"/>
                <a:gd name="T65" fmla="*/ 120 h 133"/>
                <a:gd name="T66" fmla="*/ 28 w 28"/>
                <a:gd name="T67" fmla="*/ 121 h 133"/>
                <a:gd name="T68" fmla="*/ 28 w 28"/>
                <a:gd name="T69" fmla="*/ 123 h 133"/>
                <a:gd name="T70" fmla="*/ 26 w 28"/>
                <a:gd name="T71" fmla="*/ 125 h 133"/>
                <a:gd name="T72" fmla="*/ 26 w 28"/>
                <a:gd name="T73" fmla="*/ 127 h 133"/>
                <a:gd name="T74" fmla="*/ 25 w 28"/>
                <a:gd name="T75" fmla="*/ 131 h 133"/>
                <a:gd name="T76" fmla="*/ 21 w 28"/>
                <a:gd name="T77" fmla="*/ 133 h 133"/>
                <a:gd name="T78" fmla="*/ 17 w 28"/>
                <a:gd name="T79" fmla="*/ 133 h 133"/>
                <a:gd name="T80" fmla="*/ 13 w 28"/>
                <a:gd name="T81" fmla="*/ 131 h 133"/>
                <a:gd name="T82" fmla="*/ 11 w 28"/>
                <a:gd name="T83" fmla="*/ 131 h 133"/>
                <a:gd name="T84" fmla="*/ 9 w 28"/>
                <a:gd name="T85" fmla="*/ 129 h 133"/>
                <a:gd name="T86" fmla="*/ 7 w 28"/>
                <a:gd name="T87" fmla="*/ 125 h 133"/>
                <a:gd name="T88" fmla="*/ 7 w 28"/>
                <a:gd name="T89" fmla="*/ 123 h 133"/>
                <a:gd name="T90" fmla="*/ 5 w 28"/>
                <a:gd name="T91" fmla="*/ 120 h 133"/>
                <a:gd name="T92" fmla="*/ 5 w 28"/>
                <a:gd name="T93" fmla="*/ 116 h 133"/>
                <a:gd name="T94" fmla="*/ 4 w 28"/>
                <a:gd name="T95" fmla="*/ 114 h 133"/>
                <a:gd name="T96" fmla="*/ 4 w 28"/>
                <a:gd name="T97" fmla="*/ 112 h 133"/>
                <a:gd name="T98" fmla="*/ 4 w 28"/>
                <a:gd name="T99" fmla="*/ 110 h 133"/>
                <a:gd name="T100" fmla="*/ 4 w 28"/>
                <a:gd name="T101" fmla="*/ 108 h 133"/>
                <a:gd name="T102" fmla="*/ 2 w 28"/>
                <a:gd name="T103" fmla="*/ 106 h 133"/>
                <a:gd name="T104" fmla="*/ 2 w 28"/>
                <a:gd name="T105" fmla="*/ 102 h 133"/>
                <a:gd name="T106" fmla="*/ 2 w 28"/>
                <a:gd name="T107" fmla="*/ 100 h 133"/>
                <a:gd name="T108" fmla="*/ 2 w 28"/>
                <a:gd name="T109" fmla="*/ 97 h 133"/>
                <a:gd name="T110" fmla="*/ 2 w 28"/>
                <a:gd name="T111" fmla="*/ 95 h 133"/>
                <a:gd name="T112" fmla="*/ 2 w 28"/>
                <a:gd name="T113" fmla="*/ 91 h 133"/>
                <a:gd name="T114" fmla="*/ 2 w 28"/>
                <a:gd name="T115" fmla="*/ 89 h 133"/>
                <a:gd name="T116" fmla="*/ 2 w 28"/>
                <a:gd name="T117" fmla="*/ 85 h 133"/>
                <a:gd name="T118" fmla="*/ 2 w 28"/>
                <a:gd name="T119" fmla="*/ 85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8" h="133">
                  <a:moveTo>
                    <a:pt x="2" y="85"/>
                  </a:moveTo>
                  <a:lnTo>
                    <a:pt x="0" y="81"/>
                  </a:lnTo>
                  <a:lnTo>
                    <a:pt x="0" y="76"/>
                  </a:lnTo>
                  <a:lnTo>
                    <a:pt x="0" y="70"/>
                  </a:lnTo>
                  <a:lnTo>
                    <a:pt x="0" y="64"/>
                  </a:lnTo>
                  <a:lnTo>
                    <a:pt x="0" y="59"/>
                  </a:lnTo>
                  <a:lnTo>
                    <a:pt x="0" y="53"/>
                  </a:lnTo>
                  <a:lnTo>
                    <a:pt x="0" y="47"/>
                  </a:lnTo>
                  <a:lnTo>
                    <a:pt x="0" y="43"/>
                  </a:lnTo>
                  <a:lnTo>
                    <a:pt x="0" y="38"/>
                  </a:lnTo>
                  <a:lnTo>
                    <a:pt x="0" y="32"/>
                  </a:lnTo>
                  <a:lnTo>
                    <a:pt x="2" y="26"/>
                  </a:lnTo>
                  <a:lnTo>
                    <a:pt x="2" y="23"/>
                  </a:lnTo>
                  <a:lnTo>
                    <a:pt x="4" y="17"/>
                  </a:lnTo>
                  <a:lnTo>
                    <a:pt x="5" y="13"/>
                  </a:lnTo>
                  <a:lnTo>
                    <a:pt x="7" y="9"/>
                  </a:lnTo>
                  <a:lnTo>
                    <a:pt x="9" y="5"/>
                  </a:lnTo>
                  <a:lnTo>
                    <a:pt x="15" y="2"/>
                  </a:lnTo>
                  <a:lnTo>
                    <a:pt x="19" y="0"/>
                  </a:lnTo>
                  <a:lnTo>
                    <a:pt x="21" y="2"/>
                  </a:lnTo>
                  <a:lnTo>
                    <a:pt x="25" y="5"/>
                  </a:lnTo>
                  <a:lnTo>
                    <a:pt x="26" y="11"/>
                  </a:lnTo>
                  <a:lnTo>
                    <a:pt x="26" y="19"/>
                  </a:lnTo>
                  <a:lnTo>
                    <a:pt x="28" y="26"/>
                  </a:lnTo>
                  <a:lnTo>
                    <a:pt x="28" y="38"/>
                  </a:lnTo>
                  <a:lnTo>
                    <a:pt x="28" y="47"/>
                  </a:lnTo>
                  <a:lnTo>
                    <a:pt x="28" y="59"/>
                  </a:lnTo>
                  <a:lnTo>
                    <a:pt x="28" y="70"/>
                  </a:lnTo>
                  <a:lnTo>
                    <a:pt x="28" y="81"/>
                  </a:lnTo>
                  <a:lnTo>
                    <a:pt x="28" y="93"/>
                  </a:lnTo>
                  <a:lnTo>
                    <a:pt x="28" y="102"/>
                  </a:lnTo>
                  <a:lnTo>
                    <a:pt x="28" y="112"/>
                  </a:lnTo>
                  <a:lnTo>
                    <a:pt x="28" y="120"/>
                  </a:lnTo>
                  <a:lnTo>
                    <a:pt x="28" y="121"/>
                  </a:lnTo>
                  <a:lnTo>
                    <a:pt x="28" y="123"/>
                  </a:lnTo>
                  <a:lnTo>
                    <a:pt x="26" y="125"/>
                  </a:lnTo>
                  <a:lnTo>
                    <a:pt x="26" y="127"/>
                  </a:lnTo>
                  <a:lnTo>
                    <a:pt x="25" y="131"/>
                  </a:lnTo>
                  <a:lnTo>
                    <a:pt x="21" y="133"/>
                  </a:lnTo>
                  <a:lnTo>
                    <a:pt x="17" y="133"/>
                  </a:lnTo>
                  <a:lnTo>
                    <a:pt x="13" y="131"/>
                  </a:lnTo>
                  <a:lnTo>
                    <a:pt x="11" y="131"/>
                  </a:lnTo>
                  <a:lnTo>
                    <a:pt x="9" y="129"/>
                  </a:lnTo>
                  <a:lnTo>
                    <a:pt x="7" y="125"/>
                  </a:lnTo>
                  <a:lnTo>
                    <a:pt x="7" y="123"/>
                  </a:lnTo>
                  <a:lnTo>
                    <a:pt x="5" y="120"/>
                  </a:lnTo>
                  <a:lnTo>
                    <a:pt x="5" y="116"/>
                  </a:lnTo>
                  <a:lnTo>
                    <a:pt x="4" y="114"/>
                  </a:lnTo>
                  <a:lnTo>
                    <a:pt x="4" y="112"/>
                  </a:lnTo>
                  <a:lnTo>
                    <a:pt x="4" y="110"/>
                  </a:lnTo>
                  <a:lnTo>
                    <a:pt x="4" y="108"/>
                  </a:lnTo>
                  <a:lnTo>
                    <a:pt x="2" y="106"/>
                  </a:lnTo>
                  <a:lnTo>
                    <a:pt x="2" y="102"/>
                  </a:lnTo>
                  <a:lnTo>
                    <a:pt x="2" y="100"/>
                  </a:lnTo>
                  <a:lnTo>
                    <a:pt x="2" y="97"/>
                  </a:lnTo>
                  <a:lnTo>
                    <a:pt x="2" y="95"/>
                  </a:lnTo>
                  <a:lnTo>
                    <a:pt x="2" y="91"/>
                  </a:lnTo>
                  <a:lnTo>
                    <a:pt x="2" y="89"/>
                  </a:lnTo>
                  <a:lnTo>
                    <a:pt x="2" y="85"/>
                  </a:lnTo>
                  <a:lnTo>
                    <a:pt x="2" y="85"/>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21" name="Freeform 81">
              <a:extLst>
                <a:ext uri="{FF2B5EF4-FFF2-40B4-BE49-F238E27FC236}">
                  <a16:creationId xmlns:a16="http://schemas.microsoft.com/office/drawing/2014/main" id="{8CBF3326-1B08-3C46-8C07-B8CB8D541BE8}"/>
                </a:ext>
              </a:extLst>
            </p:cNvPr>
            <p:cNvSpPr>
              <a:spLocks/>
            </p:cNvSpPr>
            <p:nvPr/>
          </p:nvSpPr>
          <p:spPr bwMode="auto">
            <a:xfrm>
              <a:off x="3077" y="2345"/>
              <a:ext cx="63" cy="29"/>
            </a:xfrm>
            <a:custGeom>
              <a:avLst/>
              <a:gdLst>
                <a:gd name="T0" fmla="*/ 5 w 127"/>
                <a:gd name="T1" fmla="*/ 36 h 57"/>
                <a:gd name="T2" fmla="*/ 11 w 127"/>
                <a:gd name="T3" fmla="*/ 32 h 57"/>
                <a:gd name="T4" fmla="*/ 15 w 127"/>
                <a:gd name="T5" fmla="*/ 30 h 57"/>
                <a:gd name="T6" fmla="*/ 20 w 127"/>
                <a:gd name="T7" fmla="*/ 26 h 57"/>
                <a:gd name="T8" fmla="*/ 26 w 127"/>
                <a:gd name="T9" fmla="*/ 24 h 57"/>
                <a:gd name="T10" fmla="*/ 32 w 127"/>
                <a:gd name="T11" fmla="*/ 23 h 57"/>
                <a:gd name="T12" fmla="*/ 38 w 127"/>
                <a:gd name="T13" fmla="*/ 19 h 57"/>
                <a:gd name="T14" fmla="*/ 43 w 127"/>
                <a:gd name="T15" fmla="*/ 17 h 57"/>
                <a:gd name="T16" fmla="*/ 51 w 127"/>
                <a:gd name="T17" fmla="*/ 15 h 57"/>
                <a:gd name="T18" fmla="*/ 57 w 127"/>
                <a:gd name="T19" fmla="*/ 11 h 57"/>
                <a:gd name="T20" fmla="*/ 62 w 127"/>
                <a:gd name="T21" fmla="*/ 9 h 57"/>
                <a:gd name="T22" fmla="*/ 70 w 127"/>
                <a:gd name="T23" fmla="*/ 7 h 57"/>
                <a:gd name="T24" fmla="*/ 76 w 127"/>
                <a:gd name="T25" fmla="*/ 5 h 57"/>
                <a:gd name="T26" fmla="*/ 81 w 127"/>
                <a:gd name="T27" fmla="*/ 4 h 57"/>
                <a:gd name="T28" fmla="*/ 89 w 127"/>
                <a:gd name="T29" fmla="*/ 4 h 57"/>
                <a:gd name="T30" fmla="*/ 95 w 127"/>
                <a:gd name="T31" fmla="*/ 2 h 57"/>
                <a:gd name="T32" fmla="*/ 100 w 127"/>
                <a:gd name="T33" fmla="*/ 2 h 57"/>
                <a:gd name="T34" fmla="*/ 104 w 127"/>
                <a:gd name="T35" fmla="*/ 2 h 57"/>
                <a:gd name="T36" fmla="*/ 110 w 127"/>
                <a:gd name="T37" fmla="*/ 0 h 57"/>
                <a:gd name="T38" fmla="*/ 112 w 127"/>
                <a:gd name="T39" fmla="*/ 0 h 57"/>
                <a:gd name="T40" fmla="*/ 116 w 127"/>
                <a:gd name="T41" fmla="*/ 2 h 57"/>
                <a:gd name="T42" fmla="*/ 119 w 127"/>
                <a:gd name="T43" fmla="*/ 2 h 57"/>
                <a:gd name="T44" fmla="*/ 121 w 127"/>
                <a:gd name="T45" fmla="*/ 2 h 57"/>
                <a:gd name="T46" fmla="*/ 123 w 127"/>
                <a:gd name="T47" fmla="*/ 2 h 57"/>
                <a:gd name="T48" fmla="*/ 125 w 127"/>
                <a:gd name="T49" fmla="*/ 4 h 57"/>
                <a:gd name="T50" fmla="*/ 127 w 127"/>
                <a:gd name="T51" fmla="*/ 5 h 57"/>
                <a:gd name="T52" fmla="*/ 127 w 127"/>
                <a:gd name="T53" fmla="*/ 7 h 57"/>
                <a:gd name="T54" fmla="*/ 127 w 127"/>
                <a:gd name="T55" fmla="*/ 11 h 57"/>
                <a:gd name="T56" fmla="*/ 125 w 127"/>
                <a:gd name="T57" fmla="*/ 13 h 57"/>
                <a:gd name="T58" fmla="*/ 117 w 127"/>
                <a:gd name="T59" fmla="*/ 17 h 57"/>
                <a:gd name="T60" fmla="*/ 112 w 127"/>
                <a:gd name="T61" fmla="*/ 21 h 57"/>
                <a:gd name="T62" fmla="*/ 104 w 127"/>
                <a:gd name="T63" fmla="*/ 24 h 57"/>
                <a:gd name="T64" fmla="*/ 98 w 127"/>
                <a:gd name="T65" fmla="*/ 26 h 57"/>
                <a:gd name="T66" fmla="*/ 91 w 127"/>
                <a:gd name="T67" fmla="*/ 30 h 57"/>
                <a:gd name="T68" fmla="*/ 83 w 127"/>
                <a:gd name="T69" fmla="*/ 32 h 57"/>
                <a:gd name="T70" fmla="*/ 78 w 127"/>
                <a:gd name="T71" fmla="*/ 36 h 57"/>
                <a:gd name="T72" fmla="*/ 70 w 127"/>
                <a:gd name="T73" fmla="*/ 38 h 57"/>
                <a:gd name="T74" fmla="*/ 62 w 127"/>
                <a:gd name="T75" fmla="*/ 42 h 57"/>
                <a:gd name="T76" fmla="*/ 55 w 127"/>
                <a:gd name="T77" fmla="*/ 44 h 57"/>
                <a:gd name="T78" fmla="*/ 47 w 127"/>
                <a:gd name="T79" fmla="*/ 45 h 57"/>
                <a:gd name="T80" fmla="*/ 41 w 127"/>
                <a:gd name="T81" fmla="*/ 47 h 57"/>
                <a:gd name="T82" fmla="*/ 34 w 127"/>
                <a:gd name="T83" fmla="*/ 51 h 57"/>
                <a:gd name="T84" fmla="*/ 26 w 127"/>
                <a:gd name="T85" fmla="*/ 53 h 57"/>
                <a:gd name="T86" fmla="*/ 20 w 127"/>
                <a:gd name="T87" fmla="*/ 55 h 57"/>
                <a:gd name="T88" fmla="*/ 13 w 127"/>
                <a:gd name="T89" fmla="*/ 57 h 57"/>
                <a:gd name="T90" fmla="*/ 11 w 127"/>
                <a:gd name="T91" fmla="*/ 57 h 57"/>
                <a:gd name="T92" fmla="*/ 7 w 127"/>
                <a:gd name="T93" fmla="*/ 57 h 57"/>
                <a:gd name="T94" fmla="*/ 5 w 127"/>
                <a:gd name="T95" fmla="*/ 57 h 57"/>
                <a:gd name="T96" fmla="*/ 3 w 127"/>
                <a:gd name="T97" fmla="*/ 57 h 57"/>
                <a:gd name="T98" fmla="*/ 1 w 127"/>
                <a:gd name="T99" fmla="*/ 55 h 57"/>
                <a:gd name="T100" fmla="*/ 1 w 127"/>
                <a:gd name="T101" fmla="*/ 53 h 57"/>
                <a:gd name="T102" fmla="*/ 1 w 127"/>
                <a:gd name="T103" fmla="*/ 51 h 57"/>
                <a:gd name="T104" fmla="*/ 1 w 127"/>
                <a:gd name="T105" fmla="*/ 49 h 57"/>
                <a:gd name="T106" fmla="*/ 0 w 127"/>
                <a:gd name="T107" fmla="*/ 45 h 57"/>
                <a:gd name="T108" fmla="*/ 1 w 127"/>
                <a:gd name="T109" fmla="*/ 44 h 57"/>
                <a:gd name="T110" fmla="*/ 1 w 127"/>
                <a:gd name="T111" fmla="*/ 42 h 57"/>
                <a:gd name="T112" fmla="*/ 1 w 127"/>
                <a:gd name="T113" fmla="*/ 40 h 57"/>
                <a:gd name="T114" fmla="*/ 3 w 127"/>
                <a:gd name="T115" fmla="*/ 36 h 57"/>
                <a:gd name="T116" fmla="*/ 5 w 127"/>
                <a:gd name="T117" fmla="*/ 36 h 57"/>
                <a:gd name="T118" fmla="*/ 5 w 127"/>
                <a:gd name="T119" fmla="*/ 36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7" h="57">
                  <a:moveTo>
                    <a:pt x="5" y="36"/>
                  </a:moveTo>
                  <a:lnTo>
                    <a:pt x="11" y="32"/>
                  </a:lnTo>
                  <a:lnTo>
                    <a:pt x="15" y="30"/>
                  </a:lnTo>
                  <a:lnTo>
                    <a:pt x="20" y="26"/>
                  </a:lnTo>
                  <a:lnTo>
                    <a:pt x="26" y="24"/>
                  </a:lnTo>
                  <a:lnTo>
                    <a:pt x="32" y="23"/>
                  </a:lnTo>
                  <a:lnTo>
                    <a:pt x="38" y="19"/>
                  </a:lnTo>
                  <a:lnTo>
                    <a:pt x="43" y="17"/>
                  </a:lnTo>
                  <a:lnTo>
                    <a:pt x="51" y="15"/>
                  </a:lnTo>
                  <a:lnTo>
                    <a:pt x="57" y="11"/>
                  </a:lnTo>
                  <a:lnTo>
                    <a:pt x="62" y="9"/>
                  </a:lnTo>
                  <a:lnTo>
                    <a:pt x="70" y="7"/>
                  </a:lnTo>
                  <a:lnTo>
                    <a:pt x="76" y="5"/>
                  </a:lnTo>
                  <a:lnTo>
                    <a:pt x="81" y="4"/>
                  </a:lnTo>
                  <a:lnTo>
                    <a:pt x="89" y="4"/>
                  </a:lnTo>
                  <a:lnTo>
                    <a:pt x="95" y="2"/>
                  </a:lnTo>
                  <a:lnTo>
                    <a:pt x="100" y="2"/>
                  </a:lnTo>
                  <a:lnTo>
                    <a:pt x="104" y="2"/>
                  </a:lnTo>
                  <a:lnTo>
                    <a:pt x="110" y="0"/>
                  </a:lnTo>
                  <a:lnTo>
                    <a:pt x="112" y="0"/>
                  </a:lnTo>
                  <a:lnTo>
                    <a:pt x="116" y="2"/>
                  </a:lnTo>
                  <a:lnTo>
                    <a:pt x="119" y="2"/>
                  </a:lnTo>
                  <a:lnTo>
                    <a:pt x="121" y="2"/>
                  </a:lnTo>
                  <a:lnTo>
                    <a:pt x="123" y="2"/>
                  </a:lnTo>
                  <a:lnTo>
                    <a:pt x="125" y="4"/>
                  </a:lnTo>
                  <a:lnTo>
                    <a:pt x="127" y="5"/>
                  </a:lnTo>
                  <a:lnTo>
                    <a:pt x="127" y="7"/>
                  </a:lnTo>
                  <a:lnTo>
                    <a:pt x="127" y="11"/>
                  </a:lnTo>
                  <a:lnTo>
                    <a:pt x="125" y="13"/>
                  </a:lnTo>
                  <a:lnTo>
                    <a:pt x="117" y="17"/>
                  </a:lnTo>
                  <a:lnTo>
                    <a:pt x="112" y="21"/>
                  </a:lnTo>
                  <a:lnTo>
                    <a:pt x="104" y="24"/>
                  </a:lnTo>
                  <a:lnTo>
                    <a:pt x="98" y="26"/>
                  </a:lnTo>
                  <a:lnTo>
                    <a:pt x="91" y="30"/>
                  </a:lnTo>
                  <a:lnTo>
                    <a:pt x="83" y="32"/>
                  </a:lnTo>
                  <a:lnTo>
                    <a:pt x="78" y="36"/>
                  </a:lnTo>
                  <a:lnTo>
                    <a:pt x="70" y="38"/>
                  </a:lnTo>
                  <a:lnTo>
                    <a:pt x="62" y="42"/>
                  </a:lnTo>
                  <a:lnTo>
                    <a:pt x="55" y="44"/>
                  </a:lnTo>
                  <a:lnTo>
                    <a:pt x="47" y="45"/>
                  </a:lnTo>
                  <a:lnTo>
                    <a:pt x="41" y="47"/>
                  </a:lnTo>
                  <a:lnTo>
                    <a:pt x="34" y="51"/>
                  </a:lnTo>
                  <a:lnTo>
                    <a:pt x="26" y="53"/>
                  </a:lnTo>
                  <a:lnTo>
                    <a:pt x="20" y="55"/>
                  </a:lnTo>
                  <a:lnTo>
                    <a:pt x="13" y="57"/>
                  </a:lnTo>
                  <a:lnTo>
                    <a:pt x="11" y="57"/>
                  </a:lnTo>
                  <a:lnTo>
                    <a:pt x="7" y="57"/>
                  </a:lnTo>
                  <a:lnTo>
                    <a:pt x="5" y="57"/>
                  </a:lnTo>
                  <a:lnTo>
                    <a:pt x="3" y="57"/>
                  </a:lnTo>
                  <a:lnTo>
                    <a:pt x="1" y="55"/>
                  </a:lnTo>
                  <a:lnTo>
                    <a:pt x="1" y="53"/>
                  </a:lnTo>
                  <a:lnTo>
                    <a:pt x="1" y="51"/>
                  </a:lnTo>
                  <a:lnTo>
                    <a:pt x="1" y="49"/>
                  </a:lnTo>
                  <a:lnTo>
                    <a:pt x="0" y="45"/>
                  </a:lnTo>
                  <a:lnTo>
                    <a:pt x="1" y="44"/>
                  </a:lnTo>
                  <a:lnTo>
                    <a:pt x="1" y="42"/>
                  </a:lnTo>
                  <a:lnTo>
                    <a:pt x="1" y="40"/>
                  </a:lnTo>
                  <a:lnTo>
                    <a:pt x="3" y="36"/>
                  </a:lnTo>
                  <a:lnTo>
                    <a:pt x="5" y="36"/>
                  </a:lnTo>
                  <a:lnTo>
                    <a:pt x="5" y="36"/>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22" name="Freeform 82">
              <a:extLst>
                <a:ext uri="{FF2B5EF4-FFF2-40B4-BE49-F238E27FC236}">
                  <a16:creationId xmlns:a16="http://schemas.microsoft.com/office/drawing/2014/main" id="{CB5D3613-28EF-8147-AF8A-43207F2072EA}"/>
                </a:ext>
              </a:extLst>
            </p:cNvPr>
            <p:cNvSpPr>
              <a:spLocks/>
            </p:cNvSpPr>
            <p:nvPr/>
          </p:nvSpPr>
          <p:spPr bwMode="auto">
            <a:xfrm>
              <a:off x="3118" y="2416"/>
              <a:ext cx="49" cy="37"/>
            </a:xfrm>
            <a:custGeom>
              <a:avLst/>
              <a:gdLst>
                <a:gd name="T0" fmla="*/ 4 w 99"/>
                <a:gd name="T1" fmla="*/ 58 h 75"/>
                <a:gd name="T2" fmla="*/ 8 w 99"/>
                <a:gd name="T3" fmla="*/ 56 h 75"/>
                <a:gd name="T4" fmla="*/ 12 w 99"/>
                <a:gd name="T5" fmla="*/ 52 h 75"/>
                <a:gd name="T6" fmla="*/ 16 w 99"/>
                <a:gd name="T7" fmla="*/ 48 h 75"/>
                <a:gd name="T8" fmla="*/ 21 w 99"/>
                <a:gd name="T9" fmla="*/ 44 h 75"/>
                <a:gd name="T10" fmla="*/ 27 w 99"/>
                <a:gd name="T11" fmla="*/ 40 h 75"/>
                <a:gd name="T12" fmla="*/ 31 w 99"/>
                <a:gd name="T13" fmla="*/ 37 h 75"/>
                <a:gd name="T14" fmla="*/ 36 w 99"/>
                <a:gd name="T15" fmla="*/ 33 h 75"/>
                <a:gd name="T16" fmla="*/ 42 w 99"/>
                <a:gd name="T17" fmla="*/ 29 h 75"/>
                <a:gd name="T18" fmla="*/ 48 w 99"/>
                <a:gd name="T19" fmla="*/ 23 h 75"/>
                <a:gd name="T20" fmla="*/ 54 w 99"/>
                <a:gd name="T21" fmla="*/ 19 h 75"/>
                <a:gd name="T22" fmla="*/ 59 w 99"/>
                <a:gd name="T23" fmla="*/ 16 h 75"/>
                <a:gd name="T24" fmla="*/ 65 w 99"/>
                <a:gd name="T25" fmla="*/ 12 h 75"/>
                <a:gd name="T26" fmla="*/ 71 w 99"/>
                <a:gd name="T27" fmla="*/ 8 h 75"/>
                <a:gd name="T28" fmla="*/ 76 w 99"/>
                <a:gd name="T29" fmla="*/ 6 h 75"/>
                <a:gd name="T30" fmla="*/ 80 w 99"/>
                <a:gd name="T31" fmla="*/ 4 h 75"/>
                <a:gd name="T32" fmla="*/ 86 w 99"/>
                <a:gd name="T33" fmla="*/ 2 h 75"/>
                <a:gd name="T34" fmla="*/ 88 w 99"/>
                <a:gd name="T35" fmla="*/ 0 h 75"/>
                <a:gd name="T36" fmla="*/ 92 w 99"/>
                <a:gd name="T37" fmla="*/ 0 h 75"/>
                <a:gd name="T38" fmla="*/ 95 w 99"/>
                <a:gd name="T39" fmla="*/ 2 h 75"/>
                <a:gd name="T40" fmla="*/ 97 w 99"/>
                <a:gd name="T41" fmla="*/ 4 h 75"/>
                <a:gd name="T42" fmla="*/ 99 w 99"/>
                <a:gd name="T43" fmla="*/ 6 h 75"/>
                <a:gd name="T44" fmla="*/ 99 w 99"/>
                <a:gd name="T45" fmla="*/ 8 h 75"/>
                <a:gd name="T46" fmla="*/ 99 w 99"/>
                <a:gd name="T47" fmla="*/ 10 h 75"/>
                <a:gd name="T48" fmla="*/ 99 w 99"/>
                <a:gd name="T49" fmla="*/ 12 h 75"/>
                <a:gd name="T50" fmla="*/ 99 w 99"/>
                <a:gd name="T51" fmla="*/ 16 h 75"/>
                <a:gd name="T52" fmla="*/ 97 w 99"/>
                <a:gd name="T53" fmla="*/ 18 h 75"/>
                <a:gd name="T54" fmla="*/ 94 w 99"/>
                <a:gd name="T55" fmla="*/ 21 h 75"/>
                <a:gd name="T56" fmla="*/ 88 w 99"/>
                <a:gd name="T57" fmla="*/ 27 h 75"/>
                <a:gd name="T58" fmla="*/ 84 w 99"/>
                <a:gd name="T59" fmla="*/ 31 h 75"/>
                <a:gd name="T60" fmla="*/ 80 w 99"/>
                <a:gd name="T61" fmla="*/ 35 h 75"/>
                <a:gd name="T62" fmla="*/ 74 w 99"/>
                <a:gd name="T63" fmla="*/ 38 h 75"/>
                <a:gd name="T64" fmla="*/ 69 w 99"/>
                <a:gd name="T65" fmla="*/ 42 h 75"/>
                <a:gd name="T66" fmla="*/ 65 w 99"/>
                <a:gd name="T67" fmla="*/ 46 h 75"/>
                <a:gd name="T68" fmla="*/ 59 w 99"/>
                <a:gd name="T69" fmla="*/ 52 h 75"/>
                <a:gd name="T70" fmla="*/ 54 w 99"/>
                <a:gd name="T71" fmla="*/ 54 h 75"/>
                <a:gd name="T72" fmla="*/ 48 w 99"/>
                <a:gd name="T73" fmla="*/ 58 h 75"/>
                <a:gd name="T74" fmla="*/ 42 w 99"/>
                <a:gd name="T75" fmla="*/ 61 h 75"/>
                <a:gd name="T76" fmla="*/ 36 w 99"/>
                <a:gd name="T77" fmla="*/ 65 h 75"/>
                <a:gd name="T78" fmla="*/ 29 w 99"/>
                <a:gd name="T79" fmla="*/ 67 h 75"/>
                <a:gd name="T80" fmla="*/ 23 w 99"/>
                <a:gd name="T81" fmla="*/ 71 h 75"/>
                <a:gd name="T82" fmla="*/ 16 w 99"/>
                <a:gd name="T83" fmla="*/ 73 h 75"/>
                <a:gd name="T84" fmla="*/ 10 w 99"/>
                <a:gd name="T85" fmla="*/ 75 h 75"/>
                <a:gd name="T86" fmla="*/ 6 w 99"/>
                <a:gd name="T87" fmla="*/ 75 h 75"/>
                <a:gd name="T88" fmla="*/ 4 w 99"/>
                <a:gd name="T89" fmla="*/ 73 h 75"/>
                <a:gd name="T90" fmla="*/ 2 w 99"/>
                <a:gd name="T91" fmla="*/ 71 h 75"/>
                <a:gd name="T92" fmla="*/ 0 w 99"/>
                <a:gd name="T93" fmla="*/ 67 h 75"/>
                <a:gd name="T94" fmla="*/ 0 w 99"/>
                <a:gd name="T95" fmla="*/ 63 h 75"/>
                <a:gd name="T96" fmla="*/ 2 w 99"/>
                <a:gd name="T97" fmla="*/ 61 h 75"/>
                <a:gd name="T98" fmla="*/ 4 w 99"/>
                <a:gd name="T99" fmla="*/ 59 h 75"/>
                <a:gd name="T100" fmla="*/ 4 w 99"/>
                <a:gd name="T101" fmla="*/ 58 h 75"/>
                <a:gd name="T102" fmla="*/ 4 w 99"/>
                <a:gd name="T103" fmla="*/ 5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99" h="75">
                  <a:moveTo>
                    <a:pt x="4" y="58"/>
                  </a:moveTo>
                  <a:lnTo>
                    <a:pt x="8" y="56"/>
                  </a:lnTo>
                  <a:lnTo>
                    <a:pt x="12" y="52"/>
                  </a:lnTo>
                  <a:lnTo>
                    <a:pt x="16" y="48"/>
                  </a:lnTo>
                  <a:lnTo>
                    <a:pt x="21" y="44"/>
                  </a:lnTo>
                  <a:lnTo>
                    <a:pt x="27" y="40"/>
                  </a:lnTo>
                  <a:lnTo>
                    <a:pt x="31" y="37"/>
                  </a:lnTo>
                  <a:lnTo>
                    <a:pt x="36" y="33"/>
                  </a:lnTo>
                  <a:lnTo>
                    <a:pt x="42" y="29"/>
                  </a:lnTo>
                  <a:lnTo>
                    <a:pt x="48" y="23"/>
                  </a:lnTo>
                  <a:lnTo>
                    <a:pt x="54" y="19"/>
                  </a:lnTo>
                  <a:lnTo>
                    <a:pt x="59" y="16"/>
                  </a:lnTo>
                  <a:lnTo>
                    <a:pt x="65" y="12"/>
                  </a:lnTo>
                  <a:lnTo>
                    <a:pt x="71" y="8"/>
                  </a:lnTo>
                  <a:lnTo>
                    <a:pt x="76" y="6"/>
                  </a:lnTo>
                  <a:lnTo>
                    <a:pt x="80" y="4"/>
                  </a:lnTo>
                  <a:lnTo>
                    <a:pt x="86" y="2"/>
                  </a:lnTo>
                  <a:lnTo>
                    <a:pt x="88" y="0"/>
                  </a:lnTo>
                  <a:lnTo>
                    <a:pt x="92" y="0"/>
                  </a:lnTo>
                  <a:lnTo>
                    <a:pt x="95" y="2"/>
                  </a:lnTo>
                  <a:lnTo>
                    <a:pt x="97" y="4"/>
                  </a:lnTo>
                  <a:lnTo>
                    <a:pt x="99" y="6"/>
                  </a:lnTo>
                  <a:lnTo>
                    <a:pt x="99" y="8"/>
                  </a:lnTo>
                  <a:lnTo>
                    <a:pt x="99" y="10"/>
                  </a:lnTo>
                  <a:lnTo>
                    <a:pt x="99" y="12"/>
                  </a:lnTo>
                  <a:lnTo>
                    <a:pt x="99" y="16"/>
                  </a:lnTo>
                  <a:lnTo>
                    <a:pt x="97" y="18"/>
                  </a:lnTo>
                  <a:lnTo>
                    <a:pt x="94" y="21"/>
                  </a:lnTo>
                  <a:lnTo>
                    <a:pt x="88" y="27"/>
                  </a:lnTo>
                  <a:lnTo>
                    <a:pt x="84" y="31"/>
                  </a:lnTo>
                  <a:lnTo>
                    <a:pt x="80" y="35"/>
                  </a:lnTo>
                  <a:lnTo>
                    <a:pt x="74" y="38"/>
                  </a:lnTo>
                  <a:lnTo>
                    <a:pt x="69" y="42"/>
                  </a:lnTo>
                  <a:lnTo>
                    <a:pt x="65" y="46"/>
                  </a:lnTo>
                  <a:lnTo>
                    <a:pt x="59" y="52"/>
                  </a:lnTo>
                  <a:lnTo>
                    <a:pt x="54" y="54"/>
                  </a:lnTo>
                  <a:lnTo>
                    <a:pt x="48" y="58"/>
                  </a:lnTo>
                  <a:lnTo>
                    <a:pt x="42" y="61"/>
                  </a:lnTo>
                  <a:lnTo>
                    <a:pt x="36" y="65"/>
                  </a:lnTo>
                  <a:lnTo>
                    <a:pt x="29" y="67"/>
                  </a:lnTo>
                  <a:lnTo>
                    <a:pt x="23" y="71"/>
                  </a:lnTo>
                  <a:lnTo>
                    <a:pt x="16" y="73"/>
                  </a:lnTo>
                  <a:lnTo>
                    <a:pt x="10" y="75"/>
                  </a:lnTo>
                  <a:lnTo>
                    <a:pt x="6" y="75"/>
                  </a:lnTo>
                  <a:lnTo>
                    <a:pt x="4" y="73"/>
                  </a:lnTo>
                  <a:lnTo>
                    <a:pt x="2" y="71"/>
                  </a:lnTo>
                  <a:lnTo>
                    <a:pt x="0" y="67"/>
                  </a:lnTo>
                  <a:lnTo>
                    <a:pt x="0" y="63"/>
                  </a:lnTo>
                  <a:lnTo>
                    <a:pt x="2" y="61"/>
                  </a:lnTo>
                  <a:lnTo>
                    <a:pt x="4" y="59"/>
                  </a:lnTo>
                  <a:lnTo>
                    <a:pt x="4" y="58"/>
                  </a:lnTo>
                  <a:lnTo>
                    <a:pt x="4" y="58"/>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23" name="Freeform 83">
              <a:extLst>
                <a:ext uri="{FF2B5EF4-FFF2-40B4-BE49-F238E27FC236}">
                  <a16:creationId xmlns:a16="http://schemas.microsoft.com/office/drawing/2014/main" id="{0673E2DA-20FA-4C44-8979-278E4263A043}"/>
                </a:ext>
              </a:extLst>
            </p:cNvPr>
            <p:cNvSpPr>
              <a:spLocks/>
            </p:cNvSpPr>
            <p:nvPr/>
          </p:nvSpPr>
          <p:spPr bwMode="auto">
            <a:xfrm>
              <a:off x="3074" y="2240"/>
              <a:ext cx="66" cy="20"/>
            </a:xfrm>
            <a:custGeom>
              <a:avLst/>
              <a:gdLst>
                <a:gd name="T0" fmla="*/ 45 w 133"/>
                <a:gd name="T1" fmla="*/ 7 h 40"/>
                <a:gd name="T2" fmla="*/ 49 w 133"/>
                <a:gd name="T3" fmla="*/ 5 h 40"/>
                <a:gd name="T4" fmla="*/ 55 w 133"/>
                <a:gd name="T5" fmla="*/ 5 h 40"/>
                <a:gd name="T6" fmla="*/ 61 w 133"/>
                <a:gd name="T7" fmla="*/ 4 h 40"/>
                <a:gd name="T8" fmla="*/ 66 w 133"/>
                <a:gd name="T9" fmla="*/ 4 h 40"/>
                <a:gd name="T10" fmla="*/ 70 w 133"/>
                <a:gd name="T11" fmla="*/ 2 h 40"/>
                <a:gd name="T12" fmla="*/ 76 w 133"/>
                <a:gd name="T13" fmla="*/ 2 h 40"/>
                <a:gd name="T14" fmla="*/ 82 w 133"/>
                <a:gd name="T15" fmla="*/ 2 h 40"/>
                <a:gd name="T16" fmla="*/ 87 w 133"/>
                <a:gd name="T17" fmla="*/ 2 h 40"/>
                <a:gd name="T18" fmla="*/ 93 w 133"/>
                <a:gd name="T19" fmla="*/ 0 h 40"/>
                <a:gd name="T20" fmla="*/ 97 w 133"/>
                <a:gd name="T21" fmla="*/ 0 h 40"/>
                <a:gd name="T22" fmla="*/ 103 w 133"/>
                <a:gd name="T23" fmla="*/ 0 h 40"/>
                <a:gd name="T24" fmla="*/ 108 w 133"/>
                <a:gd name="T25" fmla="*/ 2 h 40"/>
                <a:gd name="T26" fmla="*/ 112 w 133"/>
                <a:gd name="T27" fmla="*/ 2 h 40"/>
                <a:gd name="T28" fmla="*/ 118 w 133"/>
                <a:gd name="T29" fmla="*/ 4 h 40"/>
                <a:gd name="T30" fmla="*/ 122 w 133"/>
                <a:gd name="T31" fmla="*/ 5 h 40"/>
                <a:gd name="T32" fmla="*/ 127 w 133"/>
                <a:gd name="T33" fmla="*/ 7 h 40"/>
                <a:gd name="T34" fmla="*/ 131 w 133"/>
                <a:gd name="T35" fmla="*/ 11 h 40"/>
                <a:gd name="T36" fmla="*/ 133 w 133"/>
                <a:gd name="T37" fmla="*/ 15 h 40"/>
                <a:gd name="T38" fmla="*/ 131 w 133"/>
                <a:gd name="T39" fmla="*/ 17 h 40"/>
                <a:gd name="T40" fmla="*/ 129 w 133"/>
                <a:gd name="T41" fmla="*/ 21 h 40"/>
                <a:gd name="T42" fmla="*/ 123 w 133"/>
                <a:gd name="T43" fmla="*/ 23 h 40"/>
                <a:gd name="T44" fmla="*/ 116 w 133"/>
                <a:gd name="T45" fmla="*/ 24 h 40"/>
                <a:gd name="T46" fmla="*/ 106 w 133"/>
                <a:gd name="T47" fmla="*/ 26 h 40"/>
                <a:gd name="T48" fmla="*/ 97 w 133"/>
                <a:gd name="T49" fmla="*/ 28 h 40"/>
                <a:gd name="T50" fmla="*/ 85 w 133"/>
                <a:gd name="T51" fmla="*/ 30 h 40"/>
                <a:gd name="T52" fmla="*/ 76 w 133"/>
                <a:gd name="T53" fmla="*/ 32 h 40"/>
                <a:gd name="T54" fmla="*/ 64 w 133"/>
                <a:gd name="T55" fmla="*/ 32 h 40"/>
                <a:gd name="T56" fmla="*/ 53 w 133"/>
                <a:gd name="T57" fmla="*/ 34 h 40"/>
                <a:gd name="T58" fmla="*/ 42 w 133"/>
                <a:gd name="T59" fmla="*/ 36 h 40"/>
                <a:gd name="T60" fmla="*/ 32 w 133"/>
                <a:gd name="T61" fmla="*/ 36 h 40"/>
                <a:gd name="T62" fmla="*/ 25 w 133"/>
                <a:gd name="T63" fmla="*/ 38 h 40"/>
                <a:gd name="T64" fmla="*/ 17 w 133"/>
                <a:gd name="T65" fmla="*/ 40 h 40"/>
                <a:gd name="T66" fmla="*/ 15 w 133"/>
                <a:gd name="T67" fmla="*/ 40 h 40"/>
                <a:gd name="T68" fmla="*/ 11 w 133"/>
                <a:gd name="T69" fmla="*/ 40 h 40"/>
                <a:gd name="T70" fmla="*/ 9 w 133"/>
                <a:gd name="T71" fmla="*/ 38 h 40"/>
                <a:gd name="T72" fmla="*/ 7 w 133"/>
                <a:gd name="T73" fmla="*/ 38 h 40"/>
                <a:gd name="T74" fmla="*/ 4 w 133"/>
                <a:gd name="T75" fmla="*/ 36 h 40"/>
                <a:gd name="T76" fmla="*/ 2 w 133"/>
                <a:gd name="T77" fmla="*/ 34 h 40"/>
                <a:gd name="T78" fmla="*/ 0 w 133"/>
                <a:gd name="T79" fmla="*/ 30 h 40"/>
                <a:gd name="T80" fmla="*/ 2 w 133"/>
                <a:gd name="T81" fmla="*/ 26 h 40"/>
                <a:gd name="T82" fmla="*/ 2 w 133"/>
                <a:gd name="T83" fmla="*/ 24 h 40"/>
                <a:gd name="T84" fmla="*/ 4 w 133"/>
                <a:gd name="T85" fmla="*/ 23 h 40"/>
                <a:gd name="T86" fmla="*/ 6 w 133"/>
                <a:gd name="T87" fmla="*/ 21 h 40"/>
                <a:gd name="T88" fmla="*/ 9 w 133"/>
                <a:gd name="T89" fmla="*/ 19 h 40"/>
                <a:gd name="T90" fmla="*/ 11 w 133"/>
                <a:gd name="T91" fmla="*/ 17 h 40"/>
                <a:gd name="T92" fmla="*/ 15 w 133"/>
                <a:gd name="T93" fmla="*/ 15 h 40"/>
                <a:gd name="T94" fmla="*/ 17 w 133"/>
                <a:gd name="T95" fmla="*/ 15 h 40"/>
                <a:gd name="T96" fmla="*/ 19 w 133"/>
                <a:gd name="T97" fmla="*/ 13 h 40"/>
                <a:gd name="T98" fmla="*/ 21 w 133"/>
                <a:gd name="T99" fmla="*/ 13 h 40"/>
                <a:gd name="T100" fmla="*/ 23 w 133"/>
                <a:gd name="T101" fmla="*/ 11 h 40"/>
                <a:gd name="T102" fmla="*/ 25 w 133"/>
                <a:gd name="T103" fmla="*/ 11 h 40"/>
                <a:gd name="T104" fmla="*/ 28 w 133"/>
                <a:gd name="T105" fmla="*/ 11 h 40"/>
                <a:gd name="T106" fmla="*/ 30 w 133"/>
                <a:gd name="T107" fmla="*/ 9 h 40"/>
                <a:gd name="T108" fmla="*/ 32 w 133"/>
                <a:gd name="T109" fmla="*/ 9 h 40"/>
                <a:gd name="T110" fmla="*/ 36 w 133"/>
                <a:gd name="T111" fmla="*/ 7 h 40"/>
                <a:gd name="T112" fmla="*/ 38 w 133"/>
                <a:gd name="T113" fmla="*/ 7 h 40"/>
                <a:gd name="T114" fmla="*/ 42 w 133"/>
                <a:gd name="T115" fmla="*/ 7 h 40"/>
                <a:gd name="T116" fmla="*/ 45 w 133"/>
                <a:gd name="T117" fmla="*/ 7 h 40"/>
                <a:gd name="T118" fmla="*/ 45 w 133"/>
                <a:gd name="T119" fmla="*/ 7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33" h="40">
                  <a:moveTo>
                    <a:pt x="45" y="7"/>
                  </a:moveTo>
                  <a:lnTo>
                    <a:pt x="49" y="5"/>
                  </a:lnTo>
                  <a:lnTo>
                    <a:pt x="55" y="5"/>
                  </a:lnTo>
                  <a:lnTo>
                    <a:pt x="61" y="4"/>
                  </a:lnTo>
                  <a:lnTo>
                    <a:pt x="66" y="4"/>
                  </a:lnTo>
                  <a:lnTo>
                    <a:pt x="70" y="2"/>
                  </a:lnTo>
                  <a:lnTo>
                    <a:pt x="76" y="2"/>
                  </a:lnTo>
                  <a:lnTo>
                    <a:pt x="82" y="2"/>
                  </a:lnTo>
                  <a:lnTo>
                    <a:pt x="87" y="2"/>
                  </a:lnTo>
                  <a:lnTo>
                    <a:pt x="93" y="0"/>
                  </a:lnTo>
                  <a:lnTo>
                    <a:pt x="97" y="0"/>
                  </a:lnTo>
                  <a:lnTo>
                    <a:pt x="103" y="0"/>
                  </a:lnTo>
                  <a:lnTo>
                    <a:pt x="108" y="2"/>
                  </a:lnTo>
                  <a:lnTo>
                    <a:pt x="112" y="2"/>
                  </a:lnTo>
                  <a:lnTo>
                    <a:pt x="118" y="4"/>
                  </a:lnTo>
                  <a:lnTo>
                    <a:pt x="122" y="5"/>
                  </a:lnTo>
                  <a:lnTo>
                    <a:pt x="127" y="7"/>
                  </a:lnTo>
                  <a:lnTo>
                    <a:pt x="131" y="11"/>
                  </a:lnTo>
                  <a:lnTo>
                    <a:pt x="133" y="15"/>
                  </a:lnTo>
                  <a:lnTo>
                    <a:pt x="131" y="17"/>
                  </a:lnTo>
                  <a:lnTo>
                    <a:pt x="129" y="21"/>
                  </a:lnTo>
                  <a:lnTo>
                    <a:pt x="123" y="23"/>
                  </a:lnTo>
                  <a:lnTo>
                    <a:pt x="116" y="24"/>
                  </a:lnTo>
                  <a:lnTo>
                    <a:pt x="106" y="26"/>
                  </a:lnTo>
                  <a:lnTo>
                    <a:pt x="97" y="28"/>
                  </a:lnTo>
                  <a:lnTo>
                    <a:pt x="85" y="30"/>
                  </a:lnTo>
                  <a:lnTo>
                    <a:pt x="76" y="32"/>
                  </a:lnTo>
                  <a:lnTo>
                    <a:pt x="64" y="32"/>
                  </a:lnTo>
                  <a:lnTo>
                    <a:pt x="53" y="34"/>
                  </a:lnTo>
                  <a:lnTo>
                    <a:pt x="42" y="36"/>
                  </a:lnTo>
                  <a:lnTo>
                    <a:pt x="32" y="36"/>
                  </a:lnTo>
                  <a:lnTo>
                    <a:pt x="25" y="38"/>
                  </a:lnTo>
                  <a:lnTo>
                    <a:pt x="17" y="40"/>
                  </a:lnTo>
                  <a:lnTo>
                    <a:pt x="15" y="40"/>
                  </a:lnTo>
                  <a:lnTo>
                    <a:pt x="11" y="40"/>
                  </a:lnTo>
                  <a:lnTo>
                    <a:pt x="9" y="38"/>
                  </a:lnTo>
                  <a:lnTo>
                    <a:pt x="7" y="38"/>
                  </a:lnTo>
                  <a:lnTo>
                    <a:pt x="4" y="36"/>
                  </a:lnTo>
                  <a:lnTo>
                    <a:pt x="2" y="34"/>
                  </a:lnTo>
                  <a:lnTo>
                    <a:pt x="0" y="30"/>
                  </a:lnTo>
                  <a:lnTo>
                    <a:pt x="2" y="26"/>
                  </a:lnTo>
                  <a:lnTo>
                    <a:pt x="2" y="24"/>
                  </a:lnTo>
                  <a:lnTo>
                    <a:pt x="4" y="23"/>
                  </a:lnTo>
                  <a:lnTo>
                    <a:pt x="6" y="21"/>
                  </a:lnTo>
                  <a:lnTo>
                    <a:pt x="9" y="19"/>
                  </a:lnTo>
                  <a:lnTo>
                    <a:pt x="11" y="17"/>
                  </a:lnTo>
                  <a:lnTo>
                    <a:pt x="15" y="15"/>
                  </a:lnTo>
                  <a:lnTo>
                    <a:pt x="17" y="15"/>
                  </a:lnTo>
                  <a:lnTo>
                    <a:pt x="19" y="13"/>
                  </a:lnTo>
                  <a:lnTo>
                    <a:pt x="21" y="13"/>
                  </a:lnTo>
                  <a:lnTo>
                    <a:pt x="23" y="11"/>
                  </a:lnTo>
                  <a:lnTo>
                    <a:pt x="25" y="11"/>
                  </a:lnTo>
                  <a:lnTo>
                    <a:pt x="28" y="11"/>
                  </a:lnTo>
                  <a:lnTo>
                    <a:pt x="30" y="9"/>
                  </a:lnTo>
                  <a:lnTo>
                    <a:pt x="32" y="9"/>
                  </a:lnTo>
                  <a:lnTo>
                    <a:pt x="36" y="7"/>
                  </a:lnTo>
                  <a:lnTo>
                    <a:pt x="38" y="7"/>
                  </a:lnTo>
                  <a:lnTo>
                    <a:pt x="42" y="7"/>
                  </a:lnTo>
                  <a:lnTo>
                    <a:pt x="45" y="7"/>
                  </a:lnTo>
                  <a:lnTo>
                    <a:pt x="45" y="7"/>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24" name="Freeform 84">
              <a:extLst>
                <a:ext uri="{FF2B5EF4-FFF2-40B4-BE49-F238E27FC236}">
                  <a16:creationId xmlns:a16="http://schemas.microsoft.com/office/drawing/2014/main" id="{8332E572-94B9-C54F-809B-49556DAE5D1D}"/>
                </a:ext>
              </a:extLst>
            </p:cNvPr>
            <p:cNvSpPr>
              <a:spLocks/>
            </p:cNvSpPr>
            <p:nvPr/>
          </p:nvSpPr>
          <p:spPr bwMode="auto">
            <a:xfrm>
              <a:off x="3387" y="2420"/>
              <a:ext cx="48" cy="54"/>
            </a:xfrm>
            <a:custGeom>
              <a:avLst/>
              <a:gdLst>
                <a:gd name="T0" fmla="*/ 0 w 97"/>
                <a:gd name="T1" fmla="*/ 8 h 106"/>
                <a:gd name="T2" fmla="*/ 21 w 97"/>
                <a:gd name="T3" fmla="*/ 2 h 106"/>
                <a:gd name="T4" fmla="*/ 40 w 97"/>
                <a:gd name="T5" fmla="*/ 0 h 106"/>
                <a:gd name="T6" fmla="*/ 55 w 97"/>
                <a:gd name="T7" fmla="*/ 2 h 106"/>
                <a:gd name="T8" fmla="*/ 68 w 97"/>
                <a:gd name="T9" fmla="*/ 8 h 106"/>
                <a:gd name="T10" fmla="*/ 78 w 97"/>
                <a:gd name="T11" fmla="*/ 13 h 106"/>
                <a:gd name="T12" fmla="*/ 87 w 97"/>
                <a:gd name="T13" fmla="*/ 21 h 106"/>
                <a:gd name="T14" fmla="*/ 91 w 97"/>
                <a:gd name="T15" fmla="*/ 30 h 106"/>
                <a:gd name="T16" fmla="*/ 95 w 97"/>
                <a:gd name="T17" fmla="*/ 42 h 106"/>
                <a:gd name="T18" fmla="*/ 97 w 97"/>
                <a:gd name="T19" fmla="*/ 51 h 106"/>
                <a:gd name="T20" fmla="*/ 95 w 97"/>
                <a:gd name="T21" fmla="*/ 63 h 106"/>
                <a:gd name="T22" fmla="*/ 91 w 97"/>
                <a:gd name="T23" fmla="*/ 74 h 106"/>
                <a:gd name="T24" fmla="*/ 87 w 97"/>
                <a:gd name="T25" fmla="*/ 84 h 106"/>
                <a:gd name="T26" fmla="*/ 80 w 97"/>
                <a:gd name="T27" fmla="*/ 91 h 106"/>
                <a:gd name="T28" fmla="*/ 72 w 97"/>
                <a:gd name="T29" fmla="*/ 99 h 106"/>
                <a:gd name="T30" fmla="*/ 61 w 97"/>
                <a:gd name="T31" fmla="*/ 103 h 106"/>
                <a:gd name="T32" fmla="*/ 49 w 97"/>
                <a:gd name="T33" fmla="*/ 106 h 106"/>
                <a:gd name="T34" fmla="*/ 49 w 97"/>
                <a:gd name="T35" fmla="*/ 103 h 106"/>
                <a:gd name="T36" fmla="*/ 47 w 97"/>
                <a:gd name="T37" fmla="*/ 99 h 106"/>
                <a:gd name="T38" fmla="*/ 45 w 97"/>
                <a:gd name="T39" fmla="*/ 95 h 106"/>
                <a:gd name="T40" fmla="*/ 43 w 97"/>
                <a:gd name="T41" fmla="*/ 93 h 106"/>
                <a:gd name="T42" fmla="*/ 42 w 97"/>
                <a:gd name="T43" fmla="*/ 91 h 106"/>
                <a:gd name="T44" fmla="*/ 42 w 97"/>
                <a:gd name="T45" fmla="*/ 89 h 106"/>
                <a:gd name="T46" fmla="*/ 42 w 97"/>
                <a:gd name="T47" fmla="*/ 87 h 106"/>
                <a:gd name="T48" fmla="*/ 43 w 97"/>
                <a:gd name="T49" fmla="*/ 87 h 106"/>
                <a:gd name="T50" fmla="*/ 45 w 97"/>
                <a:gd name="T51" fmla="*/ 86 h 106"/>
                <a:gd name="T52" fmla="*/ 47 w 97"/>
                <a:gd name="T53" fmla="*/ 86 h 106"/>
                <a:gd name="T54" fmla="*/ 55 w 97"/>
                <a:gd name="T55" fmla="*/ 84 h 106"/>
                <a:gd name="T56" fmla="*/ 61 w 97"/>
                <a:gd name="T57" fmla="*/ 80 h 106"/>
                <a:gd name="T58" fmla="*/ 64 w 97"/>
                <a:gd name="T59" fmla="*/ 76 h 106"/>
                <a:gd name="T60" fmla="*/ 70 w 97"/>
                <a:gd name="T61" fmla="*/ 72 h 106"/>
                <a:gd name="T62" fmla="*/ 72 w 97"/>
                <a:gd name="T63" fmla="*/ 67 h 106"/>
                <a:gd name="T64" fmla="*/ 76 w 97"/>
                <a:gd name="T65" fmla="*/ 63 h 106"/>
                <a:gd name="T66" fmla="*/ 76 w 97"/>
                <a:gd name="T67" fmla="*/ 57 h 106"/>
                <a:gd name="T68" fmla="*/ 78 w 97"/>
                <a:gd name="T69" fmla="*/ 51 h 106"/>
                <a:gd name="T70" fmla="*/ 76 w 97"/>
                <a:gd name="T71" fmla="*/ 46 h 106"/>
                <a:gd name="T72" fmla="*/ 76 w 97"/>
                <a:gd name="T73" fmla="*/ 40 h 106"/>
                <a:gd name="T74" fmla="*/ 74 w 97"/>
                <a:gd name="T75" fmla="*/ 36 h 106"/>
                <a:gd name="T76" fmla="*/ 70 w 97"/>
                <a:gd name="T77" fmla="*/ 32 h 106"/>
                <a:gd name="T78" fmla="*/ 66 w 97"/>
                <a:gd name="T79" fmla="*/ 28 h 106"/>
                <a:gd name="T80" fmla="*/ 61 w 97"/>
                <a:gd name="T81" fmla="*/ 25 h 106"/>
                <a:gd name="T82" fmla="*/ 55 w 97"/>
                <a:gd name="T83" fmla="*/ 23 h 106"/>
                <a:gd name="T84" fmla="*/ 47 w 97"/>
                <a:gd name="T85" fmla="*/ 21 h 106"/>
                <a:gd name="T86" fmla="*/ 43 w 97"/>
                <a:gd name="T87" fmla="*/ 21 h 106"/>
                <a:gd name="T88" fmla="*/ 40 w 97"/>
                <a:gd name="T89" fmla="*/ 23 h 106"/>
                <a:gd name="T90" fmla="*/ 36 w 97"/>
                <a:gd name="T91" fmla="*/ 23 h 106"/>
                <a:gd name="T92" fmla="*/ 34 w 97"/>
                <a:gd name="T93" fmla="*/ 25 h 106"/>
                <a:gd name="T94" fmla="*/ 30 w 97"/>
                <a:gd name="T95" fmla="*/ 25 h 106"/>
                <a:gd name="T96" fmla="*/ 26 w 97"/>
                <a:gd name="T97" fmla="*/ 27 h 106"/>
                <a:gd name="T98" fmla="*/ 22 w 97"/>
                <a:gd name="T99" fmla="*/ 27 h 106"/>
                <a:gd name="T100" fmla="*/ 19 w 97"/>
                <a:gd name="T101" fmla="*/ 28 h 106"/>
                <a:gd name="T102" fmla="*/ 19 w 97"/>
                <a:gd name="T103" fmla="*/ 25 h 106"/>
                <a:gd name="T104" fmla="*/ 17 w 97"/>
                <a:gd name="T105" fmla="*/ 23 h 106"/>
                <a:gd name="T106" fmla="*/ 15 w 97"/>
                <a:gd name="T107" fmla="*/ 21 h 106"/>
                <a:gd name="T108" fmla="*/ 13 w 97"/>
                <a:gd name="T109" fmla="*/ 19 h 106"/>
                <a:gd name="T110" fmla="*/ 11 w 97"/>
                <a:gd name="T111" fmla="*/ 17 h 106"/>
                <a:gd name="T112" fmla="*/ 9 w 97"/>
                <a:gd name="T113" fmla="*/ 17 h 106"/>
                <a:gd name="T114" fmla="*/ 5 w 97"/>
                <a:gd name="T115" fmla="*/ 13 h 106"/>
                <a:gd name="T116" fmla="*/ 2 w 97"/>
                <a:gd name="T117" fmla="*/ 11 h 106"/>
                <a:gd name="T118" fmla="*/ 0 w 97"/>
                <a:gd name="T119" fmla="*/ 9 h 106"/>
                <a:gd name="T120" fmla="*/ 0 w 97"/>
                <a:gd name="T121" fmla="*/ 8 h 106"/>
                <a:gd name="T122" fmla="*/ 0 w 97"/>
                <a:gd name="T123" fmla="*/ 8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97" h="106">
                  <a:moveTo>
                    <a:pt x="0" y="8"/>
                  </a:moveTo>
                  <a:lnTo>
                    <a:pt x="21" y="2"/>
                  </a:lnTo>
                  <a:lnTo>
                    <a:pt x="40" y="0"/>
                  </a:lnTo>
                  <a:lnTo>
                    <a:pt x="55" y="2"/>
                  </a:lnTo>
                  <a:lnTo>
                    <a:pt x="68" y="8"/>
                  </a:lnTo>
                  <a:lnTo>
                    <a:pt x="78" y="13"/>
                  </a:lnTo>
                  <a:lnTo>
                    <a:pt x="87" y="21"/>
                  </a:lnTo>
                  <a:lnTo>
                    <a:pt x="91" y="30"/>
                  </a:lnTo>
                  <a:lnTo>
                    <a:pt x="95" y="42"/>
                  </a:lnTo>
                  <a:lnTo>
                    <a:pt x="97" y="51"/>
                  </a:lnTo>
                  <a:lnTo>
                    <a:pt x="95" y="63"/>
                  </a:lnTo>
                  <a:lnTo>
                    <a:pt x="91" y="74"/>
                  </a:lnTo>
                  <a:lnTo>
                    <a:pt x="87" y="84"/>
                  </a:lnTo>
                  <a:lnTo>
                    <a:pt x="80" y="91"/>
                  </a:lnTo>
                  <a:lnTo>
                    <a:pt x="72" y="99"/>
                  </a:lnTo>
                  <a:lnTo>
                    <a:pt x="61" y="103"/>
                  </a:lnTo>
                  <a:lnTo>
                    <a:pt x="49" y="106"/>
                  </a:lnTo>
                  <a:lnTo>
                    <a:pt x="49" y="103"/>
                  </a:lnTo>
                  <a:lnTo>
                    <a:pt x="47" y="99"/>
                  </a:lnTo>
                  <a:lnTo>
                    <a:pt x="45" y="95"/>
                  </a:lnTo>
                  <a:lnTo>
                    <a:pt x="43" y="93"/>
                  </a:lnTo>
                  <a:lnTo>
                    <a:pt x="42" y="91"/>
                  </a:lnTo>
                  <a:lnTo>
                    <a:pt x="42" y="89"/>
                  </a:lnTo>
                  <a:lnTo>
                    <a:pt x="42" y="87"/>
                  </a:lnTo>
                  <a:lnTo>
                    <a:pt x="43" y="87"/>
                  </a:lnTo>
                  <a:lnTo>
                    <a:pt x="45" y="86"/>
                  </a:lnTo>
                  <a:lnTo>
                    <a:pt x="47" y="86"/>
                  </a:lnTo>
                  <a:lnTo>
                    <a:pt x="55" y="84"/>
                  </a:lnTo>
                  <a:lnTo>
                    <a:pt x="61" y="80"/>
                  </a:lnTo>
                  <a:lnTo>
                    <a:pt x="64" y="76"/>
                  </a:lnTo>
                  <a:lnTo>
                    <a:pt x="70" y="72"/>
                  </a:lnTo>
                  <a:lnTo>
                    <a:pt x="72" y="67"/>
                  </a:lnTo>
                  <a:lnTo>
                    <a:pt x="76" y="63"/>
                  </a:lnTo>
                  <a:lnTo>
                    <a:pt x="76" y="57"/>
                  </a:lnTo>
                  <a:lnTo>
                    <a:pt x="78" y="51"/>
                  </a:lnTo>
                  <a:lnTo>
                    <a:pt x="76" y="46"/>
                  </a:lnTo>
                  <a:lnTo>
                    <a:pt x="76" y="40"/>
                  </a:lnTo>
                  <a:lnTo>
                    <a:pt x="74" y="36"/>
                  </a:lnTo>
                  <a:lnTo>
                    <a:pt x="70" y="32"/>
                  </a:lnTo>
                  <a:lnTo>
                    <a:pt x="66" y="28"/>
                  </a:lnTo>
                  <a:lnTo>
                    <a:pt x="61" y="25"/>
                  </a:lnTo>
                  <a:lnTo>
                    <a:pt x="55" y="23"/>
                  </a:lnTo>
                  <a:lnTo>
                    <a:pt x="47" y="21"/>
                  </a:lnTo>
                  <a:lnTo>
                    <a:pt x="43" y="21"/>
                  </a:lnTo>
                  <a:lnTo>
                    <a:pt x="40" y="23"/>
                  </a:lnTo>
                  <a:lnTo>
                    <a:pt x="36" y="23"/>
                  </a:lnTo>
                  <a:lnTo>
                    <a:pt x="34" y="25"/>
                  </a:lnTo>
                  <a:lnTo>
                    <a:pt x="30" y="25"/>
                  </a:lnTo>
                  <a:lnTo>
                    <a:pt x="26" y="27"/>
                  </a:lnTo>
                  <a:lnTo>
                    <a:pt x="22" y="27"/>
                  </a:lnTo>
                  <a:lnTo>
                    <a:pt x="19" y="28"/>
                  </a:lnTo>
                  <a:lnTo>
                    <a:pt x="19" y="25"/>
                  </a:lnTo>
                  <a:lnTo>
                    <a:pt x="17" y="23"/>
                  </a:lnTo>
                  <a:lnTo>
                    <a:pt x="15" y="21"/>
                  </a:lnTo>
                  <a:lnTo>
                    <a:pt x="13" y="19"/>
                  </a:lnTo>
                  <a:lnTo>
                    <a:pt x="11" y="17"/>
                  </a:lnTo>
                  <a:lnTo>
                    <a:pt x="9" y="17"/>
                  </a:lnTo>
                  <a:lnTo>
                    <a:pt x="5" y="13"/>
                  </a:lnTo>
                  <a:lnTo>
                    <a:pt x="2" y="11"/>
                  </a:lnTo>
                  <a:lnTo>
                    <a:pt x="0" y="9"/>
                  </a:lnTo>
                  <a:lnTo>
                    <a:pt x="0" y="8"/>
                  </a:lnTo>
                  <a:lnTo>
                    <a:pt x="0" y="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25" name="Freeform 85">
              <a:extLst>
                <a:ext uri="{FF2B5EF4-FFF2-40B4-BE49-F238E27FC236}">
                  <a16:creationId xmlns:a16="http://schemas.microsoft.com/office/drawing/2014/main" id="{00912637-B0AD-434C-9A2B-F0AF4BFD454B}"/>
                </a:ext>
              </a:extLst>
            </p:cNvPr>
            <p:cNvSpPr>
              <a:spLocks/>
            </p:cNvSpPr>
            <p:nvPr/>
          </p:nvSpPr>
          <p:spPr bwMode="auto">
            <a:xfrm>
              <a:off x="3308" y="2423"/>
              <a:ext cx="47" cy="54"/>
            </a:xfrm>
            <a:custGeom>
              <a:avLst/>
              <a:gdLst>
                <a:gd name="T0" fmla="*/ 23 w 95"/>
                <a:gd name="T1" fmla="*/ 3 h 106"/>
                <a:gd name="T2" fmla="*/ 32 w 95"/>
                <a:gd name="T3" fmla="*/ 2 h 106"/>
                <a:gd name="T4" fmla="*/ 42 w 95"/>
                <a:gd name="T5" fmla="*/ 0 h 106"/>
                <a:gd name="T6" fmla="*/ 51 w 95"/>
                <a:gd name="T7" fmla="*/ 0 h 106"/>
                <a:gd name="T8" fmla="*/ 63 w 95"/>
                <a:gd name="T9" fmla="*/ 0 h 106"/>
                <a:gd name="T10" fmla="*/ 72 w 95"/>
                <a:gd name="T11" fmla="*/ 0 h 106"/>
                <a:gd name="T12" fmla="*/ 82 w 95"/>
                <a:gd name="T13" fmla="*/ 2 h 106"/>
                <a:gd name="T14" fmla="*/ 89 w 95"/>
                <a:gd name="T15" fmla="*/ 5 h 106"/>
                <a:gd name="T16" fmla="*/ 93 w 95"/>
                <a:gd name="T17" fmla="*/ 7 h 106"/>
                <a:gd name="T18" fmla="*/ 95 w 95"/>
                <a:gd name="T19" fmla="*/ 11 h 106"/>
                <a:gd name="T20" fmla="*/ 93 w 95"/>
                <a:gd name="T21" fmla="*/ 15 h 106"/>
                <a:gd name="T22" fmla="*/ 91 w 95"/>
                <a:gd name="T23" fmla="*/ 21 h 106"/>
                <a:gd name="T24" fmla="*/ 87 w 95"/>
                <a:gd name="T25" fmla="*/ 24 h 106"/>
                <a:gd name="T26" fmla="*/ 74 w 95"/>
                <a:gd name="T27" fmla="*/ 22 h 106"/>
                <a:gd name="T28" fmla="*/ 61 w 95"/>
                <a:gd name="T29" fmla="*/ 21 h 106"/>
                <a:gd name="T30" fmla="*/ 47 w 95"/>
                <a:gd name="T31" fmla="*/ 22 h 106"/>
                <a:gd name="T32" fmla="*/ 34 w 95"/>
                <a:gd name="T33" fmla="*/ 26 h 106"/>
                <a:gd name="T34" fmla="*/ 26 w 95"/>
                <a:gd name="T35" fmla="*/ 32 h 106"/>
                <a:gd name="T36" fmla="*/ 21 w 95"/>
                <a:gd name="T37" fmla="*/ 43 h 106"/>
                <a:gd name="T38" fmla="*/ 23 w 95"/>
                <a:gd name="T39" fmla="*/ 61 h 106"/>
                <a:gd name="T40" fmla="*/ 28 w 95"/>
                <a:gd name="T41" fmla="*/ 72 h 106"/>
                <a:gd name="T42" fmla="*/ 32 w 95"/>
                <a:gd name="T43" fmla="*/ 76 h 106"/>
                <a:gd name="T44" fmla="*/ 36 w 95"/>
                <a:gd name="T45" fmla="*/ 80 h 106"/>
                <a:gd name="T46" fmla="*/ 42 w 95"/>
                <a:gd name="T47" fmla="*/ 81 h 106"/>
                <a:gd name="T48" fmla="*/ 45 w 95"/>
                <a:gd name="T49" fmla="*/ 83 h 106"/>
                <a:gd name="T50" fmla="*/ 51 w 95"/>
                <a:gd name="T51" fmla="*/ 83 h 106"/>
                <a:gd name="T52" fmla="*/ 55 w 95"/>
                <a:gd name="T53" fmla="*/ 83 h 106"/>
                <a:gd name="T54" fmla="*/ 59 w 95"/>
                <a:gd name="T55" fmla="*/ 83 h 106"/>
                <a:gd name="T56" fmla="*/ 63 w 95"/>
                <a:gd name="T57" fmla="*/ 83 h 106"/>
                <a:gd name="T58" fmla="*/ 64 w 95"/>
                <a:gd name="T59" fmla="*/ 85 h 106"/>
                <a:gd name="T60" fmla="*/ 64 w 95"/>
                <a:gd name="T61" fmla="*/ 89 h 106"/>
                <a:gd name="T62" fmla="*/ 61 w 95"/>
                <a:gd name="T63" fmla="*/ 97 h 106"/>
                <a:gd name="T64" fmla="*/ 57 w 95"/>
                <a:gd name="T65" fmla="*/ 104 h 106"/>
                <a:gd name="T66" fmla="*/ 47 w 95"/>
                <a:gd name="T67" fmla="*/ 106 h 106"/>
                <a:gd name="T68" fmla="*/ 30 w 95"/>
                <a:gd name="T69" fmla="*/ 100 h 106"/>
                <a:gd name="T70" fmla="*/ 15 w 95"/>
                <a:gd name="T71" fmla="*/ 91 h 106"/>
                <a:gd name="T72" fmla="*/ 5 w 95"/>
                <a:gd name="T73" fmla="*/ 76 h 106"/>
                <a:gd name="T74" fmla="*/ 2 w 95"/>
                <a:gd name="T75" fmla="*/ 61 h 106"/>
                <a:gd name="T76" fmla="*/ 0 w 95"/>
                <a:gd name="T77" fmla="*/ 43 h 106"/>
                <a:gd name="T78" fmla="*/ 4 w 95"/>
                <a:gd name="T79" fmla="*/ 26 h 106"/>
                <a:gd name="T80" fmla="*/ 13 w 95"/>
                <a:gd name="T81" fmla="*/ 13 h 106"/>
                <a:gd name="T82" fmla="*/ 21 w 95"/>
                <a:gd name="T83" fmla="*/ 7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95" h="106">
                  <a:moveTo>
                    <a:pt x="21" y="7"/>
                  </a:moveTo>
                  <a:lnTo>
                    <a:pt x="23" y="3"/>
                  </a:lnTo>
                  <a:lnTo>
                    <a:pt x="28" y="3"/>
                  </a:lnTo>
                  <a:lnTo>
                    <a:pt x="32" y="2"/>
                  </a:lnTo>
                  <a:lnTo>
                    <a:pt x="36" y="2"/>
                  </a:lnTo>
                  <a:lnTo>
                    <a:pt x="42" y="0"/>
                  </a:lnTo>
                  <a:lnTo>
                    <a:pt x="47" y="0"/>
                  </a:lnTo>
                  <a:lnTo>
                    <a:pt x="51" y="0"/>
                  </a:lnTo>
                  <a:lnTo>
                    <a:pt x="57" y="0"/>
                  </a:lnTo>
                  <a:lnTo>
                    <a:pt x="63" y="0"/>
                  </a:lnTo>
                  <a:lnTo>
                    <a:pt x="66" y="0"/>
                  </a:lnTo>
                  <a:lnTo>
                    <a:pt x="72" y="0"/>
                  </a:lnTo>
                  <a:lnTo>
                    <a:pt x="78" y="2"/>
                  </a:lnTo>
                  <a:lnTo>
                    <a:pt x="82" y="2"/>
                  </a:lnTo>
                  <a:lnTo>
                    <a:pt x="85" y="3"/>
                  </a:lnTo>
                  <a:lnTo>
                    <a:pt x="89" y="5"/>
                  </a:lnTo>
                  <a:lnTo>
                    <a:pt x="91" y="7"/>
                  </a:lnTo>
                  <a:lnTo>
                    <a:pt x="93" y="7"/>
                  </a:lnTo>
                  <a:lnTo>
                    <a:pt x="95" y="9"/>
                  </a:lnTo>
                  <a:lnTo>
                    <a:pt x="95" y="11"/>
                  </a:lnTo>
                  <a:lnTo>
                    <a:pt x="93" y="13"/>
                  </a:lnTo>
                  <a:lnTo>
                    <a:pt x="93" y="15"/>
                  </a:lnTo>
                  <a:lnTo>
                    <a:pt x="91" y="19"/>
                  </a:lnTo>
                  <a:lnTo>
                    <a:pt x="91" y="21"/>
                  </a:lnTo>
                  <a:lnTo>
                    <a:pt x="91" y="24"/>
                  </a:lnTo>
                  <a:lnTo>
                    <a:pt x="87" y="24"/>
                  </a:lnTo>
                  <a:lnTo>
                    <a:pt x="82" y="22"/>
                  </a:lnTo>
                  <a:lnTo>
                    <a:pt x="74" y="22"/>
                  </a:lnTo>
                  <a:lnTo>
                    <a:pt x="68" y="22"/>
                  </a:lnTo>
                  <a:lnTo>
                    <a:pt x="61" y="21"/>
                  </a:lnTo>
                  <a:lnTo>
                    <a:pt x="53" y="22"/>
                  </a:lnTo>
                  <a:lnTo>
                    <a:pt x="47" y="22"/>
                  </a:lnTo>
                  <a:lnTo>
                    <a:pt x="40" y="24"/>
                  </a:lnTo>
                  <a:lnTo>
                    <a:pt x="34" y="26"/>
                  </a:lnTo>
                  <a:lnTo>
                    <a:pt x="30" y="28"/>
                  </a:lnTo>
                  <a:lnTo>
                    <a:pt x="26" y="32"/>
                  </a:lnTo>
                  <a:lnTo>
                    <a:pt x="23" y="38"/>
                  </a:lnTo>
                  <a:lnTo>
                    <a:pt x="21" y="43"/>
                  </a:lnTo>
                  <a:lnTo>
                    <a:pt x="23" y="51"/>
                  </a:lnTo>
                  <a:lnTo>
                    <a:pt x="23" y="61"/>
                  </a:lnTo>
                  <a:lnTo>
                    <a:pt x="28" y="70"/>
                  </a:lnTo>
                  <a:lnTo>
                    <a:pt x="28" y="72"/>
                  </a:lnTo>
                  <a:lnTo>
                    <a:pt x="30" y="74"/>
                  </a:lnTo>
                  <a:lnTo>
                    <a:pt x="32" y="76"/>
                  </a:lnTo>
                  <a:lnTo>
                    <a:pt x="34" y="78"/>
                  </a:lnTo>
                  <a:lnTo>
                    <a:pt x="36" y="80"/>
                  </a:lnTo>
                  <a:lnTo>
                    <a:pt x="38" y="80"/>
                  </a:lnTo>
                  <a:lnTo>
                    <a:pt x="42" y="81"/>
                  </a:lnTo>
                  <a:lnTo>
                    <a:pt x="44" y="81"/>
                  </a:lnTo>
                  <a:lnTo>
                    <a:pt x="45" y="83"/>
                  </a:lnTo>
                  <a:lnTo>
                    <a:pt x="49" y="83"/>
                  </a:lnTo>
                  <a:lnTo>
                    <a:pt x="51" y="83"/>
                  </a:lnTo>
                  <a:lnTo>
                    <a:pt x="53" y="83"/>
                  </a:lnTo>
                  <a:lnTo>
                    <a:pt x="55" y="83"/>
                  </a:lnTo>
                  <a:lnTo>
                    <a:pt x="57" y="83"/>
                  </a:lnTo>
                  <a:lnTo>
                    <a:pt x="59" y="83"/>
                  </a:lnTo>
                  <a:lnTo>
                    <a:pt x="61" y="85"/>
                  </a:lnTo>
                  <a:lnTo>
                    <a:pt x="63" y="83"/>
                  </a:lnTo>
                  <a:lnTo>
                    <a:pt x="64" y="85"/>
                  </a:lnTo>
                  <a:lnTo>
                    <a:pt x="64" y="85"/>
                  </a:lnTo>
                  <a:lnTo>
                    <a:pt x="64" y="87"/>
                  </a:lnTo>
                  <a:lnTo>
                    <a:pt x="64" y="89"/>
                  </a:lnTo>
                  <a:lnTo>
                    <a:pt x="63" y="93"/>
                  </a:lnTo>
                  <a:lnTo>
                    <a:pt x="61" y="97"/>
                  </a:lnTo>
                  <a:lnTo>
                    <a:pt x="59" y="100"/>
                  </a:lnTo>
                  <a:lnTo>
                    <a:pt x="57" y="104"/>
                  </a:lnTo>
                  <a:lnTo>
                    <a:pt x="59" y="106"/>
                  </a:lnTo>
                  <a:lnTo>
                    <a:pt x="47" y="106"/>
                  </a:lnTo>
                  <a:lnTo>
                    <a:pt x="38" y="104"/>
                  </a:lnTo>
                  <a:lnTo>
                    <a:pt x="30" y="100"/>
                  </a:lnTo>
                  <a:lnTo>
                    <a:pt x="23" y="97"/>
                  </a:lnTo>
                  <a:lnTo>
                    <a:pt x="15" y="91"/>
                  </a:lnTo>
                  <a:lnTo>
                    <a:pt x="11" y="83"/>
                  </a:lnTo>
                  <a:lnTo>
                    <a:pt x="5" y="76"/>
                  </a:lnTo>
                  <a:lnTo>
                    <a:pt x="4" y="68"/>
                  </a:lnTo>
                  <a:lnTo>
                    <a:pt x="2" y="61"/>
                  </a:lnTo>
                  <a:lnTo>
                    <a:pt x="0" y="53"/>
                  </a:lnTo>
                  <a:lnTo>
                    <a:pt x="0" y="43"/>
                  </a:lnTo>
                  <a:lnTo>
                    <a:pt x="2" y="36"/>
                  </a:lnTo>
                  <a:lnTo>
                    <a:pt x="4" y="26"/>
                  </a:lnTo>
                  <a:lnTo>
                    <a:pt x="9" y="19"/>
                  </a:lnTo>
                  <a:lnTo>
                    <a:pt x="13" y="13"/>
                  </a:lnTo>
                  <a:lnTo>
                    <a:pt x="21" y="7"/>
                  </a:lnTo>
                  <a:lnTo>
                    <a:pt x="21"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pic>
        <p:nvPicPr>
          <p:cNvPr id="61527" name="Picture 87" descr="PE01735_">
            <a:extLst>
              <a:ext uri="{FF2B5EF4-FFF2-40B4-BE49-F238E27FC236}">
                <a16:creationId xmlns:a16="http://schemas.microsoft.com/office/drawing/2014/main" id="{0EBE665B-2E78-5D41-9130-F3070DD24AD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3200400"/>
            <a:ext cx="1658938" cy="1312863"/>
          </a:xfrm>
          <a:prstGeom prst="rect">
            <a:avLst/>
          </a:prstGeom>
          <a:noFill/>
          <a:extLst>
            <a:ext uri="{909E8E84-426E-40DD-AFC4-6F175D3DCCD1}">
              <a14:hiddenFill xmlns:a14="http://schemas.microsoft.com/office/drawing/2010/main">
                <a:solidFill>
                  <a:srgbClr val="FFFFFF"/>
                </a:solidFill>
              </a14:hiddenFill>
            </a:ext>
          </a:extLst>
        </p:spPr>
      </p:pic>
      <p:grpSp>
        <p:nvGrpSpPr>
          <p:cNvPr id="61568" name="Group 128">
            <a:extLst>
              <a:ext uri="{FF2B5EF4-FFF2-40B4-BE49-F238E27FC236}">
                <a16:creationId xmlns:a16="http://schemas.microsoft.com/office/drawing/2014/main" id="{DBD6E373-40C5-DD43-96CA-B76F957899E0}"/>
              </a:ext>
            </a:extLst>
          </p:cNvPr>
          <p:cNvGrpSpPr>
            <a:grpSpLocks/>
          </p:cNvGrpSpPr>
          <p:nvPr/>
        </p:nvGrpSpPr>
        <p:grpSpPr bwMode="auto">
          <a:xfrm rot="-5326650">
            <a:off x="7325518" y="4180682"/>
            <a:ext cx="588963" cy="762000"/>
            <a:chOff x="3074" y="1987"/>
            <a:chExt cx="563" cy="751"/>
          </a:xfrm>
        </p:grpSpPr>
        <p:sp>
          <p:nvSpPr>
            <p:cNvPr id="61569" name="Freeform 129">
              <a:extLst>
                <a:ext uri="{FF2B5EF4-FFF2-40B4-BE49-F238E27FC236}">
                  <a16:creationId xmlns:a16="http://schemas.microsoft.com/office/drawing/2014/main" id="{ADA17AA8-A3C2-0447-9131-69EA126A2B99}"/>
                </a:ext>
              </a:extLst>
            </p:cNvPr>
            <p:cNvSpPr>
              <a:spLocks/>
            </p:cNvSpPr>
            <p:nvPr/>
          </p:nvSpPr>
          <p:spPr bwMode="auto">
            <a:xfrm>
              <a:off x="3184" y="2107"/>
              <a:ext cx="342" cy="486"/>
            </a:xfrm>
            <a:custGeom>
              <a:avLst/>
              <a:gdLst>
                <a:gd name="T0" fmla="*/ 539 w 683"/>
                <a:gd name="T1" fmla="*/ 876 h 971"/>
                <a:gd name="T2" fmla="*/ 548 w 683"/>
                <a:gd name="T3" fmla="*/ 773 h 971"/>
                <a:gd name="T4" fmla="*/ 613 w 683"/>
                <a:gd name="T5" fmla="*/ 642 h 971"/>
                <a:gd name="T6" fmla="*/ 668 w 683"/>
                <a:gd name="T7" fmla="*/ 503 h 971"/>
                <a:gd name="T8" fmla="*/ 683 w 683"/>
                <a:gd name="T9" fmla="*/ 406 h 971"/>
                <a:gd name="T10" fmla="*/ 668 w 683"/>
                <a:gd name="T11" fmla="*/ 271 h 971"/>
                <a:gd name="T12" fmla="*/ 628 w 683"/>
                <a:gd name="T13" fmla="*/ 161 h 971"/>
                <a:gd name="T14" fmla="*/ 537 w 683"/>
                <a:gd name="T15" fmla="*/ 51 h 971"/>
                <a:gd name="T16" fmla="*/ 415 w 683"/>
                <a:gd name="T17" fmla="*/ 0 h 971"/>
                <a:gd name="T18" fmla="*/ 299 w 683"/>
                <a:gd name="T19" fmla="*/ 1 h 971"/>
                <a:gd name="T20" fmla="*/ 172 w 683"/>
                <a:gd name="T21" fmla="*/ 57 h 971"/>
                <a:gd name="T22" fmla="*/ 80 w 683"/>
                <a:gd name="T23" fmla="*/ 133 h 971"/>
                <a:gd name="T24" fmla="*/ 31 w 683"/>
                <a:gd name="T25" fmla="*/ 230 h 971"/>
                <a:gd name="T26" fmla="*/ 0 w 683"/>
                <a:gd name="T27" fmla="*/ 378 h 971"/>
                <a:gd name="T28" fmla="*/ 4 w 683"/>
                <a:gd name="T29" fmla="*/ 484 h 971"/>
                <a:gd name="T30" fmla="*/ 42 w 683"/>
                <a:gd name="T31" fmla="*/ 606 h 971"/>
                <a:gd name="T32" fmla="*/ 113 w 683"/>
                <a:gd name="T33" fmla="*/ 688 h 971"/>
                <a:gd name="T34" fmla="*/ 214 w 683"/>
                <a:gd name="T35" fmla="*/ 790 h 971"/>
                <a:gd name="T36" fmla="*/ 246 w 683"/>
                <a:gd name="T37" fmla="*/ 939 h 971"/>
                <a:gd name="T38" fmla="*/ 322 w 683"/>
                <a:gd name="T39" fmla="*/ 971 h 971"/>
                <a:gd name="T40" fmla="*/ 436 w 683"/>
                <a:gd name="T41" fmla="*/ 950 h 971"/>
                <a:gd name="T42" fmla="*/ 539 w 683"/>
                <a:gd name="T43" fmla="*/ 876 h 971"/>
                <a:gd name="T44" fmla="*/ 539 w 683"/>
                <a:gd name="T45" fmla="*/ 876 h 9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83" h="971">
                  <a:moveTo>
                    <a:pt x="539" y="876"/>
                  </a:moveTo>
                  <a:lnTo>
                    <a:pt x="548" y="773"/>
                  </a:lnTo>
                  <a:lnTo>
                    <a:pt x="613" y="642"/>
                  </a:lnTo>
                  <a:lnTo>
                    <a:pt x="668" y="503"/>
                  </a:lnTo>
                  <a:lnTo>
                    <a:pt x="683" y="406"/>
                  </a:lnTo>
                  <a:lnTo>
                    <a:pt x="668" y="271"/>
                  </a:lnTo>
                  <a:lnTo>
                    <a:pt x="628" y="161"/>
                  </a:lnTo>
                  <a:lnTo>
                    <a:pt x="537" y="51"/>
                  </a:lnTo>
                  <a:lnTo>
                    <a:pt x="415" y="0"/>
                  </a:lnTo>
                  <a:lnTo>
                    <a:pt x="299" y="1"/>
                  </a:lnTo>
                  <a:lnTo>
                    <a:pt x="172" y="57"/>
                  </a:lnTo>
                  <a:lnTo>
                    <a:pt x="80" y="133"/>
                  </a:lnTo>
                  <a:lnTo>
                    <a:pt x="31" y="230"/>
                  </a:lnTo>
                  <a:lnTo>
                    <a:pt x="0" y="378"/>
                  </a:lnTo>
                  <a:lnTo>
                    <a:pt x="4" y="484"/>
                  </a:lnTo>
                  <a:lnTo>
                    <a:pt x="42" y="606"/>
                  </a:lnTo>
                  <a:lnTo>
                    <a:pt x="113" y="688"/>
                  </a:lnTo>
                  <a:lnTo>
                    <a:pt x="214" y="790"/>
                  </a:lnTo>
                  <a:lnTo>
                    <a:pt x="246" y="939"/>
                  </a:lnTo>
                  <a:lnTo>
                    <a:pt x="322" y="971"/>
                  </a:lnTo>
                  <a:lnTo>
                    <a:pt x="436" y="950"/>
                  </a:lnTo>
                  <a:lnTo>
                    <a:pt x="539" y="876"/>
                  </a:lnTo>
                  <a:lnTo>
                    <a:pt x="539" y="876"/>
                  </a:lnTo>
                  <a:close/>
                </a:path>
              </a:pathLst>
            </a:custGeom>
            <a:solidFill>
              <a:srgbClr val="FFFFC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70" name="Freeform 130">
              <a:extLst>
                <a:ext uri="{FF2B5EF4-FFF2-40B4-BE49-F238E27FC236}">
                  <a16:creationId xmlns:a16="http://schemas.microsoft.com/office/drawing/2014/main" id="{2E6ACF46-B650-8F4C-846E-0C0CAFEA55FD}"/>
                </a:ext>
              </a:extLst>
            </p:cNvPr>
            <p:cNvSpPr>
              <a:spLocks/>
            </p:cNvSpPr>
            <p:nvPr/>
          </p:nvSpPr>
          <p:spPr bwMode="auto">
            <a:xfrm>
              <a:off x="3310" y="2425"/>
              <a:ext cx="122" cy="163"/>
            </a:xfrm>
            <a:custGeom>
              <a:avLst/>
              <a:gdLst>
                <a:gd name="T0" fmla="*/ 203 w 243"/>
                <a:gd name="T1" fmla="*/ 303 h 326"/>
                <a:gd name="T2" fmla="*/ 201 w 243"/>
                <a:gd name="T3" fmla="*/ 212 h 326"/>
                <a:gd name="T4" fmla="*/ 190 w 243"/>
                <a:gd name="T5" fmla="*/ 96 h 326"/>
                <a:gd name="T6" fmla="*/ 228 w 243"/>
                <a:gd name="T7" fmla="*/ 82 h 326"/>
                <a:gd name="T8" fmla="*/ 243 w 243"/>
                <a:gd name="T9" fmla="*/ 44 h 326"/>
                <a:gd name="T10" fmla="*/ 220 w 243"/>
                <a:gd name="T11" fmla="*/ 2 h 326"/>
                <a:gd name="T12" fmla="*/ 169 w 243"/>
                <a:gd name="T13" fmla="*/ 4 h 326"/>
                <a:gd name="T14" fmla="*/ 125 w 243"/>
                <a:gd name="T15" fmla="*/ 0 h 326"/>
                <a:gd name="T16" fmla="*/ 81 w 243"/>
                <a:gd name="T17" fmla="*/ 10 h 326"/>
                <a:gd name="T18" fmla="*/ 24 w 243"/>
                <a:gd name="T19" fmla="*/ 12 h 326"/>
                <a:gd name="T20" fmla="*/ 0 w 243"/>
                <a:gd name="T21" fmla="*/ 52 h 326"/>
                <a:gd name="T22" fmla="*/ 17 w 243"/>
                <a:gd name="T23" fmla="*/ 80 h 326"/>
                <a:gd name="T24" fmla="*/ 49 w 243"/>
                <a:gd name="T25" fmla="*/ 94 h 326"/>
                <a:gd name="T26" fmla="*/ 55 w 243"/>
                <a:gd name="T27" fmla="*/ 185 h 326"/>
                <a:gd name="T28" fmla="*/ 60 w 243"/>
                <a:gd name="T29" fmla="*/ 324 h 326"/>
                <a:gd name="T30" fmla="*/ 123 w 243"/>
                <a:gd name="T31" fmla="*/ 326 h 326"/>
                <a:gd name="T32" fmla="*/ 203 w 243"/>
                <a:gd name="T33" fmla="*/ 303 h 326"/>
                <a:gd name="T34" fmla="*/ 203 w 243"/>
                <a:gd name="T35" fmla="*/ 303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43" h="326">
                  <a:moveTo>
                    <a:pt x="203" y="303"/>
                  </a:moveTo>
                  <a:lnTo>
                    <a:pt x="201" y="212"/>
                  </a:lnTo>
                  <a:lnTo>
                    <a:pt x="190" y="96"/>
                  </a:lnTo>
                  <a:lnTo>
                    <a:pt x="228" y="82"/>
                  </a:lnTo>
                  <a:lnTo>
                    <a:pt x="243" y="44"/>
                  </a:lnTo>
                  <a:lnTo>
                    <a:pt x="220" y="2"/>
                  </a:lnTo>
                  <a:lnTo>
                    <a:pt x="169" y="4"/>
                  </a:lnTo>
                  <a:lnTo>
                    <a:pt x="125" y="0"/>
                  </a:lnTo>
                  <a:lnTo>
                    <a:pt x="81" y="10"/>
                  </a:lnTo>
                  <a:lnTo>
                    <a:pt x="24" y="12"/>
                  </a:lnTo>
                  <a:lnTo>
                    <a:pt x="0" y="52"/>
                  </a:lnTo>
                  <a:lnTo>
                    <a:pt x="17" y="80"/>
                  </a:lnTo>
                  <a:lnTo>
                    <a:pt x="49" y="94"/>
                  </a:lnTo>
                  <a:lnTo>
                    <a:pt x="55" y="185"/>
                  </a:lnTo>
                  <a:lnTo>
                    <a:pt x="60" y="324"/>
                  </a:lnTo>
                  <a:lnTo>
                    <a:pt x="123" y="326"/>
                  </a:lnTo>
                  <a:lnTo>
                    <a:pt x="203" y="303"/>
                  </a:lnTo>
                  <a:lnTo>
                    <a:pt x="203" y="303"/>
                  </a:lnTo>
                  <a:close/>
                </a:path>
              </a:pathLst>
            </a:custGeom>
            <a:solidFill>
              <a:srgbClr val="C7F0F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71" name="Freeform 131">
              <a:extLst>
                <a:ext uri="{FF2B5EF4-FFF2-40B4-BE49-F238E27FC236}">
                  <a16:creationId xmlns:a16="http://schemas.microsoft.com/office/drawing/2014/main" id="{ED9CA7E3-3763-F14E-9A69-EF1AC117D544}"/>
                </a:ext>
              </a:extLst>
            </p:cNvPr>
            <p:cNvSpPr>
              <a:spLocks/>
            </p:cNvSpPr>
            <p:nvPr/>
          </p:nvSpPr>
          <p:spPr bwMode="auto">
            <a:xfrm>
              <a:off x="3352" y="2710"/>
              <a:ext cx="48" cy="23"/>
            </a:xfrm>
            <a:custGeom>
              <a:avLst/>
              <a:gdLst>
                <a:gd name="T0" fmla="*/ 0 w 97"/>
                <a:gd name="T1" fmla="*/ 2 h 45"/>
                <a:gd name="T2" fmla="*/ 17 w 97"/>
                <a:gd name="T3" fmla="*/ 40 h 45"/>
                <a:gd name="T4" fmla="*/ 54 w 97"/>
                <a:gd name="T5" fmla="*/ 45 h 45"/>
                <a:gd name="T6" fmla="*/ 82 w 97"/>
                <a:gd name="T7" fmla="*/ 38 h 45"/>
                <a:gd name="T8" fmla="*/ 97 w 97"/>
                <a:gd name="T9" fmla="*/ 0 h 45"/>
                <a:gd name="T10" fmla="*/ 0 w 97"/>
                <a:gd name="T11" fmla="*/ 2 h 45"/>
                <a:gd name="T12" fmla="*/ 0 w 97"/>
                <a:gd name="T13" fmla="*/ 2 h 45"/>
              </a:gdLst>
              <a:ahLst/>
              <a:cxnLst>
                <a:cxn ang="0">
                  <a:pos x="T0" y="T1"/>
                </a:cxn>
                <a:cxn ang="0">
                  <a:pos x="T2" y="T3"/>
                </a:cxn>
                <a:cxn ang="0">
                  <a:pos x="T4" y="T5"/>
                </a:cxn>
                <a:cxn ang="0">
                  <a:pos x="T6" y="T7"/>
                </a:cxn>
                <a:cxn ang="0">
                  <a:pos x="T8" y="T9"/>
                </a:cxn>
                <a:cxn ang="0">
                  <a:pos x="T10" y="T11"/>
                </a:cxn>
                <a:cxn ang="0">
                  <a:pos x="T12" y="T13"/>
                </a:cxn>
              </a:cxnLst>
              <a:rect l="0" t="0" r="r" b="b"/>
              <a:pathLst>
                <a:path w="97" h="45">
                  <a:moveTo>
                    <a:pt x="0" y="2"/>
                  </a:moveTo>
                  <a:lnTo>
                    <a:pt x="17" y="40"/>
                  </a:lnTo>
                  <a:lnTo>
                    <a:pt x="54" y="45"/>
                  </a:lnTo>
                  <a:lnTo>
                    <a:pt x="82" y="38"/>
                  </a:lnTo>
                  <a:lnTo>
                    <a:pt x="97" y="0"/>
                  </a:lnTo>
                  <a:lnTo>
                    <a:pt x="0" y="2"/>
                  </a:lnTo>
                  <a:lnTo>
                    <a:pt x="0" y="2"/>
                  </a:lnTo>
                  <a:close/>
                </a:path>
              </a:pathLst>
            </a:custGeom>
            <a:solidFill>
              <a:srgbClr val="7A94A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72" name="Freeform 132">
              <a:extLst>
                <a:ext uri="{FF2B5EF4-FFF2-40B4-BE49-F238E27FC236}">
                  <a16:creationId xmlns:a16="http://schemas.microsoft.com/office/drawing/2014/main" id="{05A43ADE-09A5-8840-8C9A-A6EFA3F7F48B}"/>
                </a:ext>
              </a:extLst>
            </p:cNvPr>
            <p:cNvSpPr>
              <a:spLocks/>
            </p:cNvSpPr>
            <p:nvPr/>
          </p:nvSpPr>
          <p:spPr bwMode="auto">
            <a:xfrm>
              <a:off x="3295" y="2543"/>
              <a:ext cx="163" cy="167"/>
            </a:xfrm>
            <a:custGeom>
              <a:avLst/>
              <a:gdLst>
                <a:gd name="T0" fmla="*/ 13 w 327"/>
                <a:gd name="T1" fmla="*/ 69 h 335"/>
                <a:gd name="T2" fmla="*/ 69 w 327"/>
                <a:gd name="T3" fmla="*/ 90 h 335"/>
                <a:gd name="T4" fmla="*/ 116 w 327"/>
                <a:gd name="T5" fmla="*/ 90 h 335"/>
                <a:gd name="T6" fmla="*/ 181 w 327"/>
                <a:gd name="T7" fmla="*/ 90 h 335"/>
                <a:gd name="T8" fmla="*/ 270 w 327"/>
                <a:gd name="T9" fmla="*/ 44 h 335"/>
                <a:gd name="T10" fmla="*/ 325 w 327"/>
                <a:gd name="T11" fmla="*/ 0 h 335"/>
                <a:gd name="T12" fmla="*/ 327 w 327"/>
                <a:gd name="T13" fmla="*/ 34 h 335"/>
                <a:gd name="T14" fmla="*/ 314 w 327"/>
                <a:gd name="T15" fmla="*/ 72 h 335"/>
                <a:gd name="T16" fmla="*/ 316 w 327"/>
                <a:gd name="T17" fmla="*/ 109 h 335"/>
                <a:gd name="T18" fmla="*/ 289 w 327"/>
                <a:gd name="T19" fmla="*/ 150 h 335"/>
                <a:gd name="T20" fmla="*/ 306 w 327"/>
                <a:gd name="T21" fmla="*/ 183 h 335"/>
                <a:gd name="T22" fmla="*/ 285 w 327"/>
                <a:gd name="T23" fmla="*/ 217 h 335"/>
                <a:gd name="T24" fmla="*/ 289 w 327"/>
                <a:gd name="T25" fmla="*/ 247 h 335"/>
                <a:gd name="T26" fmla="*/ 293 w 327"/>
                <a:gd name="T27" fmla="*/ 280 h 335"/>
                <a:gd name="T28" fmla="*/ 244 w 327"/>
                <a:gd name="T29" fmla="*/ 318 h 335"/>
                <a:gd name="T30" fmla="*/ 175 w 327"/>
                <a:gd name="T31" fmla="*/ 335 h 335"/>
                <a:gd name="T32" fmla="*/ 86 w 327"/>
                <a:gd name="T33" fmla="*/ 322 h 335"/>
                <a:gd name="T34" fmla="*/ 55 w 327"/>
                <a:gd name="T35" fmla="*/ 310 h 335"/>
                <a:gd name="T36" fmla="*/ 34 w 327"/>
                <a:gd name="T37" fmla="*/ 251 h 335"/>
                <a:gd name="T38" fmla="*/ 12 w 327"/>
                <a:gd name="T39" fmla="*/ 215 h 335"/>
                <a:gd name="T40" fmla="*/ 23 w 327"/>
                <a:gd name="T41" fmla="*/ 190 h 335"/>
                <a:gd name="T42" fmla="*/ 12 w 327"/>
                <a:gd name="T43" fmla="*/ 160 h 335"/>
                <a:gd name="T44" fmla="*/ 23 w 327"/>
                <a:gd name="T45" fmla="*/ 128 h 335"/>
                <a:gd name="T46" fmla="*/ 0 w 327"/>
                <a:gd name="T47" fmla="*/ 82 h 335"/>
                <a:gd name="T48" fmla="*/ 13 w 327"/>
                <a:gd name="T49" fmla="*/ 69 h 335"/>
                <a:gd name="T50" fmla="*/ 13 w 327"/>
                <a:gd name="T51" fmla="*/ 69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27" h="335">
                  <a:moveTo>
                    <a:pt x="13" y="69"/>
                  </a:moveTo>
                  <a:lnTo>
                    <a:pt x="69" y="90"/>
                  </a:lnTo>
                  <a:lnTo>
                    <a:pt x="116" y="90"/>
                  </a:lnTo>
                  <a:lnTo>
                    <a:pt x="181" y="90"/>
                  </a:lnTo>
                  <a:lnTo>
                    <a:pt x="270" y="44"/>
                  </a:lnTo>
                  <a:lnTo>
                    <a:pt x="325" y="0"/>
                  </a:lnTo>
                  <a:lnTo>
                    <a:pt x="327" y="34"/>
                  </a:lnTo>
                  <a:lnTo>
                    <a:pt x="314" y="72"/>
                  </a:lnTo>
                  <a:lnTo>
                    <a:pt x="316" y="109"/>
                  </a:lnTo>
                  <a:lnTo>
                    <a:pt x="289" y="150"/>
                  </a:lnTo>
                  <a:lnTo>
                    <a:pt x="306" y="183"/>
                  </a:lnTo>
                  <a:lnTo>
                    <a:pt x="285" y="217"/>
                  </a:lnTo>
                  <a:lnTo>
                    <a:pt x="289" y="247"/>
                  </a:lnTo>
                  <a:lnTo>
                    <a:pt x="293" y="280"/>
                  </a:lnTo>
                  <a:lnTo>
                    <a:pt x="244" y="318"/>
                  </a:lnTo>
                  <a:lnTo>
                    <a:pt x="175" y="335"/>
                  </a:lnTo>
                  <a:lnTo>
                    <a:pt x="86" y="322"/>
                  </a:lnTo>
                  <a:lnTo>
                    <a:pt x="55" y="310"/>
                  </a:lnTo>
                  <a:lnTo>
                    <a:pt x="34" y="251"/>
                  </a:lnTo>
                  <a:lnTo>
                    <a:pt x="12" y="215"/>
                  </a:lnTo>
                  <a:lnTo>
                    <a:pt x="23" y="190"/>
                  </a:lnTo>
                  <a:lnTo>
                    <a:pt x="12" y="160"/>
                  </a:lnTo>
                  <a:lnTo>
                    <a:pt x="23" y="128"/>
                  </a:lnTo>
                  <a:lnTo>
                    <a:pt x="0" y="82"/>
                  </a:lnTo>
                  <a:lnTo>
                    <a:pt x="13" y="69"/>
                  </a:lnTo>
                  <a:lnTo>
                    <a:pt x="13" y="69"/>
                  </a:lnTo>
                  <a:close/>
                </a:path>
              </a:pathLst>
            </a:custGeom>
            <a:solidFill>
              <a:srgbClr val="BA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73" name="Freeform 133">
              <a:extLst>
                <a:ext uri="{FF2B5EF4-FFF2-40B4-BE49-F238E27FC236}">
                  <a16:creationId xmlns:a16="http://schemas.microsoft.com/office/drawing/2014/main" id="{F48A57EB-F874-AD49-92E2-70E373573F3E}"/>
                </a:ext>
              </a:extLst>
            </p:cNvPr>
            <p:cNvSpPr>
              <a:spLocks/>
            </p:cNvSpPr>
            <p:nvPr/>
          </p:nvSpPr>
          <p:spPr bwMode="auto">
            <a:xfrm>
              <a:off x="3179" y="2101"/>
              <a:ext cx="353" cy="478"/>
            </a:xfrm>
            <a:custGeom>
              <a:avLst/>
              <a:gdLst>
                <a:gd name="T0" fmla="*/ 371 w 706"/>
                <a:gd name="T1" fmla="*/ 0 h 956"/>
                <a:gd name="T2" fmla="*/ 457 w 706"/>
                <a:gd name="T3" fmla="*/ 12 h 956"/>
                <a:gd name="T4" fmla="*/ 536 w 706"/>
                <a:gd name="T5" fmla="*/ 46 h 956"/>
                <a:gd name="T6" fmla="*/ 603 w 706"/>
                <a:gd name="T7" fmla="*/ 105 h 956"/>
                <a:gd name="T8" fmla="*/ 668 w 706"/>
                <a:gd name="T9" fmla="*/ 205 h 956"/>
                <a:gd name="T10" fmla="*/ 702 w 706"/>
                <a:gd name="T11" fmla="*/ 329 h 956"/>
                <a:gd name="T12" fmla="*/ 702 w 706"/>
                <a:gd name="T13" fmla="*/ 456 h 956"/>
                <a:gd name="T14" fmla="*/ 673 w 706"/>
                <a:gd name="T15" fmla="*/ 576 h 956"/>
                <a:gd name="T16" fmla="*/ 635 w 706"/>
                <a:gd name="T17" fmla="*/ 656 h 956"/>
                <a:gd name="T18" fmla="*/ 603 w 706"/>
                <a:gd name="T19" fmla="*/ 725 h 956"/>
                <a:gd name="T20" fmla="*/ 576 w 706"/>
                <a:gd name="T21" fmla="*/ 793 h 956"/>
                <a:gd name="T22" fmla="*/ 561 w 706"/>
                <a:gd name="T23" fmla="*/ 865 h 956"/>
                <a:gd name="T24" fmla="*/ 554 w 706"/>
                <a:gd name="T25" fmla="*/ 882 h 956"/>
                <a:gd name="T26" fmla="*/ 544 w 706"/>
                <a:gd name="T27" fmla="*/ 884 h 956"/>
                <a:gd name="T28" fmla="*/ 546 w 706"/>
                <a:gd name="T29" fmla="*/ 816 h 956"/>
                <a:gd name="T30" fmla="*/ 573 w 706"/>
                <a:gd name="T31" fmla="*/ 730 h 956"/>
                <a:gd name="T32" fmla="*/ 612 w 706"/>
                <a:gd name="T33" fmla="*/ 647 h 956"/>
                <a:gd name="T34" fmla="*/ 649 w 706"/>
                <a:gd name="T35" fmla="*/ 563 h 956"/>
                <a:gd name="T36" fmla="*/ 673 w 706"/>
                <a:gd name="T37" fmla="*/ 447 h 956"/>
                <a:gd name="T38" fmla="*/ 673 w 706"/>
                <a:gd name="T39" fmla="*/ 320 h 956"/>
                <a:gd name="T40" fmla="*/ 637 w 706"/>
                <a:gd name="T41" fmla="*/ 198 h 956"/>
                <a:gd name="T42" fmla="*/ 559 w 706"/>
                <a:gd name="T43" fmla="*/ 93 h 956"/>
                <a:gd name="T44" fmla="*/ 458 w 706"/>
                <a:gd name="T45" fmla="*/ 34 h 956"/>
                <a:gd name="T46" fmla="*/ 356 w 706"/>
                <a:gd name="T47" fmla="*/ 25 h 956"/>
                <a:gd name="T48" fmla="*/ 253 w 706"/>
                <a:gd name="T49" fmla="*/ 48 h 956"/>
                <a:gd name="T50" fmla="*/ 160 w 706"/>
                <a:gd name="T51" fmla="*/ 95 h 956"/>
                <a:gd name="T52" fmla="*/ 76 w 706"/>
                <a:gd name="T53" fmla="*/ 190 h 956"/>
                <a:gd name="T54" fmla="*/ 30 w 706"/>
                <a:gd name="T55" fmla="*/ 318 h 956"/>
                <a:gd name="T56" fmla="*/ 21 w 706"/>
                <a:gd name="T57" fmla="*/ 445 h 956"/>
                <a:gd name="T58" fmla="*/ 38 w 706"/>
                <a:gd name="T59" fmla="*/ 552 h 956"/>
                <a:gd name="T60" fmla="*/ 80 w 706"/>
                <a:gd name="T61" fmla="*/ 628 h 956"/>
                <a:gd name="T62" fmla="*/ 145 w 706"/>
                <a:gd name="T63" fmla="*/ 694 h 956"/>
                <a:gd name="T64" fmla="*/ 207 w 706"/>
                <a:gd name="T65" fmla="*/ 761 h 956"/>
                <a:gd name="T66" fmla="*/ 249 w 706"/>
                <a:gd name="T67" fmla="*/ 844 h 956"/>
                <a:gd name="T68" fmla="*/ 255 w 706"/>
                <a:gd name="T69" fmla="*/ 880 h 956"/>
                <a:gd name="T70" fmla="*/ 261 w 706"/>
                <a:gd name="T71" fmla="*/ 903 h 956"/>
                <a:gd name="T72" fmla="*/ 268 w 706"/>
                <a:gd name="T73" fmla="*/ 928 h 956"/>
                <a:gd name="T74" fmla="*/ 272 w 706"/>
                <a:gd name="T75" fmla="*/ 949 h 956"/>
                <a:gd name="T76" fmla="*/ 268 w 706"/>
                <a:gd name="T77" fmla="*/ 955 h 956"/>
                <a:gd name="T78" fmla="*/ 253 w 706"/>
                <a:gd name="T79" fmla="*/ 949 h 956"/>
                <a:gd name="T80" fmla="*/ 240 w 706"/>
                <a:gd name="T81" fmla="*/ 911 h 956"/>
                <a:gd name="T82" fmla="*/ 228 w 706"/>
                <a:gd name="T83" fmla="*/ 856 h 956"/>
                <a:gd name="T84" fmla="*/ 209 w 706"/>
                <a:gd name="T85" fmla="*/ 801 h 956"/>
                <a:gd name="T86" fmla="*/ 173 w 706"/>
                <a:gd name="T87" fmla="*/ 751 h 956"/>
                <a:gd name="T88" fmla="*/ 112 w 706"/>
                <a:gd name="T89" fmla="*/ 698 h 956"/>
                <a:gd name="T90" fmla="*/ 59 w 706"/>
                <a:gd name="T91" fmla="*/ 637 h 956"/>
                <a:gd name="T92" fmla="*/ 21 w 706"/>
                <a:gd name="T93" fmla="*/ 567 h 956"/>
                <a:gd name="T94" fmla="*/ 2 w 706"/>
                <a:gd name="T95" fmla="*/ 489 h 956"/>
                <a:gd name="T96" fmla="*/ 0 w 706"/>
                <a:gd name="T97" fmla="*/ 382 h 956"/>
                <a:gd name="T98" fmla="*/ 17 w 706"/>
                <a:gd name="T99" fmla="*/ 276 h 956"/>
                <a:gd name="T100" fmla="*/ 57 w 706"/>
                <a:gd name="T101" fmla="*/ 177 h 956"/>
                <a:gd name="T102" fmla="*/ 126 w 706"/>
                <a:gd name="T103" fmla="*/ 93 h 956"/>
                <a:gd name="T104" fmla="*/ 175 w 706"/>
                <a:gd name="T105" fmla="*/ 57 h 956"/>
                <a:gd name="T106" fmla="*/ 213 w 706"/>
                <a:gd name="T107" fmla="*/ 38 h 956"/>
                <a:gd name="T108" fmla="*/ 255 w 706"/>
                <a:gd name="T109" fmla="*/ 25 h 956"/>
                <a:gd name="T110" fmla="*/ 295 w 706"/>
                <a:gd name="T111" fmla="*/ 12 h 9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06" h="956">
                  <a:moveTo>
                    <a:pt x="306" y="8"/>
                  </a:moveTo>
                  <a:lnTo>
                    <a:pt x="327" y="4"/>
                  </a:lnTo>
                  <a:lnTo>
                    <a:pt x="350" y="2"/>
                  </a:lnTo>
                  <a:lnTo>
                    <a:pt x="371" y="0"/>
                  </a:lnTo>
                  <a:lnTo>
                    <a:pt x="394" y="2"/>
                  </a:lnTo>
                  <a:lnTo>
                    <a:pt x="415" y="2"/>
                  </a:lnTo>
                  <a:lnTo>
                    <a:pt x="436" y="6"/>
                  </a:lnTo>
                  <a:lnTo>
                    <a:pt x="457" y="12"/>
                  </a:lnTo>
                  <a:lnTo>
                    <a:pt x="477" y="17"/>
                  </a:lnTo>
                  <a:lnTo>
                    <a:pt x="498" y="25"/>
                  </a:lnTo>
                  <a:lnTo>
                    <a:pt x="517" y="34"/>
                  </a:lnTo>
                  <a:lnTo>
                    <a:pt x="536" y="46"/>
                  </a:lnTo>
                  <a:lnTo>
                    <a:pt x="554" y="59"/>
                  </a:lnTo>
                  <a:lnTo>
                    <a:pt x="571" y="72"/>
                  </a:lnTo>
                  <a:lnTo>
                    <a:pt x="588" y="88"/>
                  </a:lnTo>
                  <a:lnTo>
                    <a:pt x="603" y="105"/>
                  </a:lnTo>
                  <a:lnTo>
                    <a:pt x="618" y="124"/>
                  </a:lnTo>
                  <a:lnTo>
                    <a:pt x="637" y="150"/>
                  </a:lnTo>
                  <a:lnTo>
                    <a:pt x="652" y="177"/>
                  </a:lnTo>
                  <a:lnTo>
                    <a:pt x="668" y="205"/>
                  </a:lnTo>
                  <a:lnTo>
                    <a:pt x="679" y="236"/>
                  </a:lnTo>
                  <a:lnTo>
                    <a:pt x="689" y="266"/>
                  </a:lnTo>
                  <a:lnTo>
                    <a:pt x="696" y="297"/>
                  </a:lnTo>
                  <a:lnTo>
                    <a:pt x="702" y="329"/>
                  </a:lnTo>
                  <a:lnTo>
                    <a:pt x="706" y="361"/>
                  </a:lnTo>
                  <a:lnTo>
                    <a:pt x="706" y="392"/>
                  </a:lnTo>
                  <a:lnTo>
                    <a:pt x="706" y="424"/>
                  </a:lnTo>
                  <a:lnTo>
                    <a:pt x="702" y="456"/>
                  </a:lnTo>
                  <a:lnTo>
                    <a:pt x="698" y="487"/>
                  </a:lnTo>
                  <a:lnTo>
                    <a:pt x="690" y="517"/>
                  </a:lnTo>
                  <a:lnTo>
                    <a:pt x="683" y="548"/>
                  </a:lnTo>
                  <a:lnTo>
                    <a:pt x="673" y="576"/>
                  </a:lnTo>
                  <a:lnTo>
                    <a:pt x="660" y="605"/>
                  </a:lnTo>
                  <a:lnTo>
                    <a:pt x="652" y="620"/>
                  </a:lnTo>
                  <a:lnTo>
                    <a:pt x="645" y="637"/>
                  </a:lnTo>
                  <a:lnTo>
                    <a:pt x="635" y="656"/>
                  </a:lnTo>
                  <a:lnTo>
                    <a:pt x="628" y="673"/>
                  </a:lnTo>
                  <a:lnTo>
                    <a:pt x="618" y="690"/>
                  </a:lnTo>
                  <a:lnTo>
                    <a:pt x="611" y="707"/>
                  </a:lnTo>
                  <a:lnTo>
                    <a:pt x="603" y="725"/>
                  </a:lnTo>
                  <a:lnTo>
                    <a:pt x="595" y="742"/>
                  </a:lnTo>
                  <a:lnTo>
                    <a:pt x="590" y="759"/>
                  </a:lnTo>
                  <a:lnTo>
                    <a:pt x="582" y="776"/>
                  </a:lnTo>
                  <a:lnTo>
                    <a:pt x="576" y="793"/>
                  </a:lnTo>
                  <a:lnTo>
                    <a:pt x="573" y="810"/>
                  </a:lnTo>
                  <a:lnTo>
                    <a:pt x="567" y="827"/>
                  </a:lnTo>
                  <a:lnTo>
                    <a:pt x="565" y="846"/>
                  </a:lnTo>
                  <a:lnTo>
                    <a:pt x="561" y="865"/>
                  </a:lnTo>
                  <a:lnTo>
                    <a:pt x="559" y="882"/>
                  </a:lnTo>
                  <a:lnTo>
                    <a:pt x="557" y="882"/>
                  </a:lnTo>
                  <a:lnTo>
                    <a:pt x="555" y="882"/>
                  </a:lnTo>
                  <a:lnTo>
                    <a:pt x="554" y="882"/>
                  </a:lnTo>
                  <a:lnTo>
                    <a:pt x="552" y="884"/>
                  </a:lnTo>
                  <a:lnTo>
                    <a:pt x="550" y="884"/>
                  </a:lnTo>
                  <a:lnTo>
                    <a:pt x="548" y="884"/>
                  </a:lnTo>
                  <a:lnTo>
                    <a:pt x="544" y="884"/>
                  </a:lnTo>
                  <a:lnTo>
                    <a:pt x="544" y="884"/>
                  </a:lnTo>
                  <a:lnTo>
                    <a:pt x="542" y="861"/>
                  </a:lnTo>
                  <a:lnTo>
                    <a:pt x="542" y="839"/>
                  </a:lnTo>
                  <a:lnTo>
                    <a:pt x="546" y="816"/>
                  </a:lnTo>
                  <a:lnTo>
                    <a:pt x="550" y="795"/>
                  </a:lnTo>
                  <a:lnTo>
                    <a:pt x="555" y="772"/>
                  </a:lnTo>
                  <a:lnTo>
                    <a:pt x="563" y="751"/>
                  </a:lnTo>
                  <a:lnTo>
                    <a:pt x="573" y="730"/>
                  </a:lnTo>
                  <a:lnTo>
                    <a:pt x="582" y="709"/>
                  </a:lnTo>
                  <a:lnTo>
                    <a:pt x="593" y="688"/>
                  </a:lnTo>
                  <a:lnTo>
                    <a:pt x="603" y="667"/>
                  </a:lnTo>
                  <a:lnTo>
                    <a:pt x="612" y="647"/>
                  </a:lnTo>
                  <a:lnTo>
                    <a:pt x="624" y="626"/>
                  </a:lnTo>
                  <a:lnTo>
                    <a:pt x="633" y="605"/>
                  </a:lnTo>
                  <a:lnTo>
                    <a:pt x="641" y="584"/>
                  </a:lnTo>
                  <a:lnTo>
                    <a:pt x="649" y="563"/>
                  </a:lnTo>
                  <a:lnTo>
                    <a:pt x="656" y="542"/>
                  </a:lnTo>
                  <a:lnTo>
                    <a:pt x="664" y="510"/>
                  </a:lnTo>
                  <a:lnTo>
                    <a:pt x="670" y="479"/>
                  </a:lnTo>
                  <a:lnTo>
                    <a:pt x="673" y="447"/>
                  </a:lnTo>
                  <a:lnTo>
                    <a:pt x="677" y="417"/>
                  </a:lnTo>
                  <a:lnTo>
                    <a:pt x="677" y="384"/>
                  </a:lnTo>
                  <a:lnTo>
                    <a:pt x="677" y="352"/>
                  </a:lnTo>
                  <a:lnTo>
                    <a:pt x="673" y="320"/>
                  </a:lnTo>
                  <a:lnTo>
                    <a:pt x="668" y="289"/>
                  </a:lnTo>
                  <a:lnTo>
                    <a:pt x="660" y="257"/>
                  </a:lnTo>
                  <a:lnTo>
                    <a:pt x="651" y="228"/>
                  </a:lnTo>
                  <a:lnTo>
                    <a:pt x="637" y="198"/>
                  </a:lnTo>
                  <a:lnTo>
                    <a:pt x="622" y="169"/>
                  </a:lnTo>
                  <a:lnTo>
                    <a:pt x="603" y="143"/>
                  </a:lnTo>
                  <a:lnTo>
                    <a:pt x="582" y="118"/>
                  </a:lnTo>
                  <a:lnTo>
                    <a:pt x="559" y="93"/>
                  </a:lnTo>
                  <a:lnTo>
                    <a:pt x="531" y="72"/>
                  </a:lnTo>
                  <a:lnTo>
                    <a:pt x="508" y="57"/>
                  </a:lnTo>
                  <a:lnTo>
                    <a:pt x="483" y="44"/>
                  </a:lnTo>
                  <a:lnTo>
                    <a:pt x="458" y="34"/>
                  </a:lnTo>
                  <a:lnTo>
                    <a:pt x="434" y="29"/>
                  </a:lnTo>
                  <a:lnTo>
                    <a:pt x="409" y="25"/>
                  </a:lnTo>
                  <a:lnTo>
                    <a:pt x="382" y="23"/>
                  </a:lnTo>
                  <a:lnTo>
                    <a:pt x="356" y="25"/>
                  </a:lnTo>
                  <a:lnTo>
                    <a:pt x="331" y="27"/>
                  </a:lnTo>
                  <a:lnTo>
                    <a:pt x="304" y="32"/>
                  </a:lnTo>
                  <a:lnTo>
                    <a:pt x="278" y="38"/>
                  </a:lnTo>
                  <a:lnTo>
                    <a:pt x="253" y="48"/>
                  </a:lnTo>
                  <a:lnTo>
                    <a:pt x="228" y="57"/>
                  </a:lnTo>
                  <a:lnTo>
                    <a:pt x="205" y="69"/>
                  </a:lnTo>
                  <a:lnTo>
                    <a:pt x="183" y="82"/>
                  </a:lnTo>
                  <a:lnTo>
                    <a:pt x="160" y="95"/>
                  </a:lnTo>
                  <a:lnTo>
                    <a:pt x="141" y="110"/>
                  </a:lnTo>
                  <a:lnTo>
                    <a:pt x="116" y="135"/>
                  </a:lnTo>
                  <a:lnTo>
                    <a:pt x="95" y="162"/>
                  </a:lnTo>
                  <a:lnTo>
                    <a:pt x="76" y="190"/>
                  </a:lnTo>
                  <a:lnTo>
                    <a:pt x="61" y="221"/>
                  </a:lnTo>
                  <a:lnTo>
                    <a:pt x="48" y="253"/>
                  </a:lnTo>
                  <a:lnTo>
                    <a:pt x="38" y="285"/>
                  </a:lnTo>
                  <a:lnTo>
                    <a:pt x="30" y="318"/>
                  </a:lnTo>
                  <a:lnTo>
                    <a:pt x="25" y="350"/>
                  </a:lnTo>
                  <a:lnTo>
                    <a:pt x="23" y="382"/>
                  </a:lnTo>
                  <a:lnTo>
                    <a:pt x="21" y="415"/>
                  </a:lnTo>
                  <a:lnTo>
                    <a:pt x="21" y="445"/>
                  </a:lnTo>
                  <a:lnTo>
                    <a:pt x="25" y="475"/>
                  </a:lnTo>
                  <a:lnTo>
                    <a:pt x="27" y="504"/>
                  </a:lnTo>
                  <a:lnTo>
                    <a:pt x="32" y="529"/>
                  </a:lnTo>
                  <a:lnTo>
                    <a:pt x="38" y="552"/>
                  </a:lnTo>
                  <a:lnTo>
                    <a:pt x="46" y="572"/>
                  </a:lnTo>
                  <a:lnTo>
                    <a:pt x="55" y="591"/>
                  </a:lnTo>
                  <a:lnTo>
                    <a:pt x="67" y="610"/>
                  </a:lnTo>
                  <a:lnTo>
                    <a:pt x="80" y="628"/>
                  </a:lnTo>
                  <a:lnTo>
                    <a:pt x="95" y="647"/>
                  </a:lnTo>
                  <a:lnTo>
                    <a:pt x="110" y="662"/>
                  </a:lnTo>
                  <a:lnTo>
                    <a:pt x="127" y="679"/>
                  </a:lnTo>
                  <a:lnTo>
                    <a:pt x="145" y="694"/>
                  </a:lnTo>
                  <a:lnTo>
                    <a:pt x="160" y="711"/>
                  </a:lnTo>
                  <a:lnTo>
                    <a:pt x="177" y="726"/>
                  </a:lnTo>
                  <a:lnTo>
                    <a:pt x="192" y="744"/>
                  </a:lnTo>
                  <a:lnTo>
                    <a:pt x="207" y="761"/>
                  </a:lnTo>
                  <a:lnTo>
                    <a:pt x="221" y="780"/>
                  </a:lnTo>
                  <a:lnTo>
                    <a:pt x="232" y="799"/>
                  </a:lnTo>
                  <a:lnTo>
                    <a:pt x="242" y="821"/>
                  </a:lnTo>
                  <a:lnTo>
                    <a:pt x="249" y="844"/>
                  </a:lnTo>
                  <a:lnTo>
                    <a:pt x="255" y="869"/>
                  </a:lnTo>
                  <a:lnTo>
                    <a:pt x="255" y="871"/>
                  </a:lnTo>
                  <a:lnTo>
                    <a:pt x="255" y="875"/>
                  </a:lnTo>
                  <a:lnTo>
                    <a:pt x="255" y="880"/>
                  </a:lnTo>
                  <a:lnTo>
                    <a:pt x="257" y="884"/>
                  </a:lnTo>
                  <a:lnTo>
                    <a:pt x="259" y="890"/>
                  </a:lnTo>
                  <a:lnTo>
                    <a:pt x="259" y="896"/>
                  </a:lnTo>
                  <a:lnTo>
                    <a:pt x="261" y="903"/>
                  </a:lnTo>
                  <a:lnTo>
                    <a:pt x="262" y="909"/>
                  </a:lnTo>
                  <a:lnTo>
                    <a:pt x="264" y="915"/>
                  </a:lnTo>
                  <a:lnTo>
                    <a:pt x="266" y="922"/>
                  </a:lnTo>
                  <a:lnTo>
                    <a:pt x="268" y="928"/>
                  </a:lnTo>
                  <a:lnTo>
                    <a:pt x="268" y="934"/>
                  </a:lnTo>
                  <a:lnTo>
                    <a:pt x="270" y="939"/>
                  </a:lnTo>
                  <a:lnTo>
                    <a:pt x="270" y="945"/>
                  </a:lnTo>
                  <a:lnTo>
                    <a:pt x="272" y="949"/>
                  </a:lnTo>
                  <a:lnTo>
                    <a:pt x="272" y="953"/>
                  </a:lnTo>
                  <a:lnTo>
                    <a:pt x="272" y="955"/>
                  </a:lnTo>
                  <a:lnTo>
                    <a:pt x="270" y="956"/>
                  </a:lnTo>
                  <a:lnTo>
                    <a:pt x="268" y="955"/>
                  </a:lnTo>
                  <a:lnTo>
                    <a:pt x="264" y="953"/>
                  </a:lnTo>
                  <a:lnTo>
                    <a:pt x="261" y="951"/>
                  </a:lnTo>
                  <a:lnTo>
                    <a:pt x="257" y="949"/>
                  </a:lnTo>
                  <a:lnTo>
                    <a:pt x="253" y="949"/>
                  </a:lnTo>
                  <a:lnTo>
                    <a:pt x="249" y="951"/>
                  </a:lnTo>
                  <a:lnTo>
                    <a:pt x="245" y="937"/>
                  </a:lnTo>
                  <a:lnTo>
                    <a:pt x="243" y="924"/>
                  </a:lnTo>
                  <a:lnTo>
                    <a:pt x="240" y="911"/>
                  </a:lnTo>
                  <a:lnTo>
                    <a:pt x="238" y="898"/>
                  </a:lnTo>
                  <a:lnTo>
                    <a:pt x="234" y="884"/>
                  </a:lnTo>
                  <a:lnTo>
                    <a:pt x="232" y="869"/>
                  </a:lnTo>
                  <a:lnTo>
                    <a:pt x="228" y="856"/>
                  </a:lnTo>
                  <a:lnTo>
                    <a:pt x="224" y="842"/>
                  </a:lnTo>
                  <a:lnTo>
                    <a:pt x="221" y="827"/>
                  </a:lnTo>
                  <a:lnTo>
                    <a:pt x="215" y="814"/>
                  </a:lnTo>
                  <a:lnTo>
                    <a:pt x="209" y="801"/>
                  </a:lnTo>
                  <a:lnTo>
                    <a:pt x="202" y="787"/>
                  </a:lnTo>
                  <a:lnTo>
                    <a:pt x="194" y="776"/>
                  </a:lnTo>
                  <a:lnTo>
                    <a:pt x="184" y="763"/>
                  </a:lnTo>
                  <a:lnTo>
                    <a:pt x="173" y="751"/>
                  </a:lnTo>
                  <a:lnTo>
                    <a:pt x="160" y="742"/>
                  </a:lnTo>
                  <a:lnTo>
                    <a:pt x="143" y="726"/>
                  </a:lnTo>
                  <a:lnTo>
                    <a:pt x="127" y="713"/>
                  </a:lnTo>
                  <a:lnTo>
                    <a:pt x="112" y="698"/>
                  </a:lnTo>
                  <a:lnTo>
                    <a:pt x="97" y="683"/>
                  </a:lnTo>
                  <a:lnTo>
                    <a:pt x="84" y="667"/>
                  </a:lnTo>
                  <a:lnTo>
                    <a:pt x="70" y="652"/>
                  </a:lnTo>
                  <a:lnTo>
                    <a:pt x="59" y="637"/>
                  </a:lnTo>
                  <a:lnTo>
                    <a:pt x="48" y="620"/>
                  </a:lnTo>
                  <a:lnTo>
                    <a:pt x="36" y="603"/>
                  </a:lnTo>
                  <a:lnTo>
                    <a:pt x="28" y="586"/>
                  </a:lnTo>
                  <a:lnTo>
                    <a:pt x="21" y="567"/>
                  </a:lnTo>
                  <a:lnTo>
                    <a:pt x="13" y="550"/>
                  </a:lnTo>
                  <a:lnTo>
                    <a:pt x="8" y="531"/>
                  </a:lnTo>
                  <a:lnTo>
                    <a:pt x="4" y="510"/>
                  </a:lnTo>
                  <a:lnTo>
                    <a:pt x="2" y="489"/>
                  </a:lnTo>
                  <a:lnTo>
                    <a:pt x="0" y="466"/>
                  </a:lnTo>
                  <a:lnTo>
                    <a:pt x="0" y="437"/>
                  </a:lnTo>
                  <a:lnTo>
                    <a:pt x="0" y="411"/>
                  </a:lnTo>
                  <a:lnTo>
                    <a:pt x="0" y="382"/>
                  </a:lnTo>
                  <a:lnTo>
                    <a:pt x="4" y="356"/>
                  </a:lnTo>
                  <a:lnTo>
                    <a:pt x="6" y="329"/>
                  </a:lnTo>
                  <a:lnTo>
                    <a:pt x="11" y="302"/>
                  </a:lnTo>
                  <a:lnTo>
                    <a:pt x="17" y="276"/>
                  </a:lnTo>
                  <a:lnTo>
                    <a:pt x="25" y="251"/>
                  </a:lnTo>
                  <a:lnTo>
                    <a:pt x="32" y="225"/>
                  </a:lnTo>
                  <a:lnTo>
                    <a:pt x="44" y="202"/>
                  </a:lnTo>
                  <a:lnTo>
                    <a:pt x="57" y="177"/>
                  </a:lnTo>
                  <a:lnTo>
                    <a:pt x="70" y="156"/>
                  </a:lnTo>
                  <a:lnTo>
                    <a:pt x="87" y="133"/>
                  </a:lnTo>
                  <a:lnTo>
                    <a:pt x="105" y="112"/>
                  </a:lnTo>
                  <a:lnTo>
                    <a:pt x="126" y="93"/>
                  </a:lnTo>
                  <a:lnTo>
                    <a:pt x="148" y="76"/>
                  </a:lnTo>
                  <a:lnTo>
                    <a:pt x="156" y="69"/>
                  </a:lnTo>
                  <a:lnTo>
                    <a:pt x="165" y="63"/>
                  </a:lnTo>
                  <a:lnTo>
                    <a:pt x="175" y="57"/>
                  </a:lnTo>
                  <a:lnTo>
                    <a:pt x="184" y="52"/>
                  </a:lnTo>
                  <a:lnTo>
                    <a:pt x="194" y="46"/>
                  </a:lnTo>
                  <a:lnTo>
                    <a:pt x="204" y="42"/>
                  </a:lnTo>
                  <a:lnTo>
                    <a:pt x="213" y="38"/>
                  </a:lnTo>
                  <a:lnTo>
                    <a:pt x="224" y="34"/>
                  </a:lnTo>
                  <a:lnTo>
                    <a:pt x="234" y="31"/>
                  </a:lnTo>
                  <a:lnTo>
                    <a:pt x="243" y="27"/>
                  </a:lnTo>
                  <a:lnTo>
                    <a:pt x="255" y="25"/>
                  </a:lnTo>
                  <a:lnTo>
                    <a:pt x="264" y="21"/>
                  </a:lnTo>
                  <a:lnTo>
                    <a:pt x="274" y="17"/>
                  </a:lnTo>
                  <a:lnTo>
                    <a:pt x="285" y="15"/>
                  </a:lnTo>
                  <a:lnTo>
                    <a:pt x="295" y="12"/>
                  </a:lnTo>
                  <a:lnTo>
                    <a:pt x="306" y="8"/>
                  </a:lnTo>
                  <a:lnTo>
                    <a:pt x="306" y="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74" name="Freeform 134">
              <a:extLst>
                <a:ext uri="{FF2B5EF4-FFF2-40B4-BE49-F238E27FC236}">
                  <a16:creationId xmlns:a16="http://schemas.microsoft.com/office/drawing/2014/main" id="{7EAAEF75-12D8-6F44-B3F4-513C96227ED0}"/>
                </a:ext>
              </a:extLst>
            </p:cNvPr>
            <p:cNvSpPr>
              <a:spLocks/>
            </p:cNvSpPr>
            <p:nvPr/>
          </p:nvSpPr>
          <p:spPr bwMode="auto">
            <a:xfrm>
              <a:off x="3330" y="2418"/>
              <a:ext cx="88" cy="171"/>
            </a:xfrm>
            <a:custGeom>
              <a:avLst/>
              <a:gdLst>
                <a:gd name="T0" fmla="*/ 98 w 176"/>
                <a:gd name="T1" fmla="*/ 2 h 342"/>
                <a:gd name="T2" fmla="*/ 133 w 176"/>
                <a:gd name="T3" fmla="*/ 19 h 342"/>
                <a:gd name="T4" fmla="*/ 154 w 176"/>
                <a:gd name="T5" fmla="*/ 55 h 342"/>
                <a:gd name="T6" fmla="*/ 165 w 176"/>
                <a:gd name="T7" fmla="*/ 97 h 342"/>
                <a:gd name="T8" fmla="*/ 169 w 176"/>
                <a:gd name="T9" fmla="*/ 143 h 342"/>
                <a:gd name="T10" fmla="*/ 171 w 176"/>
                <a:gd name="T11" fmla="*/ 179 h 342"/>
                <a:gd name="T12" fmla="*/ 173 w 176"/>
                <a:gd name="T13" fmla="*/ 208 h 342"/>
                <a:gd name="T14" fmla="*/ 175 w 176"/>
                <a:gd name="T15" fmla="*/ 234 h 342"/>
                <a:gd name="T16" fmla="*/ 175 w 176"/>
                <a:gd name="T17" fmla="*/ 263 h 342"/>
                <a:gd name="T18" fmla="*/ 176 w 176"/>
                <a:gd name="T19" fmla="*/ 291 h 342"/>
                <a:gd name="T20" fmla="*/ 176 w 176"/>
                <a:gd name="T21" fmla="*/ 318 h 342"/>
                <a:gd name="T22" fmla="*/ 167 w 176"/>
                <a:gd name="T23" fmla="*/ 322 h 342"/>
                <a:gd name="T24" fmla="*/ 161 w 176"/>
                <a:gd name="T25" fmla="*/ 325 h 342"/>
                <a:gd name="T26" fmla="*/ 152 w 176"/>
                <a:gd name="T27" fmla="*/ 268 h 342"/>
                <a:gd name="T28" fmla="*/ 148 w 176"/>
                <a:gd name="T29" fmla="*/ 208 h 342"/>
                <a:gd name="T30" fmla="*/ 146 w 176"/>
                <a:gd name="T31" fmla="*/ 147 h 342"/>
                <a:gd name="T32" fmla="*/ 140 w 176"/>
                <a:gd name="T33" fmla="*/ 92 h 342"/>
                <a:gd name="T34" fmla="*/ 127 w 176"/>
                <a:gd name="T35" fmla="*/ 48 h 342"/>
                <a:gd name="T36" fmla="*/ 93 w 176"/>
                <a:gd name="T37" fmla="*/ 27 h 342"/>
                <a:gd name="T38" fmla="*/ 62 w 176"/>
                <a:gd name="T39" fmla="*/ 36 h 342"/>
                <a:gd name="T40" fmla="*/ 43 w 176"/>
                <a:gd name="T41" fmla="*/ 67 h 342"/>
                <a:gd name="T42" fmla="*/ 32 w 176"/>
                <a:gd name="T43" fmla="*/ 105 h 342"/>
                <a:gd name="T44" fmla="*/ 26 w 176"/>
                <a:gd name="T45" fmla="*/ 147 h 342"/>
                <a:gd name="T46" fmla="*/ 24 w 176"/>
                <a:gd name="T47" fmla="*/ 179 h 342"/>
                <a:gd name="T48" fmla="*/ 22 w 176"/>
                <a:gd name="T49" fmla="*/ 213 h 342"/>
                <a:gd name="T50" fmla="*/ 24 w 176"/>
                <a:gd name="T51" fmla="*/ 247 h 342"/>
                <a:gd name="T52" fmla="*/ 26 w 176"/>
                <a:gd name="T53" fmla="*/ 282 h 342"/>
                <a:gd name="T54" fmla="*/ 28 w 176"/>
                <a:gd name="T55" fmla="*/ 314 h 342"/>
                <a:gd name="T56" fmla="*/ 28 w 176"/>
                <a:gd name="T57" fmla="*/ 342 h 342"/>
                <a:gd name="T58" fmla="*/ 19 w 176"/>
                <a:gd name="T59" fmla="*/ 341 h 342"/>
                <a:gd name="T60" fmla="*/ 13 w 176"/>
                <a:gd name="T61" fmla="*/ 342 h 342"/>
                <a:gd name="T62" fmla="*/ 9 w 176"/>
                <a:gd name="T63" fmla="*/ 333 h 342"/>
                <a:gd name="T64" fmla="*/ 5 w 176"/>
                <a:gd name="T65" fmla="*/ 312 h 342"/>
                <a:gd name="T66" fmla="*/ 3 w 176"/>
                <a:gd name="T67" fmla="*/ 287 h 342"/>
                <a:gd name="T68" fmla="*/ 3 w 176"/>
                <a:gd name="T69" fmla="*/ 265 h 342"/>
                <a:gd name="T70" fmla="*/ 3 w 176"/>
                <a:gd name="T71" fmla="*/ 242 h 342"/>
                <a:gd name="T72" fmla="*/ 1 w 176"/>
                <a:gd name="T73" fmla="*/ 223 h 342"/>
                <a:gd name="T74" fmla="*/ 0 w 176"/>
                <a:gd name="T75" fmla="*/ 177 h 342"/>
                <a:gd name="T76" fmla="*/ 1 w 176"/>
                <a:gd name="T77" fmla="*/ 131 h 342"/>
                <a:gd name="T78" fmla="*/ 7 w 176"/>
                <a:gd name="T79" fmla="*/ 86 h 342"/>
                <a:gd name="T80" fmla="*/ 24 w 176"/>
                <a:gd name="T81" fmla="*/ 46 h 342"/>
                <a:gd name="T82" fmla="*/ 53 w 176"/>
                <a:gd name="T83" fmla="*/ 12 h 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76" h="342">
                  <a:moveTo>
                    <a:pt x="66" y="4"/>
                  </a:moveTo>
                  <a:lnTo>
                    <a:pt x="83" y="0"/>
                  </a:lnTo>
                  <a:lnTo>
                    <a:pt x="98" y="2"/>
                  </a:lnTo>
                  <a:lnTo>
                    <a:pt x="112" y="6"/>
                  </a:lnTo>
                  <a:lnTo>
                    <a:pt x="123" y="12"/>
                  </a:lnTo>
                  <a:lnTo>
                    <a:pt x="133" y="19"/>
                  </a:lnTo>
                  <a:lnTo>
                    <a:pt x="142" y="31"/>
                  </a:lnTo>
                  <a:lnTo>
                    <a:pt x="148" y="42"/>
                  </a:lnTo>
                  <a:lnTo>
                    <a:pt x="154" y="55"/>
                  </a:lnTo>
                  <a:lnTo>
                    <a:pt x="159" y="69"/>
                  </a:lnTo>
                  <a:lnTo>
                    <a:pt x="163" y="82"/>
                  </a:lnTo>
                  <a:lnTo>
                    <a:pt x="165" y="97"/>
                  </a:lnTo>
                  <a:lnTo>
                    <a:pt x="167" y="112"/>
                  </a:lnTo>
                  <a:lnTo>
                    <a:pt x="169" y="128"/>
                  </a:lnTo>
                  <a:lnTo>
                    <a:pt x="169" y="143"/>
                  </a:lnTo>
                  <a:lnTo>
                    <a:pt x="169" y="156"/>
                  </a:lnTo>
                  <a:lnTo>
                    <a:pt x="171" y="169"/>
                  </a:lnTo>
                  <a:lnTo>
                    <a:pt x="171" y="179"/>
                  </a:lnTo>
                  <a:lnTo>
                    <a:pt x="171" y="188"/>
                  </a:lnTo>
                  <a:lnTo>
                    <a:pt x="171" y="198"/>
                  </a:lnTo>
                  <a:lnTo>
                    <a:pt x="173" y="208"/>
                  </a:lnTo>
                  <a:lnTo>
                    <a:pt x="173" y="215"/>
                  </a:lnTo>
                  <a:lnTo>
                    <a:pt x="173" y="225"/>
                  </a:lnTo>
                  <a:lnTo>
                    <a:pt x="175" y="234"/>
                  </a:lnTo>
                  <a:lnTo>
                    <a:pt x="175" y="244"/>
                  </a:lnTo>
                  <a:lnTo>
                    <a:pt x="175" y="253"/>
                  </a:lnTo>
                  <a:lnTo>
                    <a:pt x="175" y="263"/>
                  </a:lnTo>
                  <a:lnTo>
                    <a:pt x="176" y="272"/>
                  </a:lnTo>
                  <a:lnTo>
                    <a:pt x="176" y="282"/>
                  </a:lnTo>
                  <a:lnTo>
                    <a:pt x="176" y="291"/>
                  </a:lnTo>
                  <a:lnTo>
                    <a:pt x="176" y="301"/>
                  </a:lnTo>
                  <a:lnTo>
                    <a:pt x="176" y="308"/>
                  </a:lnTo>
                  <a:lnTo>
                    <a:pt x="176" y="318"/>
                  </a:lnTo>
                  <a:lnTo>
                    <a:pt x="173" y="320"/>
                  </a:lnTo>
                  <a:lnTo>
                    <a:pt x="169" y="322"/>
                  </a:lnTo>
                  <a:lnTo>
                    <a:pt x="167" y="322"/>
                  </a:lnTo>
                  <a:lnTo>
                    <a:pt x="165" y="323"/>
                  </a:lnTo>
                  <a:lnTo>
                    <a:pt x="163" y="323"/>
                  </a:lnTo>
                  <a:lnTo>
                    <a:pt x="161" y="325"/>
                  </a:lnTo>
                  <a:lnTo>
                    <a:pt x="157" y="306"/>
                  </a:lnTo>
                  <a:lnTo>
                    <a:pt x="154" y="287"/>
                  </a:lnTo>
                  <a:lnTo>
                    <a:pt x="152" y="268"/>
                  </a:lnTo>
                  <a:lnTo>
                    <a:pt x="150" y="249"/>
                  </a:lnTo>
                  <a:lnTo>
                    <a:pt x="150" y="228"/>
                  </a:lnTo>
                  <a:lnTo>
                    <a:pt x="148" y="208"/>
                  </a:lnTo>
                  <a:lnTo>
                    <a:pt x="148" y="187"/>
                  </a:lnTo>
                  <a:lnTo>
                    <a:pt x="148" y="168"/>
                  </a:lnTo>
                  <a:lnTo>
                    <a:pt x="146" y="147"/>
                  </a:lnTo>
                  <a:lnTo>
                    <a:pt x="144" y="128"/>
                  </a:lnTo>
                  <a:lnTo>
                    <a:pt x="142" y="109"/>
                  </a:lnTo>
                  <a:lnTo>
                    <a:pt x="140" y="92"/>
                  </a:lnTo>
                  <a:lnTo>
                    <a:pt x="136" y="76"/>
                  </a:lnTo>
                  <a:lnTo>
                    <a:pt x="133" y="61"/>
                  </a:lnTo>
                  <a:lnTo>
                    <a:pt x="127" y="48"/>
                  </a:lnTo>
                  <a:lnTo>
                    <a:pt x="119" y="36"/>
                  </a:lnTo>
                  <a:lnTo>
                    <a:pt x="104" y="29"/>
                  </a:lnTo>
                  <a:lnTo>
                    <a:pt x="93" y="27"/>
                  </a:lnTo>
                  <a:lnTo>
                    <a:pt x="81" y="27"/>
                  </a:lnTo>
                  <a:lnTo>
                    <a:pt x="72" y="31"/>
                  </a:lnTo>
                  <a:lnTo>
                    <a:pt x="62" y="36"/>
                  </a:lnTo>
                  <a:lnTo>
                    <a:pt x="55" y="44"/>
                  </a:lnTo>
                  <a:lnTo>
                    <a:pt x="49" y="54"/>
                  </a:lnTo>
                  <a:lnTo>
                    <a:pt x="43" y="67"/>
                  </a:lnTo>
                  <a:lnTo>
                    <a:pt x="39" y="78"/>
                  </a:lnTo>
                  <a:lnTo>
                    <a:pt x="36" y="92"/>
                  </a:lnTo>
                  <a:lnTo>
                    <a:pt x="32" y="105"/>
                  </a:lnTo>
                  <a:lnTo>
                    <a:pt x="30" y="120"/>
                  </a:lnTo>
                  <a:lnTo>
                    <a:pt x="28" y="133"/>
                  </a:lnTo>
                  <a:lnTo>
                    <a:pt x="26" y="147"/>
                  </a:lnTo>
                  <a:lnTo>
                    <a:pt x="26" y="158"/>
                  </a:lnTo>
                  <a:lnTo>
                    <a:pt x="24" y="169"/>
                  </a:lnTo>
                  <a:lnTo>
                    <a:pt x="24" y="179"/>
                  </a:lnTo>
                  <a:lnTo>
                    <a:pt x="22" y="190"/>
                  </a:lnTo>
                  <a:lnTo>
                    <a:pt x="22" y="202"/>
                  </a:lnTo>
                  <a:lnTo>
                    <a:pt x="22" y="213"/>
                  </a:lnTo>
                  <a:lnTo>
                    <a:pt x="22" y="225"/>
                  </a:lnTo>
                  <a:lnTo>
                    <a:pt x="24" y="236"/>
                  </a:lnTo>
                  <a:lnTo>
                    <a:pt x="24" y="247"/>
                  </a:lnTo>
                  <a:lnTo>
                    <a:pt x="26" y="259"/>
                  </a:lnTo>
                  <a:lnTo>
                    <a:pt x="26" y="270"/>
                  </a:lnTo>
                  <a:lnTo>
                    <a:pt x="26" y="282"/>
                  </a:lnTo>
                  <a:lnTo>
                    <a:pt x="26" y="293"/>
                  </a:lnTo>
                  <a:lnTo>
                    <a:pt x="28" y="303"/>
                  </a:lnTo>
                  <a:lnTo>
                    <a:pt x="28" y="314"/>
                  </a:lnTo>
                  <a:lnTo>
                    <a:pt x="28" y="323"/>
                  </a:lnTo>
                  <a:lnTo>
                    <a:pt x="28" y="333"/>
                  </a:lnTo>
                  <a:lnTo>
                    <a:pt x="28" y="342"/>
                  </a:lnTo>
                  <a:lnTo>
                    <a:pt x="24" y="341"/>
                  </a:lnTo>
                  <a:lnTo>
                    <a:pt x="20" y="341"/>
                  </a:lnTo>
                  <a:lnTo>
                    <a:pt x="19" y="341"/>
                  </a:lnTo>
                  <a:lnTo>
                    <a:pt x="17" y="342"/>
                  </a:lnTo>
                  <a:lnTo>
                    <a:pt x="15" y="342"/>
                  </a:lnTo>
                  <a:lnTo>
                    <a:pt x="13" y="342"/>
                  </a:lnTo>
                  <a:lnTo>
                    <a:pt x="13" y="341"/>
                  </a:lnTo>
                  <a:lnTo>
                    <a:pt x="11" y="339"/>
                  </a:lnTo>
                  <a:lnTo>
                    <a:pt x="9" y="333"/>
                  </a:lnTo>
                  <a:lnTo>
                    <a:pt x="7" y="325"/>
                  </a:lnTo>
                  <a:lnTo>
                    <a:pt x="7" y="318"/>
                  </a:lnTo>
                  <a:lnTo>
                    <a:pt x="5" y="312"/>
                  </a:lnTo>
                  <a:lnTo>
                    <a:pt x="5" y="304"/>
                  </a:lnTo>
                  <a:lnTo>
                    <a:pt x="5" y="297"/>
                  </a:lnTo>
                  <a:lnTo>
                    <a:pt x="3" y="287"/>
                  </a:lnTo>
                  <a:lnTo>
                    <a:pt x="3" y="280"/>
                  </a:lnTo>
                  <a:lnTo>
                    <a:pt x="3" y="272"/>
                  </a:lnTo>
                  <a:lnTo>
                    <a:pt x="3" y="265"/>
                  </a:lnTo>
                  <a:lnTo>
                    <a:pt x="3" y="257"/>
                  </a:lnTo>
                  <a:lnTo>
                    <a:pt x="3" y="249"/>
                  </a:lnTo>
                  <a:lnTo>
                    <a:pt x="3" y="242"/>
                  </a:lnTo>
                  <a:lnTo>
                    <a:pt x="3" y="234"/>
                  </a:lnTo>
                  <a:lnTo>
                    <a:pt x="1" y="228"/>
                  </a:lnTo>
                  <a:lnTo>
                    <a:pt x="1" y="223"/>
                  </a:lnTo>
                  <a:lnTo>
                    <a:pt x="1" y="208"/>
                  </a:lnTo>
                  <a:lnTo>
                    <a:pt x="0" y="192"/>
                  </a:lnTo>
                  <a:lnTo>
                    <a:pt x="0" y="177"/>
                  </a:lnTo>
                  <a:lnTo>
                    <a:pt x="0" y="162"/>
                  </a:lnTo>
                  <a:lnTo>
                    <a:pt x="0" y="147"/>
                  </a:lnTo>
                  <a:lnTo>
                    <a:pt x="1" y="131"/>
                  </a:lnTo>
                  <a:lnTo>
                    <a:pt x="3" y="116"/>
                  </a:lnTo>
                  <a:lnTo>
                    <a:pt x="5" y="101"/>
                  </a:lnTo>
                  <a:lnTo>
                    <a:pt x="7" y="86"/>
                  </a:lnTo>
                  <a:lnTo>
                    <a:pt x="13" y="73"/>
                  </a:lnTo>
                  <a:lnTo>
                    <a:pt x="19" y="59"/>
                  </a:lnTo>
                  <a:lnTo>
                    <a:pt x="24" y="46"/>
                  </a:lnTo>
                  <a:lnTo>
                    <a:pt x="32" y="34"/>
                  </a:lnTo>
                  <a:lnTo>
                    <a:pt x="41" y="23"/>
                  </a:lnTo>
                  <a:lnTo>
                    <a:pt x="53" y="12"/>
                  </a:lnTo>
                  <a:lnTo>
                    <a:pt x="66" y="4"/>
                  </a:lnTo>
                  <a:lnTo>
                    <a:pt x="66"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75" name="Freeform 135">
              <a:extLst>
                <a:ext uri="{FF2B5EF4-FFF2-40B4-BE49-F238E27FC236}">
                  <a16:creationId xmlns:a16="http://schemas.microsoft.com/office/drawing/2014/main" id="{A47A25D1-4FF2-904B-B03B-F1AB6031C4D3}"/>
                </a:ext>
              </a:extLst>
            </p:cNvPr>
            <p:cNvSpPr>
              <a:spLocks/>
            </p:cNvSpPr>
            <p:nvPr/>
          </p:nvSpPr>
          <p:spPr bwMode="auto">
            <a:xfrm>
              <a:off x="3291" y="2533"/>
              <a:ext cx="173" cy="96"/>
            </a:xfrm>
            <a:custGeom>
              <a:avLst/>
              <a:gdLst>
                <a:gd name="T0" fmla="*/ 336 w 346"/>
                <a:gd name="T1" fmla="*/ 12 h 192"/>
                <a:gd name="T2" fmla="*/ 346 w 346"/>
                <a:gd name="T3" fmla="*/ 38 h 192"/>
                <a:gd name="T4" fmla="*/ 344 w 346"/>
                <a:gd name="T5" fmla="*/ 65 h 192"/>
                <a:gd name="T6" fmla="*/ 332 w 346"/>
                <a:gd name="T7" fmla="*/ 92 h 192"/>
                <a:gd name="T8" fmla="*/ 315 w 346"/>
                <a:gd name="T9" fmla="*/ 116 h 192"/>
                <a:gd name="T10" fmla="*/ 291 w 346"/>
                <a:gd name="T11" fmla="*/ 137 h 192"/>
                <a:gd name="T12" fmla="*/ 266 w 346"/>
                <a:gd name="T13" fmla="*/ 156 h 192"/>
                <a:gd name="T14" fmla="*/ 239 w 346"/>
                <a:gd name="T15" fmla="*/ 171 h 192"/>
                <a:gd name="T16" fmla="*/ 220 w 346"/>
                <a:gd name="T17" fmla="*/ 179 h 192"/>
                <a:gd name="T18" fmla="*/ 207 w 346"/>
                <a:gd name="T19" fmla="*/ 183 h 192"/>
                <a:gd name="T20" fmla="*/ 194 w 346"/>
                <a:gd name="T21" fmla="*/ 187 h 192"/>
                <a:gd name="T22" fmla="*/ 180 w 346"/>
                <a:gd name="T23" fmla="*/ 189 h 192"/>
                <a:gd name="T24" fmla="*/ 167 w 346"/>
                <a:gd name="T25" fmla="*/ 189 h 192"/>
                <a:gd name="T26" fmla="*/ 154 w 346"/>
                <a:gd name="T27" fmla="*/ 190 h 192"/>
                <a:gd name="T28" fmla="*/ 140 w 346"/>
                <a:gd name="T29" fmla="*/ 192 h 192"/>
                <a:gd name="T30" fmla="*/ 127 w 346"/>
                <a:gd name="T31" fmla="*/ 192 h 192"/>
                <a:gd name="T32" fmla="*/ 110 w 346"/>
                <a:gd name="T33" fmla="*/ 192 h 192"/>
                <a:gd name="T34" fmla="*/ 87 w 346"/>
                <a:gd name="T35" fmla="*/ 189 h 192"/>
                <a:gd name="T36" fmla="*/ 64 w 346"/>
                <a:gd name="T37" fmla="*/ 181 h 192"/>
                <a:gd name="T38" fmla="*/ 41 w 346"/>
                <a:gd name="T39" fmla="*/ 170 h 192"/>
                <a:gd name="T40" fmla="*/ 20 w 346"/>
                <a:gd name="T41" fmla="*/ 154 h 192"/>
                <a:gd name="T42" fmla="*/ 7 w 346"/>
                <a:gd name="T43" fmla="*/ 137 h 192"/>
                <a:gd name="T44" fmla="*/ 0 w 346"/>
                <a:gd name="T45" fmla="*/ 116 h 192"/>
                <a:gd name="T46" fmla="*/ 0 w 346"/>
                <a:gd name="T47" fmla="*/ 93 h 192"/>
                <a:gd name="T48" fmla="*/ 7 w 346"/>
                <a:gd name="T49" fmla="*/ 80 h 192"/>
                <a:gd name="T50" fmla="*/ 13 w 346"/>
                <a:gd name="T51" fmla="*/ 80 h 192"/>
                <a:gd name="T52" fmla="*/ 20 w 346"/>
                <a:gd name="T53" fmla="*/ 78 h 192"/>
                <a:gd name="T54" fmla="*/ 26 w 346"/>
                <a:gd name="T55" fmla="*/ 76 h 192"/>
                <a:gd name="T56" fmla="*/ 26 w 346"/>
                <a:gd name="T57" fmla="*/ 92 h 192"/>
                <a:gd name="T58" fmla="*/ 26 w 346"/>
                <a:gd name="T59" fmla="*/ 118 h 192"/>
                <a:gd name="T60" fmla="*/ 41 w 346"/>
                <a:gd name="T61" fmla="*/ 139 h 192"/>
                <a:gd name="T62" fmla="*/ 62 w 346"/>
                <a:gd name="T63" fmla="*/ 154 h 192"/>
                <a:gd name="T64" fmla="*/ 91 w 346"/>
                <a:gd name="T65" fmla="*/ 166 h 192"/>
                <a:gd name="T66" fmla="*/ 123 w 346"/>
                <a:gd name="T67" fmla="*/ 171 h 192"/>
                <a:gd name="T68" fmla="*/ 156 w 346"/>
                <a:gd name="T69" fmla="*/ 171 h 192"/>
                <a:gd name="T70" fmla="*/ 184 w 346"/>
                <a:gd name="T71" fmla="*/ 168 h 192"/>
                <a:gd name="T72" fmla="*/ 209 w 346"/>
                <a:gd name="T73" fmla="*/ 158 h 192"/>
                <a:gd name="T74" fmla="*/ 234 w 346"/>
                <a:gd name="T75" fmla="*/ 149 h 192"/>
                <a:gd name="T76" fmla="*/ 258 w 346"/>
                <a:gd name="T77" fmla="*/ 135 h 192"/>
                <a:gd name="T78" fmla="*/ 281 w 346"/>
                <a:gd name="T79" fmla="*/ 118 h 192"/>
                <a:gd name="T80" fmla="*/ 302 w 346"/>
                <a:gd name="T81" fmla="*/ 99 h 192"/>
                <a:gd name="T82" fmla="*/ 315 w 346"/>
                <a:gd name="T83" fmla="*/ 76 h 192"/>
                <a:gd name="T84" fmla="*/ 323 w 346"/>
                <a:gd name="T85" fmla="*/ 52 h 192"/>
                <a:gd name="T86" fmla="*/ 323 w 346"/>
                <a:gd name="T87" fmla="*/ 23 h 192"/>
                <a:gd name="T88" fmla="*/ 321 w 346"/>
                <a:gd name="T89" fmla="*/ 6 h 192"/>
                <a:gd name="T90" fmla="*/ 325 w 346"/>
                <a:gd name="T91" fmla="*/ 2 h 192"/>
                <a:gd name="T92" fmla="*/ 327 w 346"/>
                <a:gd name="T93" fmla="*/ 0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46" h="192">
                  <a:moveTo>
                    <a:pt x="327" y="0"/>
                  </a:moveTo>
                  <a:lnTo>
                    <a:pt x="336" y="12"/>
                  </a:lnTo>
                  <a:lnTo>
                    <a:pt x="342" y="25"/>
                  </a:lnTo>
                  <a:lnTo>
                    <a:pt x="346" y="38"/>
                  </a:lnTo>
                  <a:lnTo>
                    <a:pt x="346" y="52"/>
                  </a:lnTo>
                  <a:lnTo>
                    <a:pt x="344" y="65"/>
                  </a:lnTo>
                  <a:lnTo>
                    <a:pt x="340" y="78"/>
                  </a:lnTo>
                  <a:lnTo>
                    <a:pt x="332" y="92"/>
                  </a:lnTo>
                  <a:lnTo>
                    <a:pt x="325" y="103"/>
                  </a:lnTo>
                  <a:lnTo>
                    <a:pt x="315" y="116"/>
                  </a:lnTo>
                  <a:lnTo>
                    <a:pt x="304" y="128"/>
                  </a:lnTo>
                  <a:lnTo>
                    <a:pt x="291" y="137"/>
                  </a:lnTo>
                  <a:lnTo>
                    <a:pt x="279" y="149"/>
                  </a:lnTo>
                  <a:lnTo>
                    <a:pt x="266" y="156"/>
                  </a:lnTo>
                  <a:lnTo>
                    <a:pt x="253" y="164"/>
                  </a:lnTo>
                  <a:lnTo>
                    <a:pt x="239" y="171"/>
                  </a:lnTo>
                  <a:lnTo>
                    <a:pt x="228" y="177"/>
                  </a:lnTo>
                  <a:lnTo>
                    <a:pt x="220" y="179"/>
                  </a:lnTo>
                  <a:lnTo>
                    <a:pt x="214" y="181"/>
                  </a:lnTo>
                  <a:lnTo>
                    <a:pt x="207" y="183"/>
                  </a:lnTo>
                  <a:lnTo>
                    <a:pt x="201" y="185"/>
                  </a:lnTo>
                  <a:lnTo>
                    <a:pt x="194" y="187"/>
                  </a:lnTo>
                  <a:lnTo>
                    <a:pt x="188" y="187"/>
                  </a:lnTo>
                  <a:lnTo>
                    <a:pt x="180" y="189"/>
                  </a:lnTo>
                  <a:lnTo>
                    <a:pt x="175" y="189"/>
                  </a:lnTo>
                  <a:lnTo>
                    <a:pt x="167" y="189"/>
                  </a:lnTo>
                  <a:lnTo>
                    <a:pt x="161" y="190"/>
                  </a:lnTo>
                  <a:lnTo>
                    <a:pt x="154" y="190"/>
                  </a:lnTo>
                  <a:lnTo>
                    <a:pt x="146" y="190"/>
                  </a:lnTo>
                  <a:lnTo>
                    <a:pt x="140" y="192"/>
                  </a:lnTo>
                  <a:lnTo>
                    <a:pt x="135" y="192"/>
                  </a:lnTo>
                  <a:lnTo>
                    <a:pt x="127" y="192"/>
                  </a:lnTo>
                  <a:lnTo>
                    <a:pt x="121" y="192"/>
                  </a:lnTo>
                  <a:lnTo>
                    <a:pt x="110" y="192"/>
                  </a:lnTo>
                  <a:lnTo>
                    <a:pt x="98" y="190"/>
                  </a:lnTo>
                  <a:lnTo>
                    <a:pt x="87" y="189"/>
                  </a:lnTo>
                  <a:lnTo>
                    <a:pt x="76" y="187"/>
                  </a:lnTo>
                  <a:lnTo>
                    <a:pt x="64" y="181"/>
                  </a:lnTo>
                  <a:lnTo>
                    <a:pt x="53" y="177"/>
                  </a:lnTo>
                  <a:lnTo>
                    <a:pt x="41" y="170"/>
                  </a:lnTo>
                  <a:lnTo>
                    <a:pt x="32" y="164"/>
                  </a:lnTo>
                  <a:lnTo>
                    <a:pt x="20" y="154"/>
                  </a:lnTo>
                  <a:lnTo>
                    <a:pt x="13" y="147"/>
                  </a:lnTo>
                  <a:lnTo>
                    <a:pt x="7" y="137"/>
                  </a:lnTo>
                  <a:lnTo>
                    <a:pt x="1" y="128"/>
                  </a:lnTo>
                  <a:lnTo>
                    <a:pt x="0" y="116"/>
                  </a:lnTo>
                  <a:lnTo>
                    <a:pt x="0" y="105"/>
                  </a:lnTo>
                  <a:lnTo>
                    <a:pt x="0" y="93"/>
                  </a:lnTo>
                  <a:lnTo>
                    <a:pt x="5" y="80"/>
                  </a:lnTo>
                  <a:lnTo>
                    <a:pt x="7" y="80"/>
                  </a:lnTo>
                  <a:lnTo>
                    <a:pt x="11" y="80"/>
                  </a:lnTo>
                  <a:lnTo>
                    <a:pt x="13" y="80"/>
                  </a:lnTo>
                  <a:lnTo>
                    <a:pt x="17" y="78"/>
                  </a:lnTo>
                  <a:lnTo>
                    <a:pt x="20" y="78"/>
                  </a:lnTo>
                  <a:lnTo>
                    <a:pt x="22" y="76"/>
                  </a:lnTo>
                  <a:lnTo>
                    <a:pt x="26" y="76"/>
                  </a:lnTo>
                  <a:lnTo>
                    <a:pt x="32" y="76"/>
                  </a:lnTo>
                  <a:lnTo>
                    <a:pt x="26" y="92"/>
                  </a:lnTo>
                  <a:lnTo>
                    <a:pt x="24" y="107"/>
                  </a:lnTo>
                  <a:lnTo>
                    <a:pt x="26" y="118"/>
                  </a:lnTo>
                  <a:lnTo>
                    <a:pt x="32" y="130"/>
                  </a:lnTo>
                  <a:lnTo>
                    <a:pt x="41" y="139"/>
                  </a:lnTo>
                  <a:lnTo>
                    <a:pt x="51" y="149"/>
                  </a:lnTo>
                  <a:lnTo>
                    <a:pt x="62" y="154"/>
                  </a:lnTo>
                  <a:lnTo>
                    <a:pt x="78" y="162"/>
                  </a:lnTo>
                  <a:lnTo>
                    <a:pt x="91" y="166"/>
                  </a:lnTo>
                  <a:lnTo>
                    <a:pt x="108" y="170"/>
                  </a:lnTo>
                  <a:lnTo>
                    <a:pt x="123" y="171"/>
                  </a:lnTo>
                  <a:lnTo>
                    <a:pt x="138" y="171"/>
                  </a:lnTo>
                  <a:lnTo>
                    <a:pt x="156" y="171"/>
                  </a:lnTo>
                  <a:lnTo>
                    <a:pt x="171" y="170"/>
                  </a:lnTo>
                  <a:lnTo>
                    <a:pt x="184" y="168"/>
                  </a:lnTo>
                  <a:lnTo>
                    <a:pt x="195" y="164"/>
                  </a:lnTo>
                  <a:lnTo>
                    <a:pt x="209" y="158"/>
                  </a:lnTo>
                  <a:lnTo>
                    <a:pt x="220" y="154"/>
                  </a:lnTo>
                  <a:lnTo>
                    <a:pt x="234" y="149"/>
                  </a:lnTo>
                  <a:lnTo>
                    <a:pt x="247" y="141"/>
                  </a:lnTo>
                  <a:lnTo>
                    <a:pt x="258" y="135"/>
                  </a:lnTo>
                  <a:lnTo>
                    <a:pt x="270" y="128"/>
                  </a:lnTo>
                  <a:lnTo>
                    <a:pt x="281" y="118"/>
                  </a:lnTo>
                  <a:lnTo>
                    <a:pt x="292" y="111"/>
                  </a:lnTo>
                  <a:lnTo>
                    <a:pt x="302" y="99"/>
                  </a:lnTo>
                  <a:lnTo>
                    <a:pt x="310" y="90"/>
                  </a:lnTo>
                  <a:lnTo>
                    <a:pt x="315" y="76"/>
                  </a:lnTo>
                  <a:lnTo>
                    <a:pt x="321" y="65"/>
                  </a:lnTo>
                  <a:lnTo>
                    <a:pt x="323" y="52"/>
                  </a:lnTo>
                  <a:lnTo>
                    <a:pt x="325" y="38"/>
                  </a:lnTo>
                  <a:lnTo>
                    <a:pt x="323" y="23"/>
                  </a:lnTo>
                  <a:lnTo>
                    <a:pt x="319" y="8"/>
                  </a:lnTo>
                  <a:lnTo>
                    <a:pt x="321" y="6"/>
                  </a:lnTo>
                  <a:lnTo>
                    <a:pt x="323" y="4"/>
                  </a:lnTo>
                  <a:lnTo>
                    <a:pt x="325" y="2"/>
                  </a:lnTo>
                  <a:lnTo>
                    <a:pt x="327" y="0"/>
                  </a:lnTo>
                  <a:lnTo>
                    <a:pt x="32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76" name="Freeform 136">
              <a:extLst>
                <a:ext uri="{FF2B5EF4-FFF2-40B4-BE49-F238E27FC236}">
                  <a16:creationId xmlns:a16="http://schemas.microsoft.com/office/drawing/2014/main" id="{2C7529CB-A7E5-AC44-81AD-9AF71FBBCFBB}"/>
                </a:ext>
              </a:extLst>
            </p:cNvPr>
            <p:cNvSpPr>
              <a:spLocks/>
            </p:cNvSpPr>
            <p:nvPr/>
          </p:nvSpPr>
          <p:spPr bwMode="auto">
            <a:xfrm>
              <a:off x="3296" y="2576"/>
              <a:ext cx="163" cy="84"/>
            </a:xfrm>
            <a:custGeom>
              <a:avLst/>
              <a:gdLst>
                <a:gd name="T0" fmla="*/ 314 w 327"/>
                <a:gd name="T1" fmla="*/ 13 h 167"/>
                <a:gd name="T2" fmla="*/ 320 w 327"/>
                <a:gd name="T3" fmla="*/ 11 h 167"/>
                <a:gd name="T4" fmla="*/ 323 w 327"/>
                <a:gd name="T5" fmla="*/ 4 h 167"/>
                <a:gd name="T6" fmla="*/ 325 w 327"/>
                <a:gd name="T7" fmla="*/ 0 h 167"/>
                <a:gd name="T8" fmla="*/ 327 w 327"/>
                <a:gd name="T9" fmla="*/ 15 h 167"/>
                <a:gd name="T10" fmla="*/ 323 w 327"/>
                <a:gd name="T11" fmla="*/ 42 h 167"/>
                <a:gd name="T12" fmla="*/ 316 w 327"/>
                <a:gd name="T13" fmla="*/ 64 h 167"/>
                <a:gd name="T14" fmla="*/ 304 w 327"/>
                <a:gd name="T15" fmla="*/ 83 h 167"/>
                <a:gd name="T16" fmla="*/ 289 w 327"/>
                <a:gd name="T17" fmla="*/ 99 h 167"/>
                <a:gd name="T18" fmla="*/ 274 w 327"/>
                <a:gd name="T19" fmla="*/ 112 h 167"/>
                <a:gd name="T20" fmla="*/ 257 w 327"/>
                <a:gd name="T21" fmla="*/ 123 h 167"/>
                <a:gd name="T22" fmla="*/ 244 w 327"/>
                <a:gd name="T23" fmla="*/ 131 h 167"/>
                <a:gd name="T24" fmla="*/ 232 w 327"/>
                <a:gd name="T25" fmla="*/ 139 h 167"/>
                <a:gd name="T26" fmla="*/ 219 w 327"/>
                <a:gd name="T27" fmla="*/ 144 h 167"/>
                <a:gd name="T28" fmla="*/ 205 w 327"/>
                <a:gd name="T29" fmla="*/ 150 h 167"/>
                <a:gd name="T30" fmla="*/ 190 w 327"/>
                <a:gd name="T31" fmla="*/ 154 h 167"/>
                <a:gd name="T32" fmla="*/ 177 w 327"/>
                <a:gd name="T33" fmla="*/ 158 h 167"/>
                <a:gd name="T34" fmla="*/ 164 w 327"/>
                <a:gd name="T35" fmla="*/ 161 h 167"/>
                <a:gd name="T36" fmla="*/ 148 w 327"/>
                <a:gd name="T37" fmla="*/ 163 h 167"/>
                <a:gd name="T38" fmla="*/ 131 w 327"/>
                <a:gd name="T39" fmla="*/ 165 h 167"/>
                <a:gd name="T40" fmla="*/ 114 w 327"/>
                <a:gd name="T41" fmla="*/ 167 h 167"/>
                <a:gd name="T42" fmla="*/ 89 w 327"/>
                <a:gd name="T43" fmla="*/ 163 h 167"/>
                <a:gd name="T44" fmla="*/ 63 w 327"/>
                <a:gd name="T45" fmla="*/ 156 h 167"/>
                <a:gd name="T46" fmla="*/ 38 w 327"/>
                <a:gd name="T47" fmla="*/ 144 h 167"/>
                <a:gd name="T48" fmla="*/ 17 w 327"/>
                <a:gd name="T49" fmla="*/ 131 h 167"/>
                <a:gd name="T50" fmla="*/ 4 w 327"/>
                <a:gd name="T51" fmla="*/ 112 h 167"/>
                <a:gd name="T52" fmla="*/ 0 w 327"/>
                <a:gd name="T53" fmla="*/ 91 h 167"/>
                <a:gd name="T54" fmla="*/ 6 w 327"/>
                <a:gd name="T55" fmla="*/ 68 h 167"/>
                <a:gd name="T56" fmla="*/ 23 w 327"/>
                <a:gd name="T57" fmla="*/ 59 h 167"/>
                <a:gd name="T58" fmla="*/ 29 w 327"/>
                <a:gd name="T59" fmla="*/ 66 h 167"/>
                <a:gd name="T60" fmla="*/ 30 w 327"/>
                <a:gd name="T61" fmla="*/ 76 h 167"/>
                <a:gd name="T62" fmla="*/ 27 w 327"/>
                <a:gd name="T63" fmla="*/ 85 h 167"/>
                <a:gd name="T64" fmla="*/ 25 w 327"/>
                <a:gd name="T65" fmla="*/ 95 h 167"/>
                <a:gd name="T66" fmla="*/ 23 w 327"/>
                <a:gd name="T67" fmla="*/ 104 h 167"/>
                <a:gd name="T68" fmla="*/ 27 w 327"/>
                <a:gd name="T69" fmla="*/ 112 h 167"/>
                <a:gd name="T70" fmla="*/ 36 w 327"/>
                <a:gd name="T71" fmla="*/ 120 h 167"/>
                <a:gd name="T72" fmla="*/ 61 w 327"/>
                <a:gd name="T73" fmla="*/ 131 h 167"/>
                <a:gd name="T74" fmla="*/ 101 w 327"/>
                <a:gd name="T75" fmla="*/ 140 h 167"/>
                <a:gd name="T76" fmla="*/ 143 w 327"/>
                <a:gd name="T77" fmla="*/ 140 h 167"/>
                <a:gd name="T78" fmla="*/ 185 w 327"/>
                <a:gd name="T79" fmla="*/ 133 h 167"/>
                <a:gd name="T80" fmla="*/ 223 w 327"/>
                <a:gd name="T81" fmla="*/ 118 h 167"/>
                <a:gd name="T82" fmla="*/ 257 w 327"/>
                <a:gd name="T83" fmla="*/ 97 h 167"/>
                <a:gd name="T84" fmla="*/ 285 w 327"/>
                <a:gd name="T85" fmla="*/ 66 h 167"/>
                <a:gd name="T86" fmla="*/ 304 w 327"/>
                <a:gd name="T87" fmla="*/ 32 h 167"/>
                <a:gd name="T88" fmla="*/ 312 w 327"/>
                <a:gd name="T89" fmla="*/ 11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27" h="167">
                  <a:moveTo>
                    <a:pt x="312" y="11"/>
                  </a:moveTo>
                  <a:lnTo>
                    <a:pt x="314" y="13"/>
                  </a:lnTo>
                  <a:lnTo>
                    <a:pt x="318" y="13"/>
                  </a:lnTo>
                  <a:lnTo>
                    <a:pt x="320" y="11"/>
                  </a:lnTo>
                  <a:lnTo>
                    <a:pt x="322" y="7"/>
                  </a:lnTo>
                  <a:lnTo>
                    <a:pt x="323" y="4"/>
                  </a:lnTo>
                  <a:lnTo>
                    <a:pt x="325" y="0"/>
                  </a:lnTo>
                  <a:lnTo>
                    <a:pt x="325" y="0"/>
                  </a:lnTo>
                  <a:lnTo>
                    <a:pt x="327" y="2"/>
                  </a:lnTo>
                  <a:lnTo>
                    <a:pt x="327" y="15"/>
                  </a:lnTo>
                  <a:lnTo>
                    <a:pt x="327" y="30"/>
                  </a:lnTo>
                  <a:lnTo>
                    <a:pt x="323" y="42"/>
                  </a:lnTo>
                  <a:lnTo>
                    <a:pt x="322" y="53"/>
                  </a:lnTo>
                  <a:lnTo>
                    <a:pt x="316" y="64"/>
                  </a:lnTo>
                  <a:lnTo>
                    <a:pt x="310" y="74"/>
                  </a:lnTo>
                  <a:lnTo>
                    <a:pt x="304" y="83"/>
                  </a:lnTo>
                  <a:lnTo>
                    <a:pt x="297" y="91"/>
                  </a:lnTo>
                  <a:lnTo>
                    <a:pt x="289" y="99"/>
                  </a:lnTo>
                  <a:lnTo>
                    <a:pt x="282" y="106"/>
                  </a:lnTo>
                  <a:lnTo>
                    <a:pt x="274" y="112"/>
                  </a:lnTo>
                  <a:lnTo>
                    <a:pt x="266" y="118"/>
                  </a:lnTo>
                  <a:lnTo>
                    <a:pt x="257" y="123"/>
                  </a:lnTo>
                  <a:lnTo>
                    <a:pt x="251" y="127"/>
                  </a:lnTo>
                  <a:lnTo>
                    <a:pt x="244" y="131"/>
                  </a:lnTo>
                  <a:lnTo>
                    <a:pt x="238" y="135"/>
                  </a:lnTo>
                  <a:lnTo>
                    <a:pt x="232" y="139"/>
                  </a:lnTo>
                  <a:lnTo>
                    <a:pt x="225" y="142"/>
                  </a:lnTo>
                  <a:lnTo>
                    <a:pt x="219" y="144"/>
                  </a:lnTo>
                  <a:lnTo>
                    <a:pt x="211" y="148"/>
                  </a:lnTo>
                  <a:lnTo>
                    <a:pt x="205" y="150"/>
                  </a:lnTo>
                  <a:lnTo>
                    <a:pt x="198" y="152"/>
                  </a:lnTo>
                  <a:lnTo>
                    <a:pt x="190" y="154"/>
                  </a:lnTo>
                  <a:lnTo>
                    <a:pt x="185" y="156"/>
                  </a:lnTo>
                  <a:lnTo>
                    <a:pt x="177" y="158"/>
                  </a:lnTo>
                  <a:lnTo>
                    <a:pt x="169" y="159"/>
                  </a:lnTo>
                  <a:lnTo>
                    <a:pt x="164" y="161"/>
                  </a:lnTo>
                  <a:lnTo>
                    <a:pt x="156" y="161"/>
                  </a:lnTo>
                  <a:lnTo>
                    <a:pt x="148" y="163"/>
                  </a:lnTo>
                  <a:lnTo>
                    <a:pt x="141" y="165"/>
                  </a:lnTo>
                  <a:lnTo>
                    <a:pt x="131" y="165"/>
                  </a:lnTo>
                  <a:lnTo>
                    <a:pt x="124" y="167"/>
                  </a:lnTo>
                  <a:lnTo>
                    <a:pt x="114" y="167"/>
                  </a:lnTo>
                  <a:lnTo>
                    <a:pt x="101" y="165"/>
                  </a:lnTo>
                  <a:lnTo>
                    <a:pt x="89" y="163"/>
                  </a:lnTo>
                  <a:lnTo>
                    <a:pt x="76" y="159"/>
                  </a:lnTo>
                  <a:lnTo>
                    <a:pt x="63" y="156"/>
                  </a:lnTo>
                  <a:lnTo>
                    <a:pt x="51" y="152"/>
                  </a:lnTo>
                  <a:lnTo>
                    <a:pt x="38" y="144"/>
                  </a:lnTo>
                  <a:lnTo>
                    <a:pt x="29" y="139"/>
                  </a:lnTo>
                  <a:lnTo>
                    <a:pt x="17" y="131"/>
                  </a:lnTo>
                  <a:lnTo>
                    <a:pt x="10" y="121"/>
                  </a:lnTo>
                  <a:lnTo>
                    <a:pt x="4" y="112"/>
                  </a:lnTo>
                  <a:lnTo>
                    <a:pt x="0" y="102"/>
                  </a:lnTo>
                  <a:lnTo>
                    <a:pt x="0" y="91"/>
                  </a:lnTo>
                  <a:lnTo>
                    <a:pt x="2" y="80"/>
                  </a:lnTo>
                  <a:lnTo>
                    <a:pt x="6" y="68"/>
                  </a:lnTo>
                  <a:lnTo>
                    <a:pt x="15" y="55"/>
                  </a:lnTo>
                  <a:lnTo>
                    <a:pt x="23" y="59"/>
                  </a:lnTo>
                  <a:lnTo>
                    <a:pt x="27" y="63"/>
                  </a:lnTo>
                  <a:lnTo>
                    <a:pt x="29" y="66"/>
                  </a:lnTo>
                  <a:lnTo>
                    <a:pt x="30" y="70"/>
                  </a:lnTo>
                  <a:lnTo>
                    <a:pt x="30" y="76"/>
                  </a:lnTo>
                  <a:lnTo>
                    <a:pt x="29" y="80"/>
                  </a:lnTo>
                  <a:lnTo>
                    <a:pt x="27" y="85"/>
                  </a:lnTo>
                  <a:lnTo>
                    <a:pt x="27" y="89"/>
                  </a:lnTo>
                  <a:lnTo>
                    <a:pt x="25" y="95"/>
                  </a:lnTo>
                  <a:lnTo>
                    <a:pt x="23" y="99"/>
                  </a:lnTo>
                  <a:lnTo>
                    <a:pt x="23" y="104"/>
                  </a:lnTo>
                  <a:lnTo>
                    <a:pt x="25" y="108"/>
                  </a:lnTo>
                  <a:lnTo>
                    <a:pt x="27" y="112"/>
                  </a:lnTo>
                  <a:lnTo>
                    <a:pt x="30" y="116"/>
                  </a:lnTo>
                  <a:lnTo>
                    <a:pt x="36" y="120"/>
                  </a:lnTo>
                  <a:lnTo>
                    <a:pt x="44" y="123"/>
                  </a:lnTo>
                  <a:lnTo>
                    <a:pt x="61" y="131"/>
                  </a:lnTo>
                  <a:lnTo>
                    <a:pt x="80" y="137"/>
                  </a:lnTo>
                  <a:lnTo>
                    <a:pt x="101" y="140"/>
                  </a:lnTo>
                  <a:lnTo>
                    <a:pt x="122" y="140"/>
                  </a:lnTo>
                  <a:lnTo>
                    <a:pt x="143" y="140"/>
                  </a:lnTo>
                  <a:lnTo>
                    <a:pt x="164" y="139"/>
                  </a:lnTo>
                  <a:lnTo>
                    <a:pt x="185" y="133"/>
                  </a:lnTo>
                  <a:lnTo>
                    <a:pt x="204" y="127"/>
                  </a:lnTo>
                  <a:lnTo>
                    <a:pt x="223" y="118"/>
                  </a:lnTo>
                  <a:lnTo>
                    <a:pt x="242" y="108"/>
                  </a:lnTo>
                  <a:lnTo>
                    <a:pt x="257" y="97"/>
                  </a:lnTo>
                  <a:lnTo>
                    <a:pt x="272" y="83"/>
                  </a:lnTo>
                  <a:lnTo>
                    <a:pt x="285" y="66"/>
                  </a:lnTo>
                  <a:lnTo>
                    <a:pt x="297" y="49"/>
                  </a:lnTo>
                  <a:lnTo>
                    <a:pt x="304" y="32"/>
                  </a:lnTo>
                  <a:lnTo>
                    <a:pt x="312" y="11"/>
                  </a:lnTo>
                  <a:lnTo>
                    <a:pt x="312"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77" name="Freeform 137">
              <a:extLst>
                <a:ext uri="{FF2B5EF4-FFF2-40B4-BE49-F238E27FC236}">
                  <a16:creationId xmlns:a16="http://schemas.microsoft.com/office/drawing/2014/main" id="{9BA53205-DA03-9E49-935B-C8785C266947}"/>
                </a:ext>
              </a:extLst>
            </p:cNvPr>
            <p:cNvSpPr>
              <a:spLocks/>
            </p:cNvSpPr>
            <p:nvPr/>
          </p:nvSpPr>
          <p:spPr bwMode="auto">
            <a:xfrm>
              <a:off x="3298" y="2613"/>
              <a:ext cx="155" cy="74"/>
            </a:xfrm>
            <a:custGeom>
              <a:avLst/>
              <a:gdLst>
                <a:gd name="T0" fmla="*/ 304 w 310"/>
                <a:gd name="T1" fmla="*/ 11 h 146"/>
                <a:gd name="T2" fmla="*/ 310 w 310"/>
                <a:gd name="T3" fmla="*/ 34 h 146"/>
                <a:gd name="T4" fmla="*/ 306 w 310"/>
                <a:gd name="T5" fmla="*/ 57 h 146"/>
                <a:gd name="T6" fmla="*/ 293 w 310"/>
                <a:gd name="T7" fmla="*/ 78 h 146"/>
                <a:gd name="T8" fmla="*/ 274 w 310"/>
                <a:gd name="T9" fmla="*/ 97 h 146"/>
                <a:gd name="T10" fmla="*/ 253 w 310"/>
                <a:gd name="T11" fmla="*/ 112 h 146"/>
                <a:gd name="T12" fmla="*/ 228 w 310"/>
                <a:gd name="T13" fmla="*/ 125 h 146"/>
                <a:gd name="T14" fmla="*/ 205 w 310"/>
                <a:gd name="T15" fmla="*/ 135 h 146"/>
                <a:gd name="T16" fmla="*/ 192 w 310"/>
                <a:gd name="T17" fmla="*/ 139 h 146"/>
                <a:gd name="T18" fmla="*/ 184 w 310"/>
                <a:gd name="T19" fmla="*/ 139 h 146"/>
                <a:gd name="T20" fmla="*/ 175 w 310"/>
                <a:gd name="T21" fmla="*/ 141 h 146"/>
                <a:gd name="T22" fmla="*/ 165 w 310"/>
                <a:gd name="T23" fmla="*/ 143 h 146"/>
                <a:gd name="T24" fmla="*/ 154 w 310"/>
                <a:gd name="T25" fmla="*/ 143 h 146"/>
                <a:gd name="T26" fmla="*/ 144 w 310"/>
                <a:gd name="T27" fmla="*/ 144 h 146"/>
                <a:gd name="T28" fmla="*/ 135 w 310"/>
                <a:gd name="T29" fmla="*/ 144 h 146"/>
                <a:gd name="T30" fmla="*/ 125 w 310"/>
                <a:gd name="T31" fmla="*/ 144 h 146"/>
                <a:gd name="T32" fmla="*/ 112 w 310"/>
                <a:gd name="T33" fmla="*/ 144 h 146"/>
                <a:gd name="T34" fmla="*/ 87 w 310"/>
                <a:gd name="T35" fmla="*/ 143 h 146"/>
                <a:gd name="T36" fmla="*/ 63 w 310"/>
                <a:gd name="T37" fmla="*/ 139 h 146"/>
                <a:gd name="T38" fmla="*/ 40 w 310"/>
                <a:gd name="T39" fmla="*/ 131 h 146"/>
                <a:gd name="T40" fmla="*/ 19 w 310"/>
                <a:gd name="T41" fmla="*/ 120 h 146"/>
                <a:gd name="T42" fmla="*/ 5 w 310"/>
                <a:gd name="T43" fmla="*/ 104 h 146"/>
                <a:gd name="T44" fmla="*/ 0 w 310"/>
                <a:gd name="T45" fmla="*/ 87 h 146"/>
                <a:gd name="T46" fmla="*/ 2 w 310"/>
                <a:gd name="T47" fmla="*/ 65 h 146"/>
                <a:gd name="T48" fmla="*/ 11 w 310"/>
                <a:gd name="T49" fmla="*/ 53 h 146"/>
                <a:gd name="T50" fmla="*/ 19 w 310"/>
                <a:gd name="T51" fmla="*/ 53 h 146"/>
                <a:gd name="T52" fmla="*/ 19 w 310"/>
                <a:gd name="T53" fmla="*/ 68 h 146"/>
                <a:gd name="T54" fmla="*/ 24 w 310"/>
                <a:gd name="T55" fmla="*/ 91 h 146"/>
                <a:gd name="T56" fmla="*/ 42 w 310"/>
                <a:gd name="T57" fmla="*/ 106 h 146"/>
                <a:gd name="T58" fmla="*/ 66 w 310"/>
                <a:gd name="T59" fmla="*/ 116 h 146"/>
                <a:gd name="T60" fmla="*/ 99 w 310"/>
                <a:gd name="T61" fmla="*/ 120 h 146"/>
                <a:gd name="T62" fmla="*/ 133 w 310"/>
                <a:gd name="T63" fmla="*/ 120 h 146"/>
                <a:gd name="T64" fmla="*/ 167 w 310"/>
                <a:gd name="T65" fmla="*/ 116 h 146"/>
                <a:gd name="T66" fmla="*/ 196 w 310"/>
                <a:gd name="T67" fmla="*/ 112 h 146"/>
                <a:gd name="T68" fmla="*/ 215 w 310"/>
                <a:gd name="T69" fmla="*/ 106 h 146"/>
                <a:gd name="T70" fmla="*/ 232 w 310"/>
                <a:gd name="T71" fmla="*/ 101 h 146"/>
                <a:gd name="T72" fmla="*/ 247 w 310"/>
                <a:gd name="T73" fmla="*/ 91 h 146"/>
                <a:gd name="T74" fmla="*/ 260 w 310"/>
                <a:gd name="T75" fmla="*/ 82 h 146"/>
                <a:gd name="T76" fmla="*/ 272 w 310"/>
                <a:gd name="T77" fmla="*/ 68 h 146"/>
                <a:gd name="T78" fmla="*/ 281 w 310"/>
                <a:gd name="T79" fmla="*/ 55 h 146"/>
                <a:gd name="T80" fmla="*/ 285 w 310"/>
                <a:gd name="T81" fmla="*/ 42 h 146"/>
                <a:gd name="T82" fmla="*/ 285 w 310"/>
                <a:gd name="T83" fmla="*/ 28 h 146"/>
                <a:gd name="T84" fmla="*/ 281 w 310"/>
                <a:gd name="T85" fmla="*/ 19 h 146"/>
                <a:gd name="T86" fmla="*/ 283 w 310"/>
                <a:gd name="T87" fmla="*/ 13 h 146"/>
                <a:gd name="T88" fmla="*/ 291 w 310"/>
                <a:gd name="T89" fmla="*/ 9 h 146"/>
                <a:gd name="T90" fmla="*/ 295 w 310"/>
                <a:gd name="T91" fmla="*/ 6 h 146"/>
                <a:gd name="T92" fmla="*/ 296 w 310"/>
                <a:gd name="T93" fmla="*/ 2 h 146"/>
                <a:gd name="T94" fmla="*/ 296 w 310"/>
                <a:gd name="T95" fmla="*/ 0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10" h="146">
                  <a:moveTo>
                    <a:pt x="296" y="0"/>
                  </a:moveTo>
                  <a:lnTo>
                    <a:pt x="304" y="11"/>
                  </a:lnTo>
                  <a:lnTo>
                    <a:pt x="308" y="23"/>
                  </a:lnTo>
                  <a:lnTo>
                    <a:pt x="310" y="34"/>
                  </a:lnTo>
                  <a:lnTo>
                    <a:pt x="310" y="46"/>
                  </a:lnTo>
                  <a:lnTo>
                    <a:pt x="306" y="57"/>
                  </a:lnTo>
                  <a:lnTo>
                    <a:pt x="300" y="68"/>
                  </a:lnTo>
                  <a:lnTo>
                    <a:pt x="293" y="78"/>
                  </a:lnTo>
                  <a:lnTo>
                    <a:pt x="285" y="87"/>
                  </a:lnTo>
                  <a:lnTo>
                    <a:pt x="274" y="97"/>
                  </a:lnTo>
                  <a:lnTo>
                    <a:pt x="264" y="104"/>
                  </a:lnTo>
                  <a:lnTo>
                    <a:pt x="253" y="112"/>
                  </a:lnTo>
                  <a:lnTo>
                    <a:pt x="241" y="120"/>
                  </a:lnTo>
                  <a:lnTo>
                    <a:pt x="228" y="125"/>
                  </a:lnTo>
                  <a:lnTo>
                    <a:pt x="217" y="131"/>
                  </a:lnTo>
                  <a:lnTo>
                    <a:pt x="205" y="135"/>
                  </a:lnTo>
                  <a:lnTo>
                    <a:pt x="196" y="139"/>
                  </a:lnTo>
                  <a:lnTo>
                    <a:pt x="192" y="139"/>
                  </a:lnTo>
                  <a:lnTo>
                    <a:pt x="188" y="139"/>
                  </a:lnTo>
                  <a:lnTo>
                    <a:pt x="184" y="139"/>
                  </a:lnTo>
                  <a:lnTo>
                    <a:pt x="180" y="141"/>
                  </a:lnTo>
                  <a:lnTo>
                    <a:pt x="175" y="141"/>
                  </a:lnTo>
                  <a:lnTo>
                    <a:pt x="171" y="141"/>
                  </a:lnTo>
                  <a:lnTo>
                    <a:pt x="165" y="143"/>
                  </a:lnTo>
                  <a:lnTo>
                    <a:pt x="160" y="143"/>
                  </a:lnTo>
                  <a:lnTo>
                    <a:pt x="154" y="143"/>
                  </a:lnTo>
                  <a:lnTo>
                    <a:pt x="148" y="144"/>
                  </a:lnTo>
                  <a:lnTo>
                    <a:pt x="144" y="144"/>
                  </a:lnTo>
                  <a:lnTo>
                    <a:pt x="139" y="144"/>
                  </a:lnTo>
                  <a:lnTo>
                    <a:pt x="135" y="144"/>
                  </a:lnTo>
                  <a:lnTo>
                    <a:pt x="131" y="144"/>
                  </a:lnTo>
                  <a:lnTo>
                    <a:pt x="125" y="144"/>
                  </a:lnTo>
                  <a:lnTo>
                    <a:pt x="123" y="146"/>
                  </a:lnTo>
                  <a:lnTo>
                    <a:pt x="112" y="144"/>
                  </a:lnTo>
                  <a:lnTo>
                    <a:pt x="99" y="144"/>
                  </a:lnTo>
                  <a:lnTo>
                    <a:pt x="87" y="143"/>
                  </a:lnTo>
                  <a:lnTo>
                    <a:pt x="74" y="141"/>
                  </a:lnTo>
                  <a:lnTo>
                    <a:pt x="63" y="139"/>
                  </a:lnTo>
                  <a:lnTo>
                    <a:pt x="51" y="135"/>
                  </a:lnTo>
                  <a:lnTo>
                    <a:pt x="40" y="131"/>
                  </a:lnTo>
                  <a:lnTo>
                    <a:pt x="28" y="125"/>
                  </a:lnTo>
                  <a:lnTo>
                    <a:pt x="19" y="120"/>
                  </a:lnTo>
                  <a:lnTo>
                    <a:pt x="11" y="112"/>
                  </a:lnTo>
                  <a:lnTo>
                    <a:pt x="5" y="104"/>
                  </a:lnTo>
                  <a:lnTo>
                    <a:pt x="2" y="97"/>
                  </a:lnTo>
                  <a:lnTo>
                    <a:pt x="0" y="87"/>
                  </a:lnTo>
                  <a:lnTo>
                    <a:pt x="0" y="76"/>
                  </a:lnTo>
                  <a:lnTo>
                    <a:pt x="2" y="65"/>
                  </a:lnTo>
                  <a:lnTo>
                    <a:pt x="7" y="53"/>
                  </a:lnTo>
                  <a:lnTo>
                    <a:pt x="11" y="53"/>
                  </a:lnTo>
                  <a:lnTo>
                    <a:pt x="17" y="53"/>
                  </a:lnTo>
                  <a:lnTo>
                    <a:pt x="19" y="53"/>
                  </a:lnTo>
                  <a:lnTo>
                    <a:pt x="24" y="53"/>
                  </a:lnTo>
                  <a:lnTo>
                    <a:pt x="19" y="68"/>
                  </a:lnTo>
                  <a:lnTo>
                    <a:pt x="21" y="80"/>
                  </a:lnTo>
                  <a:lnTo>
                    <a:pt x="24" y="91"/>
                  </a:lnTo>
                  <a:lnTo>
                    <a:pt x="32" y="99"/>
                  </a:lnTo>
                  <a:lnTo>
                    <a:pt x="42" y="106"/>
                  </a:lnTo>
                  <a:lnTo>
                    <a:pt x="53" y="112"/>
                  </a:lnTo>
                  <a:lnTo>
                    <a:pt x="66" y="116"/>
                  </a:lnTo>
                  <a:lnTo>
                    <a:pt x="83" y="118"/>
                  </a:lnTo>
                  <a:lnTo>
                    <a:pt x="99" y="120"/>
                  </a:lnTo>
                  <a:lnTo>
                    <a:pt x="116" y="120"/>
                  </a:lnTo>
                  <a:lnTo>
                    <a:pt x="133" y="120"/>
                  </a:lnTo>
                  <a:lnTo>
                    <a:pt x="150" y="120"/>
                  </a:lnTo>
                  <a:lnTo>
                    <a:pt x="167" y="116"/>
                  </a:lnTo>
                  <a:lnTo>
                    <a:pt x="182" y="114"/>
                  </a:lnTo>
                  <a:lnTo>
                    <a:pt x="196" y="112"/>
                  </a:lnTo>
                  <a:lnTo>
                    <a:pt x="209" y="108"/>
                  </a:lnTo>
                  <a:lnTo>
                    <a:pt x="215" y="106"/>
                  </a:lnTo>
                  <a:lnTo>
                    <a:pt x="224" y="104"/>
                  </a:lnTo>
                  <a:lnTo>
                    <a:pt x="232" y="101"/>
                  </a:lnTo>
                  <a:lnTo>
                    <a:pt x="239" y="97"/>
                  </a:lnTo>
                  <a:lnTo>
                    <a:pt x="247" y="91"/>
                  </a:lnTo>
                  <a:lnTo>
                    <a:pt x="255" y="87"/>
                  </a:lnTo>
                  <a:lnTo>
                    <a:pt x="260" y="82"/>
                  </a:lnTo>
                  <a:lnTo>
                    <a:pt x="268" y="76"/>
                  </a:lnTo>
                  <a:lnTo>
                    <a:pt x="272" y="68"/>
                  </a:lnTo>
                  <a:lnTo>
                    <a:pt x="277" y="63"/>
                  </a:lnTo>
                  <a:lnTo>
                    <a:pt x="281" y="55"/>
                  </a:lnTo>
                  <a:lnTo>
                    <a:pt x="285" y="49"/>
                  </a:lnTo>
                  <a:lnTo>
                    <a:pt x="285" y="42"/>
                  </a:lnTo>
                  <a:lnTo>
                    <a:pt x="287" y="36"/>
                  </a:lnTo>
                  <a:lnTo>
                    <a:pt x="285" y="28"/>
                  </a:lnTo>
                  <a:lnTo>
                    <a:pt x="281" y="21"/>
                  </a:lnTo>
                  <a:lnTo>
                    <a:pt x="281" y="19"/>
                  </a:lnTo>
                  <a:lnTo>
                    <a:pt x="281" y="15"/>
                  </a:lnTo>
                  <a:lnTo>
                    <a:pt x="283" y="13"/>
                  </a:lnTo>
                  <a:lnTo>
                    <a:pt x="287" y="11"/>
                  </a:lnTo>
                  <a:lnTo>
                    <a:pt x="291" y="9"/>
                  </a:lnTo>
                  <a:lnTo>
                    <a:pt x="293" y="8"/>
                  </a:lnTo>
                  <a:lnTo>
                    <a:pt x="295" y="6"/>
                  </a:lnTo>
                  <a:lnTo>
                    <a:pt x="295" y="4"/>
                  </a:lnTo>
                  <a:lnTo>
                    <a:pt x="296" y="2"/>
                  </a:lnTo>
                  <a:lnTo>
                    <a:pt x="296" y="0"/>
                  </a:lnTo>
                  <a:lnTo>
                    <a:pt x="29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78" name="Freeform 138">
              <a:extLst>
                <a:ext uri="{FF2B5EF4-FFF2-40B4-BE49-F238E27FC236}">
                  <a16:creationId xmlns:a16="http://schemas.microsoft.com/office/drawing/2014/main" id="{8E1337CD-49EB-5F44-9F45-BEB58371B078}"/>
                </a:ext>
              </a:extLst>
            </p:cNvPr>
            <p:cNvSpPr>
              <a:spLocks/>
            </p:cNvSpPr>
            <p:nvPr/>
          </p:nvSpPr>
          <p:spPr bwMode="auto">
            <a:xfrm>
              <a:off x="3310" y="2654"/>
              <a:ext cx="137" cy="61"/>
            </a:xfrm>
            <a:custGeom>
              <a:avLst/>
              <a:gdLst>
                <a:gd name="T0" fmla="*/ 268 w 273"/>
                <a:gd name="T1" fmla="*/ 11 h 121"/>
                <a:gd name="T2" fmla="*/ 273 w 273"/>
                <a:gd name="T3" fmla="*/ 36 h 121"/>
                <a:gd name="T4" fmla="*/ 268 w 273"/>
                <a:gd name="T5" fmla="*/ 57 h 121"/>
                <a:gd name="T6" fmla="*/ 254 w 273"/>
                <a:gd name="T7" fmla="*/ 78 h 121"/>
                <a:gd name="T8" fmla="*/ 234 w 273"/>
                <a:gd name="T9" fmla="*/ 95 h 121"/>
                <a:gd name="T10" fmla="*/ 207 w 273"/>
                <a:gd name="T11" fmla="*/ 108 h 121"/>
                <a:gd name="T12" fmla="*/ 180 w 273"/>
                <a:gd name="T13" fmla="*/ 118 h 121"/>
                <a:gd name="T14" fmla="*/ 154 w 273"/>
                <a:gd name="T15" fmla="*/ 121 h 121"/>
                <a:gd name="T16" fmla="*/ 138 w 273"/>
                <a:gd name="T17" fmla="*/ 121 h 121"/>
                <a:gd name="T18" fmla="*/ 135 w 273"/>
                <a:gd name="T19" fmla="*/ 121 h 121"/>
                <a:gd name="T20" fmla="*/ 131 w 273"/>
                <a:gd name="T21" fmla="*/ 121 h 121"/>
                <a:gd name="T22" fmla="*/ 125 w 273"/>
                <a:gd name="T23" fmla="*/ 121 h 121"/>
                <a:gd name="T24" fmla="*/ 121 w 273"/>
                <a:gd name="T25" fmla="*/ 121 h 121"/>
                <a:gd name="T26" fmla="*/ 118 w 273"/>
                <a:gd name="T27" fmla="*/ 121 h 121"/>
                <a:gd name="T28" fmla="*/ 112 w 273"/>
                <a:gd name="T29" fmla="*/ 121 h 121"/>
                <a:gd name="T30" fmla="*/ 108 w 273"/>
                <a:gd name="T31" fmla="*/ 121 h 121"/>
                <a:gd name="T32" fmla="*/ 97 w 273"/>
                <a:gd name="T33" fmla="*/ 119 h 121"/>
                <a:gd name="T34" fmla="*/ 79 w 273"/>
                <a:gd name="T35" fmla="*/ 116 h 121"/>
                <a:gd name="T36" fmla="*/ 60 w 273"/>
                <a:gd name="T37" fmla="*/ 112 h 121"/>
                <a:gd name="T38" fmla="*/ 41 w 273"/>
                <a:gd name="T39" fmla="*/ 106 h 121"/>
                <a:gd name="T40" fmla="*/ 24 w 273"/>
                <a:gd name="T41" fmla="*/ 99 h 121"/>
                <a:gd name="T42" fmla="*/ 11 w 273"/>
                <a:gd name="T43" fmla="*/ 89 h 121"/>
                <a:gd name="T44" fmla="*/ 1 w 273"/>
                <a:gd name="T45" fmla="*/ 74 h 121"/>
                <a:gd name="T46" fmla="*/ 0 w 273"/>
                <a:gd name="T47" fmla="*/ 53 h 121"/>
                <a:gd name="T48" fmla="*/ 3 w 273"/>
                <a:gd name="T49" fmla="*/ 41 h 121"/>
                <a:gd name="T50" fmla="*/ 7 w 273"/>
                <a:gd name="T51" fmla="*/ 40 h 121"/>
                <a:gd name="T52" fmla="*/ 13 w 273"/>
                <a:gd name="T53" fmla="*/ 36 h 121"/>
                <a:gd name="T54" fmla="*/ 17 w 273"/>
                <a:gd name="T55" fmla="*/ 49 h 121"/>
                <a:gd name="T56" fmla="*/ 28 w 273"/>
                <a:gd name="T57" fmla="*/ 72 h 121"/>
                <a:gd name="T58" fmla="*/ 53 w 273"/>
                <a:gd name="T59" fmla="*/ 89 h 121"/>
                <a:gd name="T60" fmla="*/ 85 w 273"/>
                <a:gd name="T61" fmla="*/ 97 h 121"/>
                <a:gd name="T62" fmla="*/ 121 w 273"/>
                <a:gd name="T63" fmla="*/ 99 h 121"/>
                <a:gd name="T64" fmla="*/ 159 w 273"/>
                <a:gd name="T65" fmla="*/ 93 h 121"/>
                <a:gd name="T66" fmla="*/ 196 w 273"/>
                <a:gd name="T67" fmla="*/ 83 h 121"/>
                <a:gd name="T68" fmla="*/ 226 w 273"/>
                <a:gd name="T69" fmla="*/ 68 h 121"/>
                <a:gd name="T70" fmla="*/ 241 w 273"/>
                <a:gd name="T71" fmla="*/ 59 h 121"/>
                <a:gd name="T72" fmla="*/ 245 w 273"/>
                <a:gd name="T73" fmla="*/ 53 h 121"/>
                <a:gd name="T74" fmla="*/ 249 w 273"/>
                <a:gd name="T75" fmla="*/ 47 h 121"/>
                <a:gd name="T76" fmla="*/ 251 w 273"/>
                <a:gd name="T77" fmla="*/ 40 h 121"/>
                <a:gd name="T78" fmla="*/ 251 w 273"/>
                <a:gd name="T79" fmla="*/ 34 h 121"/>
                <a:gd name="T80" fmla="*/ 249 w 273"/>
                <a:gd name="T81" fmla="*/ 28 h 121"/>
                <a:gd name="T82" fmla="*/ 247 w 273"/>
                <a:gd name="T83" fmla="*/ 22 h 121"/>
                <a:gd name="T84" fmla="*/ 243 w 273"/>
                <a:gd name="T85" fmla="*/ 17 h 121"/>
                <a:gd name="T86" fmla="*/ 239 w 273"/>
                <a:gd name="T87" fmla="*/ 15 h 121"/>
                <a:gd name="T88" fmla="*/ 241 w 273"/>
                <a:gd name="T89" fmla="*/ 11 h 121"/>
                <a:gd name="T90" fmla="*/ 247 w 273"/>
                <a:gd name="T91" fmla="*/ 7 h 121"/>
                <a:gd name="T92" fmla="*/ 251 w 273"/>
                <a:gd name="T93" fmla="*/ 5 h 121"/>
                <a:gd name="T94" fmla="*/ 256 w 273"/>
                <a:gd name="T95" fmla="*/ 2 h 121"/>
                <a:gd name="T96" fmla="*/ 260 w 273"/>
                <a:gd name="T97" fmla="*/ 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73" h="121">
                  <a:moveTo>
                    <a:pt x="260" y="0"/>
                  </a:moveTo>
                  <a:lnTo>
                    <a:pt x="268" y="11"/>
                  </a:lnTo>
                  <a:lnTo>
                    <a:pt x="273" y="24"/>
                  </a:lnTo>
                  <a:lnTo>
                    <a:pt x="273" y="36"/>
                  </a:lnTo>
                  <a:lnTo>
                    <a:pt x="273" y="47"/>
                  </a:lnTo>
                  <a:lnTo>
                    <a:pt x="268" y="57"/>
                  </a:lnTo>
                  <a:lnTo>
                    <a:pt x="262" y="68"/>
                  </a:lnTo>
                  <a:lnTo>
                    <a:pt x="254" y="78"/>
                  </a:lnTo>
                  <a:lnTo>
                    <a:pt x="245" y="87"/>
                  </a:lnTo>
                  <a:lnTo>
                    <a:pt x="234" y="95"/>
                  </a:lnTo>
                  <a:lnTo>
                    <a:pt x="220" y="102"/>
                  </a:lnTo>
                  <a:lnTo>
                    <a:pt x="207" y="108"/>
                  </a:lnTo>
                  <a:lnTo>
                    <a:pt x="194" y="114"/>
                  </a:lnTo>
                  <a:lnTo>
                    <a:pt x="180" y="118"/>
                  </a:lnTo>
                  <a:lnTo>
                    <a:pt x="167" y="119"/>
                  </a:lnTo>
                  <a:lnTo>
                    <a:pt x="154" y="121"/>
                  </a:lnTo>
                  <a:lnTo>
                    <a:pt x="142" y="121"/>
                  </a:lnTo>
                  <a:lnTo>
                    <a:pt x="138" y="121"/>
                  </a:lnTo>
                  <a:lnTo>
                    <a:pt x="137" y="121"/>
                  </a:lnTo>
                  <a:lnTo>
                    <a:pt x="135" y="121"/>
                  </a:lnTo>
                  <a:lnTo>
                    <a:pt x="133" y="121"/>
                  </a:lnTo>
                  <a:lnTo>
                    <a:pt x="131" y="121"/>
                  </a:lnTo>
                  <a:lnTo>
                    <a:pt x="127" y="121"/>
                  </a:lnTo>
                  <a:lnTo>
                    <a:pt x="125" y="121"/>
                  </a:lnTo>
                  <a:lnTo>
                    <a:pt x="123" y="121"/>
                  </a:lnTo>
                  <a:lnTo>
                    <a:pt x="121" y="121"/>
                  </a:lnTo>
                  <a:lnTo>
                    <a:pt x="119" y="121"/>
                  </a:lnTo>
                  <a:lnTo>
                    <a:pt x="118" y="121"/>
                  </a:lnTo>
                  <a:lnTo>
                    <a:pt x="114" y="121"/>
                  </a:lnTo>
                  <a:lnTo>
                    <a:pt x="112" y="121"/>
                  </a:lnTo>
                  <a:lnTo>
                    <a:pt x="110" y="121"/>
                  </a:lnTo>
                  <a:lnTo>
                    <a:pt x="108" y="121"/>
                  </a:lnTo>
                  <a:lnTo>
                    <a:pt x="106" y="121"/>
                  </a:lnTo>
                  <a:lnTo>
                    <a:pt x="97" y="119"/>
                  </a:lnTo>
                  <a:lnTo>
                    <a:pt x="89" y="118"/>
                  </a:lnTo>
                  <a:lnTo>
                    <a:pt x="79" y="116"/>
                  </a:lnTo>
                  <a:lnTo>
                    <a:pt x="70" y="116"/>
                  </a:lnTo>
                  <a:lnTo>
                    <a:pt x="60" y="112"/>
                  </a:lnTo>
                  <a:lnTo>
                    <a:pt x="51" y="110"/>
                  </a:lnTo>
                  <a:lnTo>
                    <a:pt x="41" y="106"/>
                  </a:lnTo>
                  <a:lnTo>
                    <a:pt x="34" y="104"/>
                  </a:lnTo>
                  <a:lnTo>
                    <a:pt x="24" y="99"/>
                  </a:lnTo>
                  <a:lnTo>
                    <a:pt x="19" y="95"/>
                  </a:lnTo>
                  <a:lnTo>
                    <a:pt x="11" y="89"/>
                  </a:lnTo>
                  <a:lnTo>
                    <a:pt x="7" y="81"/>
                  </a:lnTo>
                  <a:lnTo>
                    <a:pt x="1" y="74"/>
                  </a:lnTo>
                  <a:lnTo>
                    <a:pt x="0" y="64"/>
                  </a:lnTo>
                  <a:lnTo>
                    <a:pt x="0" y="53"/>
                  </a:lnTo>
                  <a:lnTo>
                    <a:pt x="1" y="41"/>
                  </a:lnTo>
                  <a:lnTo>
                    <a:pt x="3" y="41"/>
                  </a:lnTo>
                  <a:lnTo>
                    <a:pt x="5" y="40"/>
                  </a:lnTo>
                  <a:lnTo>
                    <a:pt x="7" y="40"/>
                  </a:lnTo>
                  <a:lnTo>
                    <a:pt x="9" y="38"/>
                  </a:lnTo>
                  <a:lnTo>
                    <a:pt x="13" y="36"/>
                  </a:lnTo>
                  <a:lnTo>
                    <a:pt x="17" y="34"/>
                  </a:lnTo>
                  <a:lnTo>
                    <a:pt x="17" y="49"/>
                  </a:lnTo>
                  <a:lnTo>
                    <a:pt x="20" y="61"/>
                  </a:lnTo>
                  <a:lnTo>
                    <a:pt x="28" y="72"/>
                  </a:lnTo>
                  <a:lnTo>
                    <a:pt x="40" y="81"/>
                  </a:lnTo>
                  <a:lnTo>
                    <a:pt x="53" y="89"/>
                  </a:lnTo>
                  <a:lnTo>
                    <a:pt x="68" y="93"/>
                  </a:lnTo>
                  <a:lnTo>
                    <a:pt x="85" y="97"/>
                  </a:lnTo>
                  <a:lnTo>
                    <a:pt x="102" y="99"/>
                  </a:lnTo>
                  <a:lnTo>
                    <a:pt x="121" y="99"/>
                  </a:lnTo>
                  <a:lnTo>
                    <a:pt x="140" y="97"/>
                  </a:lnTo>
                  <a:lnTo>
                    <a:pt x="159" y="93"/>
                  </a:lnTo>
                  <a:lnTo>
                    <a:pt x="178" y="89"/>
                  </a:lnTo>
                  <a:lnTo>
                    <a:pt x="196" y="83"/>
                  </a:lnTo>
                  <a:lnTo>
                    <a:pt x="213" y="78"/>
                  </a:lnTo>
                  <a:lnTo>
                    <a:pt x="226" y="68"/>
                  </a:lnTo>
                  <a:lnTo>
                    <a:pt x="239" y="61"/>
                  </a:lnTo>
                  <a:lnTo>
                    <a:pt x="241" y="59"/>
                  </a:lnTo>
                  <a:lnTo>
                    <a:pt x="243" y="55"/>
                  </a:lnTo>
                  <a:lnTo>
                    <a:pt x="245" y="53"/>
                  </a:lnTo>
                  <a:lnTo>
                    <a:pt x="247" y="49"/>
                  </a:lnTo>
                  <a:lnTo>
                    <a:pt x="249" y="47"/>
                  </a:lnTo>
                  <a:lnTo>
                    <a:pt x="249" y="43"/>
                  </a:lnTo>
                  <a:lnTo>
                    <a:pt x="251" y="40"/>
                  </a:lnTo>
                  <a:lnTo>
                    <a:pt x="251" y="38"/>
                  </a:lnTo>
                  <a:lnTo>
                    <a:pt x="251" y="34"/>
                  </a:lnTo>
                  <a:lnTo>
                    <a:pt x="249" y="30"/>
                  </a:lnTo>
                  <a:lnTo>
                    <a:pt x="249" y="28"/>
                  </a:lnTo>
                  <a:lnTo>
                    <a:pt x="247" y="24"/>
                  </a:lnTo>
                  <a:lnTo>
                    <a:pt x="247" y="22"/>
                  </a:lnTo>
                  <a:lnTo>
                    <a:pt x="245" y="21"/>
                  </a:lnTo>
                  <a:lnTo>
                    <a:pt x="243" y="17"/>
                  </a:lnTo>
                  <a:lnTo>
                    <a:pt x="241" y="17"/>
                  </a:lnTo>
                  <a:lnTo>
                    <a:pt x="239" y="15"/>
                  </a:lnTo>
                  <a:lnTo>
                    <a:pt x="239" y="13"/>
                  </a:lnTo>
                  <a:lnTo>
                    <a:pt x="241" y="11"/>
                  </a:lnTo>
                  <a:lnTo>
                    <a:pt x="245" y="9"/>
                  </a:lnTo>
                  <a:lnTo>
                    <a:pt x="247" y="7"/>
                  </a:lnTo>
                  <a:lnTo>
                    <a:pt x="249" y="7"/>
                  </a:lnTo>
                  <a:lnTo>
                    <a:pt x="251" y="5"/>
                  </a:lnTo>
                  <a:lnTo>
                    <a:pt x="254" y="3"/>
                  </a:lnTo>
                  <a:lnTo>
                    <a:pt x="256" y="2"/>
                  </a:lnTo>
                  <a:lnTo>
                    <a:pt x="260" y="0"/>
                  </a:lnTo>
                  <a:lnTo>
                    <a:pt x="26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79" name="Freeform 139">
              <a:extLst>
                <a:ext uri="{FF2B5EF4-FFF2-40B4-BE49-F238E27FC236}">
                  <a16:creationId xmlns:a16="http://schemas.microsoft.com/office/drawing/2014/main" id="{67F995ED-54C4-0945-81C8-9FD6832819D8}"/>
                </a:ext>
              </a:extLst>
            </p:cNvPr>
            <p:cNvSpPr>
              <a:spLocks/>
            </p:cNvSpPr>
            <p:nvPr/>
          </p:nvSpPr>
          <p:spPr bwMode="auto">
            <a:xfrm>
              <a:off x="3346" y="2705"/>
              <a:ext cx="60" cy="33"/>
            </a:xfrm>
            <a:custGeom>
              <a:avLst/>
              <a:gdLst>
                <a:gd name="T0" fmla="*/ 6 w 120"/>
                <a:gd name="T1" fmla="*/ 2 h 67"/>
                <a:gd name="T2" fmla="*/ 11 w 120"/>
                <a:gd name="T3" fmla="*/ 4 h 67"/>
                <a:gd name="T4" fmla="*/ 15 w 120"/>
                <a:gd name="T5" fmla="*/ 4 h 67"/>
                <a:gd name="T6" fmla="*/ 21 w 120"/>
                <a:gd name="T7" fmla="*/ 2 h 67"/>
                <a:gd name="T8" fmla="*/ 26 w 120"/>
                <a:gd name="T9" fmla="*/ 4 h 67"/>
                <a:gd name="T10" fmla="*/ 28 w 120"/>
                <a:gd name="T11" fmla="*/ 14 h 67"/>
                <a:gd name="T12" fmla="*/ 28 w 120"/>
                <a:gd name="T13" fmla="*/ 25 h 67"/>
                <a:gd name="T14" fmla="*/ 30 w 120"/>
                <a:gd name="T15" fmla="*/ 31 h 67"/>
                <a:gd name="T16" fmla="*/ 34 w 120"/>
                <a:gd name="T17" fmla="*/ 37 h 67"/>
                <a:gd name="T18" fmla="*/ 40 w 120"/>
                <a:gd name="T19" fmla="*/ 40 h 67"/>
                <a:gd name="T20" fmla="*/ 46 w 120"/>
                <a:gd name="T21" fmla="*/ 42 h 67"/>
                <a:gd name="T22" fmla="*/ 51 w 120"/>
                <a:gd name="T23" fmla="*/ 44 h 67"/>
                <a:gd name="T24" fmla="*/ 57 w 120"/>
                <a:gd name="T25" fmla="*/ 44 h 67"/>
                <a:gd name="T26" fmla="*/ 63 w 120"/>
                <a:gd name="T27" fmla="*/ 44 h 67"/>
                <a:gd name="T28" fmla="*/ 66 w 120"/>
                <a:gd name="T29" fmla="*/ 44 h 67"/>
                <a:gd name="T30" fmla="*/ 74 w 120"/>
                <a:gd name="T31" fmla="*/ 42 h 67"/>
                <a:gd name="T32" fmla="*/ 82 w 120"/>
                <a:gd name="T33" fmla="*/ 38 h 67"/>
                <a:gd name="T34" fmla="*/ 87 w 120"/>
                <a:gd name="T35" fmla="*/ 35 h 67"/>
                <a:gd name="T36" fmla="*/ 93 w 120"/>
                <a:gd name="T37" fmla="*/ 29 h 67"/>
                <a:gd name="T38" fmla="*/ 95 w 120"/>
                <a:gd name="T39" fmla="*/ 23 h 67"/>
                <a:gd name="T40" fmla="*/ 95 w 120"/>
                <a:gd name="T41" fmla="*/ 16 h 67"/>
                <a:gd name="T42" fmla="*/ 95 w 120"/>
                <a:gd name="T43" fmla="*/ 10 h 67"/>
                <a:gd name="T44" fmla="*/ 101 w 120"/>
                <a:gd name="T45" fmla="*/ 6 h 67"/>
                <a:gd name="T46" fmla="*/ 108 w 120"/>
                <a:gd name="T47" fmla="*/ 4 h 67"/>
                <a:gd name="T48" fmla="*/ 114 w 120"/>
                <a:gd name="T49" fmla="*/ 0 h 67"/>
                <a:gd name="T50" fmla="*/ 118 w 120"/>
                <a:gd name="T51" fmla="*/ 8 h 67"/>
                <a:gd name="T52" fmla="*/ 120 w 120"/>
                <a:gd name="T53" fmla="*/ 21 h 67"/>
                <a:gd name="T54" fmla="*/ 116 w 120"/>
                <a:gd name="T55" fmla="*/ 35 h 67"/>
                <a:gd name="T56" fmla="*/ 110 w 120"/>
                <a:gd name="T57" fmla="*/ 44 h 67"/>
                <a:gd name="T58" fmla="*/ 101 w 120"/>
                <a:gd name="T59" fmla="*/ 54 h 67"/>
                <a:gd name="T60" fmla="*/ 89 w 120"/>
                <a:gd name="T61" fmla="*/ 59 h 67"/>
                <a:gd name="T62" fmla="*/ 76 w 120"/>
                <a:gd name="T63" fmla="*/ 63 h 67"/>
                <a:gd name="T64" fmla="*/ 63 w 120"/>
                <a:gd name="T65" fmla="*/ 65 h 67"/>
                <a:gd name="T66" fmla="*/ 49 w 120"/>
                <a:gd name="T67" fmla="*/ 65 h 67"/>
                <a:gd name="T68" fmla="*/ 36 w 120"/>
                <a:gd name="T69" fmla="*/ 63 h 67"/>
                <a:gd name="T70" fmla="*/ 25 w 120"/>
                <a:gd name="T71" fmla="*/ 59 h 67"/>
                <a:gd name="T72" fmla="*/ 15 w 120"/>
                <a:gd name="T73" fmla="*/ 52 h 67"/>
                <a:gd name="T74" fmla="*/ 9 w 120"/>
                <a:gd name="T75" fmla="*/ 44 h 67"/>
                <a:gd name="T76" fmla="*/ 4 w 120"/>
                <a:gd name="T77" fmla="*/ 33 h 67"/>
                <a:gd name="T78" fmla="*/ 0 w 120"/>
                <a:gd name="T79" fmla="*/ 21 h 67"/>
                <a:gd name="T80" fmla="*/ 2 w 120"/>
                <a:gd name="T81" fmla="*/ 8 h 67"/>
                <a:gd name="T82" fmla="*/ 4 w 120"/>
                <a:gd name="T83" fmla="*/ 0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0" h="67">
                  <a:moveTo>
                    <a:pt x="4" y="0"/>
                  </a:moveTo>
                  <a:lnTo>
                    <a:pt x="6" y="2"/>
                  </a:lnTo>
                  <a:lnTo>
                    <a:pt x="9" y="4"/>
                  </a:lnTo>
                  <a:lnTo>
                    <a:pt x="11" y="4"/>
                  </a:lnTo>
                  <a:lnTo>
                    <a:pt x="13" y="4"/>
                  </a:lnTo>
                  <a:lnTo>
                    <a:pt x="15" y="4"/>
                  </a:lnTo>
                  <a:lnTo>
                    <a:pt x="19" y="4"/>
                  </a:lnTo>
                  <a:lnTo>
                    <a:pt x="21" y="2"/>
                  </a:lnTo>
                  <a:lnTo>
                    <a:pt x="25" y="4"/>
                  </a:lnTo>
                  <a:lnTo>
                    <a:pt x="26" y="4"/>
                  </a:lnTo>
                  <a:lnTo>
                    <a:pt x="28" y="8"/>
                  </a:lnTo>
                  <a:lnTo>
                    <a:pt x="28" y="14"/>
                  </a:lnTo>
                  <a:lnTo>
                    <a:pt x="28" y="19"/>
                  </a:lnTo>
                  <a:lnTo>
                    <a:pt x="28" y="25"/>
                  </a:lnTo>
                  <a:lnTo>
                    <a:pt x="30" y="29"/>
                  </a:lnTo>
                  <a:lnTo>
                    <a:pt x="30" y="31"/>
                  </a:lnTo>
                  <a:lnTo>
                    <a:pt x="32" y="35"/>
                  </a:lnTo>
                  <a:lnTo>
                    <a:pt x="34" y="37"/>
                  </a:lnTo>
                  <a:lnTo>
                    <a:pt x="38" y="38"/>
                  </a:lnTo>
                  <a:lnTo>
                    <a:pt x="40" y="40"/>
                  </a:lnTo>
                  <a:lnTo>
                    <a:pt x="44" y="42"/>
                  </a:lnTo>
                  <a:lnTo>
                    <a:pt x="46" y="42"/>
                  </a:lnTo>
                  <a:lnTo>
                    <a:pt x="49" y="44"/>
                  </a:lnTo>
                  <a:lnTo>
                    <a:pt x="51" y="44"/>
                  </a:lnTo>
                  <a:lnTo>
                    <a:pt x="55" y="44"/>
                  </a:lnTo>
                  <a:lnTo>
                    <a:pt x="57" y="44"/>
                  </a:lnTo>
                  <a:lnTo>
                    <a:pt x="61" y="44"/>
                  </a:lnTo>
                  <a:lnTo>
                    <a:pt x="63" y="44"/>
                  </a:lnTo>
                  <a:lnTo>
                    <a:pt x="65" y="44"/>
                  </a:lnTo>
                  <a:lnTo>
                    <a:pt x="66" y="44"/>
                  </a:lnTo>
                  <a:lnTo>
                    <a:pt x="70" y="42"/>
                  </a:lnTo>
                  <a:lnTo>
                    <a:pt x="74" y="42"/>
                  </a:lnTo>
                  <a:lnTo>
                    <a:pt x="78" y="40"/>
                  </a:lnTo>
                  <a:lnTo>
                    <a:pt x="82" y="38"/>
                  </a:lnTo>
                  <a:lnTo>
                    <a:pt x="85" y="37"/>
                  </a:lnTo>
                  <a:lnTo>
                    <a:pt x="87" y="35"/>
                  </a:lnTo>
                  <a:lnTo>
                    <a:pt x="91" y="33"/>
                  </a:lnTo>
                  <a:lnTo>
                    <a:pt x="93" y="29"/>
                  </a:lnTo>
                  <a:lnTo>
                    <a:pt x="95" y="27"/>
                  </a:lnTo>
                  <a:lnTo>
                    <a:pt x="95" y="23"/>
                  </a:lnTo>
                  <a:lnTo>
                    <a:pt x="97" y="19"/>
                  </a:lnTo>
                  <a:lnTo>
                    <a:pt x="95" y="16"/>
                  </a:lnTo>
                  <a:lnTo>
                    <a:pt x="93" y="12"/>
                  </a:lnTo>
                  <a:lnTo>
                    <a:pt x="95" y="10"/>
                  </a:lnTo>
                  <a:lnTo>
                    <a:pt x="97" y="8"/>
                  </a:lnTo>
                  <a:lnTo>
                    <a:pt x="101" y="6"/>
                  </a:lnTo>
                  <a:lnTo>
                    <a:pt x="104" y="4"/>
                  </a:lnTo>
                  <a:lnTo>
                    <a:pt x="108" y="4"/>
                  </a:lnTo>
                  <a:lnTo>
                    <a:pt x="110" y="2"/>
                  </a:lnTo>
                  <a:lnTo>
                    <a:pt x="114" y="0"/>
                  </a:lnTo>
                  <a:lnTo>
                    <a:pt x="118" y="0"/>
                  </a:lnTo>
                  <a:lnTo>
                    <a:pt x="118" y="8"/>
                  </a:lnTo>
                  <a:lnTo>
                    <a:pt x="120" y="16"/>
                  </a:lnTo>
                  <a:lnTo>
                    <a:pt x="120" y="21"/>
                  </a:lnTo>
                  <a:lnTo>
                    <a:pt x="118" y="29"/>
                  </a:lnTo>
                  <a:lnTo>
                    <a:pt x="116" y="35"/>
                  </a:lnTo>
                  <a:lnTo>
                    <a:pt x="114" y="40"/>
                  </a:lnTo>
                  <a:lnTo>
                    <a:pt x="110" y="44"/>
                  </a:lnTo>
                  <a:lnTo>
                    <a:pt x="106" y="50"/>
                  </a:lnTo>
                  <a:lnTo>
                    <a:pt x="101" y="54"/>
                  </a:lnTo>
                  <a:lnTo>
                    <a:pt x="95" y="57"/>
                  </a:lnTo>
                  <a:lnTo>
                    <a:pt x="89" y="59"/>
                  </a:lnTo>
                  <a:lnTo>
                    <a:pt x="84" y="63"/>
                  </a:lnTo>
                  <a:lnTo>
                    <a:pt x="76" y="63"/>
                  </a:lnTo>
                  <a:lnTo>
                    <a:pt x="70" y="65"/>
                  </a:lnTo>
                  <a:lnTo>
                    <a:pt x="63" y="65"/>
                  </a:lnTo>
                  <a:lnTo>
                    <a:pt x="55" y="67"/>
                  </a:lnTo>
                  <a:lnTo>
                    <a:pt x="49" y="65"/>
                  </a:lnTo>
                  <a:lnTo>
                    <a:pt x="42" y="65"/>
                  </a:lnTo>
                  <a:lnTo>
                    <a:pt x="36" y="63"/>
                  </a:lnTo>
                  <a:lnTo>
                    <a:pt x="30" y="61"/>
                  </a:lnTo>
                  <a:lnTo>
                    <a:pt x="25" y="59"/>
                  </a:lnTo>
                  <a:lnTo>
                    <a:pt x="21" y="56"/>
                  </a:lnTo>
                  <a:lnTo>
                    <a:pt x="15" y="52"/>
                  </a:lnTo>
                  <a:lnTo>
                    <a:pt x="13" y="48"/>
                  </a:lnTo>
                  <a:lnTo>
                    <a:pt x="9" y="44"/>
                  </a:lnTo>
                  <a:lnTo>
                    <a:pt x="6" y="38"/>
                  </a:lnTo>
                  <a:lnTo>
                    <a:pt x="4" y="33"/>
                  </a:lnTo>
                  <a:lnTo>
                    <a:pt x="2" y="27"/>
                  </a:lnTo>
                  <a:lnTo>
                    <a:pt x="0" y="21"/>
                  </a:lnTo>
                  <a:lnTo>
                    <a:pt x="0" y="16"/>
                  </a:lnTo>
                  <a:lnTo>
                    <a:pt x="2" y="8"/>
                  </a:lnTo>
                  <a:lnTo>
                    <a:pt x="4" y="0"/>
                  </a:lnTo>
                  <a:lnTo>
                    <a:pt x="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80" name="Freeform 140">
              <a:extLst>
                <a:ext uri="{FF2B5EF4-FFF2-40B4-BE49-F238E27FC236}">
                  <a16:creationId xmlns:a16="http://schemas.microsoft.com/office/drawing/2014/main" id="{E3095878-9281-4F41-B251-B29ACA0571FF}"/>
                </a:ext>
              </a:extLst>
            </p:cNvPr>
            <p:cNvSpPr>
              <a:spLocks/>
            </p:cNvSpPr>
            <p:nvPr/>
          </p:nvSpPr>
          <p:spPr bwMode="auto">
            <a:xfrm>
              <a:off x="3509" y="2054"/>
              <a:ext cx="59" cy="43"/>
            </a:xfrm>
            <a:custGeom>
              <a:avLst/>
              <a:gdLst>
                <a:gd name="T0" fmla="*/ 97 w 120"/>
                <a:gd name="T1" fmla="*/ 6 h 88"/>
                <a:gd name="T2" fmla="*/ 101 w 120"/>
                <a:gd name="T3" fmla="*/ 2 h 88"/>
                <a:gd name="T4" fmla="*/ 103 w 120"/>
                <a:gd name="T5" fmla="*/ 0 h 88"/>
                <a:gd name="T6" fmla="*/ 105 w 120"/>
                <a:gd name="T7" fmla="*/ 0 h 88"/>
                <a:gd name="T8" fmla="*/ 109 w 120"/>
                <a:gd name="T9" fmla="*/ 0 h 88"/>
                <a:gd name="T10" fmla="*/ 110 w 120"/>
                <a:gd name="T11" fmla="*/ 0 h 88"/>
                <a:gd name="T12" fmla="*/ 112 w 120"/>
                <a:gd name="T13" fmla="*/ 0 h 88"/>
                <a:gd name="T14" fmla="*/ 114 w 120"/>
                <a:gd name="T15" fmla="*/ 2 h 88"/>
                <a:gd name="T16" fmla="*/ 116 w 120"/>
                <a:gd name="T17" fmla="*/ 4 h 88"/>
                <a:gd name="T18" fmla="*/ 118 w 120"/>
                <a:gd name="T19" fmla="*/ 6 h 88"/>
                <a:gd name="T20" fmla="*/ 118 w 120"/>
                <a:gd name="T21" fmla="*/ 8 h 88"/>
                <a:gd name="T22" fmla="*/ 118 w 120"/>
                <a:gd name="T23" fmla="*/ 10 h 88"/>
                <a:gd name="T24" fmla="*/ 120 w 120"/>
                <a:gd name="T25" fmla="*/ 13 h 88"/>
                <a:gd name="T26" fmla="*/ 118 w 120"/>
                <a:gd name="T27" fmla="*/ 17 h 88"/>
                <a:gd name="T28" fmla="*/ 118 w 120"/>
                <a:gd name="T29" fmla="*/ 19 h 88"/>
                <a:gd name="T30" fmla="*/ 116 w 120"/>
                <a:gd name="T31" fmla="*/ 23 h 88"/>
                <a:gd name="T32" fmla="*/ 112 w 120"/>
                <a:gd name="T33" fmla="*/ 27 h 88"/>
                <a:gd name="T34" fmla="*/ 110 w 120"/>
                <a:gd name="T35" fmla="*/ 29 h 88"/>
                <a:gd name="T36" fmla="*/ 107 w 120"/>
                <a:gd name="T37" fmla="*/ 32 h 88"/>
                <a:gd name="T38" fmla="*/ 103 w 120"/>
                <a:gd name="T39" fmla="*/ 36 h 88"/>
                <a:gd name="T40" fmla="*/ 97 w 120"/>
                <a:gd name="T41" fmla="*/ 40 h 88"/>
                <a:gd name="T42" fmla="*/ 91 w 120"/>
                <a:gd name="T43" fmla="*/ 46 h 88"/>
                <a:gd name="T44" fmla="*/ 86 w 120"/>
                <a:gd name="T45" fmla="*/ 50 h 88"/>
                <a:gd name="T46" fmla="*/ 80 w 120"/>
                <a:gd name="T47" fmla="*/ 55 h 88"/>
                <a:gd name="T48" fmla="*/ 72 w 120"/>
                <a:gd name="T49" fmla="*/ 59 h 88"/>
                <a:gd name="T50" fmla="*/ 65 w 120"/>
                <a:gd name="T51" fmla="*/ 63 h 88"/>
                <a:gd name="T52" fmla="*/ 57 w 120"/>
                <a:gd name="T53" fmla="*/ 69 h 88"/>
                <a:gd name="T54" fmla="*/ 52 w 120"/>
                <a:gd name="T55" fmla="*/ 72 h 88"/>
                <a:gd name="T56" fmla="*/ 44 w 120"/>
                <a:gd name="T57" fmla="*/ 76 h 88"/>
                <a:gd name="T58" fmla="*/ 36 w 120"/>
                <a:gd name="T59" fmla="*/ 80 h 88"/>
                <a:gd name="T60" fmla="*/ 29 w 120"/>
                <a:gd name="T61" fmla="*/ 84 h 88"/>
                <a:gd name="T62" fmla="*/ 21 w 120"/>
                <a:gd name="T63" fmla="*/ 86 h 88"/>
                <a:gd name="T64" fmla="*/ 15 w 120"/>
                <a:gd name="T65" fmla="*/ 88 h 88"/>
                <a:gd name="T66" fmla="*/ 12 w 120"/>
                <a:gd name="T67" fmla="*/ 88 h 88"/>
                <a:gd name="T68" fmla="*/ 10 w 120"/>
                <a:gd name="T69" fmla="*/ 88 h 88"/>
                <a:gd name="T70" fmla="*/ 6 w 120"/>
                <a:gd name="T71" fmla="*/ 88 h 88"/>
                <a:gd name="T72" fmla="*/ 4 w 120"/>
                <a:gd name="T73" fmla="*/ 88 h 88"/>
                <a:gd name="T74" fmla="*/ 2 w 120"/>
                <a:gd name="T75" fmla="*/ 86 h 88"/>
                <a:gd name="T76" fmla="*/ 0 w 120"/>
                <a:gd name="T77" fmla="*/ 84 h 88"/>
                <a:gd name="T78" fmla="*/ 0 w 120"/>
                <a:gd name="T79" fmla="*/ 82 h 88"/>
                <a:gd name="T80" fmla="*/ 0 w 120"/>
                <a:gd name="T81" fmla="*/ 80 h 88"/>
                <a:gd name="T82" fmla="*/ 2 w 120"/>
                <a:gd name="T83" fmla="*/ 78 h 88"/>
                <a:gd name="T84" fmla="*/ 2 w 120"/>
                <a:gd name="T85" fmla="*/ 76 h 88"/>
                <a:gd name="T86" fmla="*/ 8 w 120"/>
                <a:gd name="T87" fmla="*/ 69 h 88"/>
                <a:gd name="T88" fmla="*/ 12 w 120"/>
                <a:gd name="T89" fmla="*/ 63 h 88"/>
                <a:gd name="T90" fmla="*/ 17 w 120"/>
                <a:gd name="T91" fmla="*/ 57 h 88"/>
                <a:gd name="T92" fmla="*/ 23 w 120"/>
                <a:gd name="T93" fmla="*/ 53 h 88"/>
                <a:gd name="T94" fmla="*/ 29 w 120"/>
                <a:gd name="T95" fmla="*/ 48 h 88"/>
                <a:gd name="T96" fmla="*/ 34 w 120"/>
                <a:gd name="T97" fmla="*/ 44 h 88"/>
                <a:gd name="T98" fmla="*/ 42 w 120"/>
                <a:gd name="T99" fmla="*/ 40 h 88"/>
                <a:gd name="T100" fmla="*/ 48 w 120"/>
                <a:gd name="T101" fmla="*/ 38 h 88"/>
                <a:gd name="T102" fmla="*/ 55 w 120"/>
                <a:gd name="T103" fmla="*/ 32 h 88"/>
                <a:gd name="T104" fmla="*/ 61 w 120"/>
                <a:gd name="T105" fmla="*/ 31 h 88"/>
                <a:gd name="T106" fmla="*/ 67 w 120"/>
                <a:gd name="T107" fmla="*/ 27 h 88"/>
                <a:gd name="T108" fmla="*/ 74 w 120"/>
                <a:gd name="T109" fmla="*/ 23 h 88"/>
                <a:gd name="T110" fmla="*/ 80 w 120"/>
                <a:gd name="T111" fmla="*/ 19 h 88"/>
                <a:gd name="T112" fmla="*/ 86 w 120"/>
                <a:gd name="T113" fmla="*/ 15 h 88"/>
                <a:gd name="T114" fmla="*/ 91 w 120"/>
                <a:gd name="T115" fmla="*/ 10 h 88"/>
                <a:gd name="T116" fmla="*/ 97 w 120"/>
                <a:gd name="T117" fmla="*/ 6 h 88"/>
                <a:gd name="T118" fmla="*/ 97 w 120"/>
                <a:gd name="T119" fmla="*/ 6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0" h="88">
                  <a:moveTo>
                    <a:pt x="97" y="6"/>
                  </a:moveTo>
                  <a:lnTo>
                    <a:pt x="101" y="2"/>
                  </a:lnTo>
                  <a:lnTo>
                    <a:pt x="103" y="0"/>
                  </a:lnTo>
                  <a:lnTo>
                    <a:pt x="105" y="0"/>
                  </a:lnTo>
                  <a:lnTo>
                    <a:pt x="109" y="0"/>
                  </a:lnTo>
                  <a:lnTo>
                    <a:pt x="110" y="0"/>
                  </a:lnTo>
                  <a:lnTo>
                    <a:pt x="112" y="0"/>
                  </a:lnTo>
                  <a:lnTo>
                    <a:pt x="114" y="2"/>
                  </a:lnTo>
                  <a:lnTo>
                    <a:pt x="116" y="4"/>
                  </a:lnTo>
                  <a:lnTo>
                    <a:pt x="118" y="6"/>
                  </a:lnTo>
                  <a:lnTo>
                    <a:pt x="118" y="8"/>
                  </a:lnTo>
                  <a:lnTo>
                    <a:pt x="118" y="10"/>
                  </a:lnTo>
                  <a:lnTo>
                    <a:pt x="120" y="13"/>
                  </a:lnTo>
                  <a:lnTo>
                    <a:pt x="118" y="17"/>
                  </a:lnTo>
                  <a:lnTo>
                    <a:pt x="118" y="19"/>
                  </a:lnTo>
                  <a:lnTo>
                    <a:pt x="116" y="23"/>
                  </a:lnTo>
                  <a:lnTo>
                    <a:pt x="112" y="27"/>
                  </a:lnTo>
                  <a:lnTo>
                    <a:pt x="110" y="29"/>
                  </a:lnTo>
                  <a:lnTo>
                    <a:pt x="107" y="32"/>
                  </a:lnTo>
                  <a:lnTo>
                    <a:pt x="103" y="36"/>
                  </a:lnTo>
                  <a:lnTo>
                    <a:pt x="97" y="40"/>
                  </a:lnTo>
                  <a:lnTo>
                    <a:pt x="91" y="46"/>
                  </a:lnTo>
                  <a:lnTo>
                    <a:pt x="86" y="50"/>
                  </a:lnTo>
                  <a:lnTo>
                    <a:pt x="80" y="55"/>
                  </a:lnTo>
                  <a:lnTo>
                    <a:pt x="72" y="59"/>
                  </a:lnTo>
                  <a:lnTo>
                    <a:pt x="65" y="63"/>
                  </a:lnTo>
                  <a:lnTo>
                    <a:pt x="57" y="69"/>
                  </a:lnTo>
                  <a:lnTo>
                    <a:pt x="52" y="72"/>
                  </a:lnTo>
                  <a:lnTo>
                    <a:pt x="44" y="76"/>
                  </a:lnTo>
                  <a:lnTo>
                    <a:pt x="36" y="80"/>
                  </a:lnTo>
                  <a:lnTo>
                    <a:pt x="29" y="84"/>
                  </a:lnTo>
                  <a:lnTo>
                    <a:pt x="21" y="86"/>
                  </a:lnTo>
                  <a:lnTo>
                    <a:pt x="15" y="88"/>
                  </a:lnTo>
                  <a:lnTo>
                    <a:pt x="12" y="88"/>
                  </a:lnTo>
                  <a:lnTo>
                    <a:pt x="10" y="88"/>
                  </a:lnTo>
                  <a:lnTo>
                    <a:pt x="6" y="88"/>
                  </a:lnTo>
                  <a:lnTo>
                    <a:pt x="4" y="88"/>
                  </a:lnTo>
                  <a:lnTo>
                    <a:pt x="2" y="86"/>
                  </a:lnTo>
                  <a:lnTo>
                    <a:pt x="0" y="84"/>
                  </a:lnTo>
                  <a:lnTo>
                    <a:pt x="0" y="82"/>
                  </a:lnTo>
                  <a:lnTo>
                    <a:pt x="0" y="80"/>
                  </a:lnTo>
                  <a:lnTo>
                    <a:pt x="2" y="78"/>
                  </a:lnTo>
                  <a:lnTo>
                    <a:pt x="2" y="76"/>
                  </a:lnTo>
                  <a:lnTo>
                    <a:pt x="8" y="69"/>
                  </a:lnTo>
                  <a:lnTo>
                    <a:pt x="12" y="63"/>
                  </a:lnTo>
                  <a:lnTo>
                    <a:pt x="17" y="57"/>
                  </a:lnTo>
                  <a:lnTo>
                    <a:pt x="23" y="53"/>
                  </a:lnTo>
                  <a:lnTo>
                    <a:pt x="29" y="48"/>
                  </a:lnTo>
                  <a:lnTo>
                    <a:pt x="34" y="44"/>
                  </a:lnTo>
                  <a:lnTo>
                    <a:pt x="42" y="40"/>
                  </a:lnTo>
                  <a:lnTo>
                    <a:pt x="48" y="38"/>
                  </a:lnTo>
                  <a:lnTo>
                    <a:pt x="55" y="32"/>
                  </a:lnTo>
                  <a:lnTo>
                    <a:pt x="61" y="31"/>
                  </a:lnTo>
                  <a:lnTo>
                    <a:pt x="67" y="27"/>
                  </a:lnTo>
                  <a:lnTo>
                    <a:pt x="74" y="23"/>
                  </a:lnTo>
                  <a:lnTo>
                    <a:pt x="80" y="19"/>
                  </a:lnTo>
                  <a:lnTo>
                    <a:pt x="86" y="15"/>
                  </a:lnTo>
                  <a:lnTo>
                    <a:pt x="91" y="10"/>
                  </a:lnTo>
                  <a:lnTo>
                    <a:pt x="97" y="6"/>
                  </a:lnTo>
                  <a:lnTo>
                    <a:pt x="97" y="6"/>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81" name="Freeform 141">
              <a:extLst>
                <a:ext uri="{FF2B5EF4-FFF2-40B4-BE49-F238E27FC236}">
                  <a16:creationId xmlns:a16="http://schemas.microsoft.com/office/drawing/2014/main" id="{F9D1484B-5802-6D4E-9786-E19EA1A47A1F}"/>
                </a:ext>
              </a:extLst>
            </p:cNvPr>
            <p:cNvSpPr>
              <a:spLocks/>
            </p:cNvSpPr>
            <p:nvPr/>
          </p:nvSpPr>
          <p:spPr bwMode="auto">
            <a:xfrm>
              <a:off x="3436" y="1987"/>
              <a:ext cx="37" cy="59"/>
            </a:xfrm>
            <a:custGeom>
              <a:avLst/>
              <a:gdLst>
                <a:gd name="T0" fmla="*/ 13 w 74"/>
                <a:gd name="T1" fmla="*/ 67 h 118"/>
                <a:gd name="T2" fmla="*/ 15 w 74"/>
                <a:gd name="T3" fmla="*/ 61 h 118"/>
                <a:gd name="T4" fmla="*/ 17 w 74"/>
                <a:gd name="T5" fmla="*/ 57 h 118"/>
                <a:gd name="T6" fmla="*/ 20 w 74"/>
                <a:gd name="T7" fmla="*/ 51 h 118"/>
                <a:gd name="T8" fmla="*/ 22 w 74"/>
                <a:gd name="T9" fmla="*/ 48 h 118"/>
                <a:gd name="T10" fmla="*/ 24 w 74"/>
                <a:gd name="T11" fmla="*/ 42 h 118"/>
                <a:gd name="T12" fmla="*/ 28 w 74"/>
                <a:gd name="T13" fmla="*/ 38 h 118"/>
                <a:gd name="T14" fmla="*/ 30 w 74"/>
                <a:gd name="T15" fmla="*/ 34 h 118"/>
                <a:gd name="T16" fmla="*/ 34 w 74"/>
                <a:gd name="T17" fmla="*/ 29 h 118"/>
                <a:gd name="T18" fmla="*/ 36 w 74"/>
                <a:gd name="T19" fmla="*/ 25 h 118"/>
                <a:gd name="T20" fmla="*/ 40 w 74"/>
                <a:gd name="T21" fmla="*/ 21 h 118"/>
                <a:gd name="T22" fmla="*/ 41 w 74"/>
                <a:gd name="T23" fmla="*/ 17 h 118"/>
                <a:gd name="T24" fmla="*/ 45 w 74"/>
                <a:gd name="T25" fmla="*/ 13 h 118"/>
                <a:gd name="T26" fmla="*/ 49 w 74"/>
                <a:gd name="T27" fmla="*/ 10 h 118"/>
                <a:gd name="T28" fmla="*/ 53 w 74"/>
                <a:gd name="T29" fmla="*/ 6 h 118"/>
                <a:gd name="T30" fmla="*/ 57 w 74"/>
                <a:gd name="T31" fmla="*/ 4 h 118"/>
                <a:gd name="T32" fmla="*/ 60 w 74"/>
                <a:gd name="T33" fmla="*/ 2 h 118"/>
                <a:gd name="T34" fmla="*/ 68 w 74"/>
                <a:gd name="T35" fmla="*/ 0 h 118"/>
                <a:gd name="T36" fmla="*/ 70 w 74"/>
                <a:gd name="T37" fmla="*/ 0 h 118"/>
                <a:gd name="T38" fmla="*/ 72 w 74"/>
                <a:gd name="T39" fmla="*/ 4 h 118"/>
                <a:gd name="T40" fmla="*/ 74 w 74"/>
                <a:gd name="T41" fmla="*/ 8 h 118"/>
                <a:gd name="T42" fmla="*/ 72 w 74"/>
                <a:gd name="T43" fmla="*/ 13 h 118"/>
                <a:gd name="T44" fmla="*/ 70 w 74"/>
                <a:gd name="T45" fmla="*/ 21 h 118"/>
                <a:gd name="T46" fmla="*/ 66 w 74"/>
                <a:gd name="T47" fmla="*/ 29 h 118"/>
                <a:gd name="T48" fmla="*/ 60 w 74"/>
                <a:gd name="T49" fmla="*/ 38 h 118"/>
                <a:gd name="T50" fmla="*/ 57 w 74"/>
                <a:gd name="T51" fmla="*/ 48 h 118"/>
                <a:gd name="T52" fmla="*/ 51 w 74"/>
                <a:gd name="T53" fmla="*/ 59 h 118"/>
                <a:gd name="T54" fmla="*/ 45 w 74"/>
                <a:gd name="T55" fmla="*/ 68 h 118"/>
                <a:gd name="T56" fmla="*/ 40 w 74"/>
                <a:gd name="T57" fmla="*/ 78 h 118"/>
                <a:gd name="T58" fmla="*/ 34 w 74"/>
                <a:gd name="T59" fmla="*/ 87 h 118"/>
                <a:gd name="T60" fmla="*/ 28 w 74"/>
                <a:gd name="T61" fmla="*/ 95 h 118"/>
                <a:gd name="T62" fmla="*/ 24 w 74"/>
                <a:gd name="T63" fmla="*/ 103 h 118"/>
                <a:gd name="T64" fmla="*/ 22 w 74"/>
                <a:gd name="T65" fmla="*/ 110 h 118"/>
                <a:gd name="T66" fmla="*/ 19 w 74"/>
                <a:gd name="T67" fmla="*/ 114 h 118"/>
                <a:gd name="T68" fmla="*/ 15 w 74"/>
                <a:gd name="T69" fmla="*/ 116 h 118"/>
                <a:gd name="T70" fmla="*/ 13 w 74"/>
                <a:gd name="T71" fmla="*/ 118 h 118"/>
                <a:gd name="T72" fmla="*/ 9 w 74"/>
                <a:gd name="T73" fmla="*/ 118 h 118"/>
                <a:gd name="T74" fmla="*/ 5 w 74"/>
                <a:gd name="T75" fmla="*/ 116 h 118"/>
                <a:gd name="T76" fmla="*/ 1 w 74"/>
                <a:gd name="T77" fmla="*/ 114 h 118"/>
                <a:gd name="T78" fmla="*/ 1 w 74"/>
                <a:gd name="T79" fmla="*/ 112 h 118"/>
                <a:gd name="T80" fmla="*/ 0 w 74"/>
                <a:gd name="T81" fmla="*/ 108 h 118"/>
                <a:gd name="T82" fmla="*/ 0 w 74"/>
                <a:gd name="T83" fmla="*/ 106 h 118"/>
                <a:gd name="T84" fmla="*/ 0 w 74"/>
                <a:gd name="T85" fmla="*/ 103 h 118"/>
                <a:gd name="T86" fmla="*/ 1 w 74"/>
                <a:gd name="T87" fmla="*/ 99 h 118"/>
                <a:gd name="T88" fmla="*/ 1 w 74"/>
                <a:gd name="T89" fmla="*/ 95 h 118"/>
                <a:gd name="T90" fmla="*/ 1 w 74"/>
                <a:gd name="T91" fmla="*/ 93 h 118"/>
                <a:gd name="T92" fmla="*/ 3 w 74"/>
                <a:gd name="T93" fmla="*/ 91 h 118"/>
                <a:gd name="T94" fmla="*/ 3 w 74"/>
                <a:gd name="T95" fmla="*/ 89 h 118"/>
                <a:gd name="T96" fmla="*/ 3 w 74"/>
                <a:gd name="T97" fmla="*/ 87 h 118"/>
                <a:gd name="T98" fmla="*/ 5 w 74"/>
                <a:gd name="T99" fmla="*/ 86 h 118"/>
                <a:gd name="T100" fmla="*/ 5 w 74"/>
                <a:gd name="T101" fmla="*/ 84 h 118"/>
                <a:gd name="T102" fmla="*/ 5 w 74"/>
                <a:gd name="T103" fmla="*/ 80 h 118"/>
                <a:gd name="T104" fmla="*/ 7 w 74"/>
                <a:gd name="T105" fmla="*/ 78 h 118"/>
                <a:gd name="T106" fmla="*/ 9 w 74"/>
                <a:gd name="T107" fmla="*/ 74 h 118"/>
                <a:gd name="T108" fmla="*/ 9 w 74"/>
                <a:gd name="T109" fmla="*/ 72 h 118"/>
                <a:gd name="T110" fmla="*/ 11 w 74"/>
                <a:gd name="T111" fmla="*/ 68 h 118"/>
                <a:gd name="T112" fmla="*/ 13 w 74"/>
                <a:gd name="T113" fmla="*/ 67 h 118"/>
                <a:gd name="T114" fmla="*/ 13 w 74"/>
                <a:gd name="T115" fmla="*/ 67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4" h="118">
                  <a:moveTo>
                    <a:pt x="13" y="67"/>
                  </a:moveTo>
                  <a:lnTo>
                    <a:pt x="15" y="61"/>
                  </a:lnTo>
                  <a:lnTo>
                    <a:pt x="17" y="57"/>
                  </a:lnTo>
                  <a:lnTo>
                    <a:pt x="20" y="51"/>
                  </a:lnTo>
                  <a:lnTo>
                    <a:pt x="22" y="48"/>
                  </a:lnTo>
                  <a:lnTo>
                    <a:pt x="24" y="42"/>
                  </a:lnTo>
                  <a:lnTo>
                    <a:pt x="28" y="38"/>
                  </a:lnTo>
                  <a:lnTo>
                    <a:pt x="30" y="34"/>
                  </a:lnTo>
                  <a:lnTo>
                    <a:pt x="34" y="29"/>
                  </a:lnTo>
                  <a:lnTo>
                    <a:pt x="36" y="25"/>
                  </a:lnTo>
                  <a:lnTo>
                    <a:pt x="40" y="21"/>
                  </a:lnTo>
                  <a:lnTo>
                    <a:pt x="41" y="17"/>
                  </a:lnTo>
                  <a:lnTo>
                    <a:pt x="45" y="13"/>
                  </a:lnTo>
                  <a:lnTo>
                    <a:pt x="49" y="10"/>
                  </a:lnTo>
                  <a:lnTo>
                    <a:pt x="53" y="6"/>
                  </a:lnTo>
                  <a:lnTo>
                    <a:pt x="57" y="4"/>
                  </a:lnTo>
                  <a:lnTo>
                    <a:pt x="60" y="2"/>
                  </a:lnTo>
                  <a:lnTo>
                    <a:pt x="68" y="0"/>
                  </a:lnTo>
                  <a:lnTo>
                    <a:pt x="70" y="0"/>
                  </a:lnTo>
                  <a:lnTo>
                    <a:pt x="72" y="4"/>
                  </a:lnTo>
                  <a:lnTo>
                    <a:pt x="74" y="8"/>
                  </a:lnTo>
                  <a:lnTo>
                    <a:pt x="72" y="13"/>
                  </a:lnTo>
                  <a:lnTo>
                    <a:pt x="70" y="21"/>
                  </a:lnTo>
                  <a:lnTo>
                    <a:pt x="66" y="29"/>
                  </a:lnTo>
                  <a:lnTo>
                    <a:pt x="60" y="38"/>
                  </a:lnTo>
                  <a:lnTo>
                    <a:pt x="57" y="48"/>
                  </a:lnTo>
                  <a:lnTo>
                    <a:pt x="51" y="59"/>
                  </a:lnTo>
                  <a:lnTo>
                    <a:pt x="45" y="68"/>
                  </a:lnTo>
                  <a:lnTo>
                    <a:pt x="40" y="78"/>
                  </a:lnTo>
                  <a:lnTo>
                    <a:pt x="34" y="87"/>
                  </a:lnTo>
                  <a:lnTo>
                    <a:pt x="28" y="95"/>
                  </a:lnTo>
                  <a:lnTo>
                    <a:pt x="24" y="103"/>
                  </a:lnTo>
                  <a:lnTo>
                    <a:pt x="22" y="110"/>
                  </a:lnTo>
                  <a:lnTo>
                    <a:pt x="19" y="114"/>
                  </a:lnTo>
                  <a:lnTo>
                    <a:pt x="15" y="116"/>
                  </a:lnTo>
                  <a:lnTo>
                    <a:pt x="13" y="118"/>
                  </a:lnTo>
                  <a:lnTo>
                    <a:pt x="9" y="118"/>
                  </a:lnTo>
                  <a:lnTo>
                    <a:pt x="5" y="116"/>
                  </a:lnTo>
                  <a:lnTo>
                    <a:pt x="1" y="114"/>
                  </a:lnTo>
                  <a:lnTo>
                    <a:pt x="1" y="112"/>
                  </a:lnTo>
                  <a:lnTo>
                    <a:pt x="0" y="108"/>
                  </a:lnTo>
                  <a:lnTo>
                    <a:pt x="0" y="106"/>
                  </a:lnTo>
                  <a:lnTo>
                    <a:pt x="0" y="103"/>
                  </a:lnTo>
                  <a:lnTo>
                    <a:pt x="1" y="99"/>
                  </a:lnTo>
                  <a:lnTo>
                    <a:pt x="1" y="95"/>
                  </a:lnTo>
                  <a:lnTo>
                    <a:pt x="1" y="93"/>
                  </a:lnTo>
                  <a:lnTo>
                    <a:pt x="3" y="91"/>
                  </a:lnTo>
                  <a:lnTo>
                    <a:pt x="3" y="89"/>
                  </a:lnTo>
                  <a:lnTo>
                    <a:pt x="3" y="87"/>
                  </a:lnTo>
                  <a:lnTo>
                    <a:pt x="5" y="86"/>
                  </a:lnTo>
                  <a:lnTo>
                    <a:pt x="5" y="84"/>
                  </a:lnTo>
                  <a:lnTo>
                    <a:pt x="5" y="80"/>
                  </a:lnTo>
                  <a:lnTo>
                    <a:pt x="7" y="78"/>
                  </a:lnTo>
                  <a:lnTo>
                    <a:pt x="9" y="74"/>
                  </a:lnTo>
                  <a:lnTo>
                    <a:pt x="9" y="72"/>
                  </a:lnTo>
                  <a:lnTo>
                    <a:pt x="11" y="68"/>
                  </a:lnTo>
                  <a:lnTo>
                    <a:pt x="13" y="67"/>
                  </a:lnTo>
                  <a:lnTo>
                    <a:pt x="13" y="67"/>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82" name="Freeform 142">
              <a:extLst>
                <a:ext uri="{FF2B5EF4-FFF2-40B4-BE49-F238E27FC236}">
                  <a16:creationId xmlns:a16="http://schemas.microsoft.com/office/drawing/2014/main" id="{9D6B92C3-C89E-804D-BC2F-84C6874E2795}"/>
                </a:ext>
              </a:extLst>
            </p:cNvPr>
            <p:cNvSpPr>
              <a:spLocks/>
            </p:cNvSpPr>
            <p:nvPr/>
          </p:nvSpPr>
          <p:spPr bwMode="auto">
            <a:xfrm>
              <a:off x="3574" y="2237"/>
              <a:ext cx="63" cy="32"/>
            </a:xfrm>
            <a:custGeom>
              <a:avLst/>
              <a:gdLst>
                <a:gd name="T0" fmla="*/ 16 w 126"/>
                <a:gd name="T1" fmla="*/ 0 h 65"/>
                <a:gd name="T2" fmla="*/ 21 w 126"/>
                <a:gd name="T3" fmla="*/ 0 h 65"/>
                <a:gd name="T4" fmla="*/ 27 w 126"/>
                <a:gd name="T5" fmla="*/ 2 h 65"/>
                <a:gd name="T6" fmla="*/ 33 w 126"/>
                <a:gd name="T7" fmla="*/ 4 h 65"/>
                <a:gd name="T8" fmla="*/ 38 w 126"/>
                <a:gd name="T9" fmla="*/ 6 h 65"/>
                <a:gd name="T10" fmla="*/ 44 w 126"/>
                <a:gd name="T11" fmla="*/ 8 h 65"/>
                <a:gd name="T12" fmla="*/ 50 w 126"/>
                <a:gd name="T13" fmla="*/ 10 h 65"/>
                <a:gd name="T14" fmla="*/ 57 w 126"/>
                <a:gd name="T15" fmla="*/ 11 h 65"/>
                <a:gd name="T16" fmla="*/ 63 w 126"/>
                <a:gd name="T17" fmla="*/ 15 h 65"/>
                <a:gd name="T18" fmla="*/ 71 w 126"/>
                <a:gd name="T19" fmla="*/ 17 h 65"/>
                <a:gd name="T20" fmla="*/ 76 w 126"/>
                <a:gd name="T21" fmla="*/ 19 h 65"/>
                <a:gd name="T22" fmla="*/ 82 w 126"/>
                <a:gd name="T23" fmla="*/ 23 h 65"/>
                <a:gd name="T24" fmla="*/ 90 w 126"/>
                <a:gd name="T25" fmla="*/ 25 h 65"/>
                <a:gd name="T26" fmla="*/ 96 w 126"/>
                <a:gd name="T27" fmla="*/ 29 h 65"/>
                <a:gd name="T28" fmla="*/ 101 w 126"/>
                <a:gd name="T29" fmla="*/ 32 h 65"/>
                <a:gd name="T30" fmla="*/ 105 w 126"/>
                <a:gd name="T31" fmla="*/ 36 h 65"/>
                <a:gd name="T32" fmla="*/ 111 w 126"/>
                <a:gd name="T33" fmla="*/ 40 h 65"/>
                <a:gd name="T34" fmla="*/ 115 w 126"/>
                <a:gd name="T35" fmla="*/ 42 h 65"/>
                <a:gd name="T36" fmla="*/ 116 w 126"/>
                <a:gd name="T37" fmla="*/ 44 h 65"/>
                <a:gd name="T38" fmla="*/ 118 w 126"/>
                <a:gd name="T39" fmla="*/ 46 h 65"/>
                <a:gd name="T40" fmla="*/ 122 w 126"/>
                <a:gd name="T41" fmla="*/ 49 h 65"/>
                <a:gd name="T42" fmla="*/ 122 w 126"/>
                <a:gd name="T43" fmla="*/ 51 h 65"/>
                <a:gd name="T44" fmla="*/ 124 w 126"/>
                <a:gd name="T45" fmla="*/ 53 h 65"/>
                <a:gd name="T46" fmla="*/ 126 w 126"/>
                <a:gd name="T47" fmla="*/ 55 h 65"/>
                <a:gd name="T48" fmla="*/ 126 w 126"/>
                <a:gd name="T49" fmla="*/ 57 h 65"/>
                <a:gd name="T50" fmla="*/ 126 w 126"/>
                <a:gd name="T51" fmla="*/ 59 h 65"/>
                <a:gd name="T52" fmla="*/ 124 w 126"/>
                <a:gd name="T53" fmla="*/ 61 h 65"/>
                <a:gd name="T54" fmla="*/ 122 w 126"/>
                <a:gd name="T55" fmla="*/ 63 h 65"/>
                <a:gd name="T56" fmla="*/ 120 w 126"/>
                <a:gd name="T57" fmla="*/ 65 h 65"/>
                <a:gd name="T58" fmla="*/ 113 w 126"/>
                <a:gd name="T59" fmla="*/ 63 h 65"/>
                <a:gd name="T60" fmla="*/ 105 w 126"/>
                <a:gd name="T61" fmla="*/ 61 h 65"/>
                <a:gd name="T62" fmla="*/ 97 w 126"/>
                <a:gd name="T63" fmla="*/ 59 h 65"/>
                <a:gd name="T64" fmla="*/ 92 w 126"/>
                <a:gd name="T65" fmla="*/ 57 h 65"/>
                <a:gd name="T66" fmla="*/ 84 w 126"/>
                <a:gd name="T67" fmla="*/ 53 h 65"/>
                <a:gd name="T68" fmla="*/ 76 w 126"/>
                <a:gd name="T69" fmla="*/ 51 h 65"/>
                <a:gd name="T70" fmla="*/ 69 w 126"/>
                <a:gd name="T71" fmla="*/ 49 h 65"/>
                <a:gd name="T72" fmla="*/ 63 w 126"/>
                <a:gd name="T73" fmla="*/ 46 h 65"/>
                <a:gd name="T74" fmla="*/ 56 w 126"/>
                <a:gd name="T75" fmla="*/ 42 h 65"/>
                <a:gd name="T76" fmla="*/ 48 w 126"/>
                <a:gd name="T77" fmla="*/ 40 h 65"/>
                <a:gd name="T78" fmla="*/ 40 w 126"/>
                <a:gd name="T79" fmla="*/ 36 h 65"/>
                <a:gd name="T80" fmla="*/ 35 w 126"/>
                <a:gd name="T81" fmla="*/ 34 h 65"/>
                <a:gd name="T82" fmla="*/ 27 w 126"/>
                <a:gd name="T83" fmla="*/ 30 h 65"/>
                <a:gd name="T84" fmla="*/ 21 w 126"/>
                <a:gd name="T85" fmla="*/ 29 h 65"/>
                <a:gd name="T86" fmla="*/ 14 w 126"/>
                <a:gd name="T87" fmla="*/ 25 h 65"/>
                <a:gd name="T88" fmla="*/ 8 w 126"/>
                <a:gd name="T89" fmla="*/ 23 h 65"/>
                <a:gd name="T90" fmla="*/ 4 w 126"/>
                <a:gd name="T91" fmla="*/ 21 h 65"/>
                <a:gd name="T92" fmla="*/ 2 w 126"/>
                <a:gd name="T93" fmla="*/ 19 h 65"/>
                <a:gd name="T94" fmla="*/ 2 w 126"/>
                <a:gd name="T95" fmla="*/ 17 h 65"/>
                <a:gd name="T96" fmla="*/ 0 w 126"/>
                <a:gd name="T97" fmla="*/ 15 h 65"/>
                <a:gd name="T98" fmla="*/ 0 w 126"/>
                <a:gd name="T99" fmla="*/ 11 h 65"/>
                <a:gd name="T100" fmla="*/ 2 w 126"/>
                <a:gd name="T101" fmla="*/ 8 h 65"/>
                <a:gd name="T102" fmla="*/ 6 w 126"/>
                <a:gd name="T103" fmla="*/ 4 h 65"/>
                <a:gd name="T104" fmla="*/ 10 w 126"/>
                <a:gd name="T105" fmla="*/ 2 h 65"/>
                <a:gd name="T106" fmla="*/ 14 w 126"/>
                <a:gd name="T107" fmla="*/ 0 h 65"/>
                <a:gd name="T108" fmla="*/ 16 w 126"/>
                <a:gd name="T109" fmla="*/ 0 h 65"/>
                <a:gd name="T110" fmla="*/ 16 w 126"/>
                <a:gd name="T111" fmla="*/ 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6" h="65">
                  <a:moveTo>
                    <a:pt x="16" y="0"/>
                  </a:moveTo>
                  <a:lnTo>
                    <a:pt x="21" y="0"/>
                  </a:lnTo>
                  <a:lnTo>
                    <a:pt x="27" y="2"/>
                  </a:lnTo>
                  <a:lnTo>
                    <a:pt x="33" y="4"/>
                  </a:lnTo>
                  <a:lnTo>
                    <a:pt x="38" y="6"/>
                  </a:lnTo>
                  <a:lnTo>
                    <a:pt x="44" y="8"/>
                  </a:lnTo>
                  <a:lnTo>
                    <a:pt x="50" y="10"/>
                  </a:lnTo>
                  <a:lnTo>
                    <a:pt x="57" y="11"/>
                  </a:lnTo>
                  <a:lnTo>
                    <a:pt x="63" y="15"/>
                  </a:lnTo>
                  <a:lnTo>
                    <a:pt x="71" y="17"/>
                  </a:lnTo>
                  <a:lnTo>
                    <a:pt x="76" y="19"/>
                  </a:lnTo>
                  <a:lnTo>
                    <a:pt x="82" y="23"/>
                  </a:lnTo>
                  <a:lnTo>
                    <a:pt x="90" y="25"/>
                  </a:lnTo>
                  <a:lnTo>
                    <a:pt x="96" y="29"/>
                  </a:lnTo>
                  <a:lnTo>
                    <a:pt x="101" y="32"/>
                  </a:lnTo>
                  <a:lnTo>
                    <a:pt x="105" y="36"/>
                  </a:lnTo>
                  <a:lnTo>
                    <a:pt x="111" y="40"/>
                  </a:lnTo>
                  <a:lnTo>
                    <a:pt x="115" y="42"/>
                  </a:lnTo>
                  <a:lnTo>
                    <a:pt x="116" y="44"/>
                  </a:lnTo>
                  <a:lnTo>
                    <a:pt x="118" y="46"/>
                  </a:lnTo>
                  <a:lnTo>
                    <a:pt x="122" y="49"/>
                  </a:lnTo>
                  <a:lnTo>
                    <a:pt x="122" y="51"/>
                  </a:lnTo>
                  <a:lnTo>
                    <a:pt x="124" y="53"/>
                  </a:lnTo>
                  <a:lnTo>
                    <a:pt x="126" y="55"/>
                  </a:lnTo>
                  <a:lnTo>
                    <a:pt x="126" y="57"/>
                  </a:lnTo>
                  <a:lnTo>
                    <a:pt x="126" y="59"/>
                  </a:lnTo>
                  <a:lnTo>
                    <a:pt x="124" y="61"/>
                  </a:lnTo>
                  <a:lnTo>
                    <a:pt x="122" y="63"/>
                  </a:lnTo>
                  <a:lnTo>
                    <a:pt x="120" y="65"/>
                  </a:lnTo>
                  <a:lnTo>
                    <a:pt x="113" y="63"/>
                  </a:lnTo>
                  <a:lnTo>
                    <a:pt x="105" y="61"/>
                  </a:lnTo>
                  <a:lnTo>
                    <a:pt x="97" y="59"/>
                  </a:lnTo>
                  <a:lnTo>
                    <a:pt x="92" y="57"/>
                  </a:lnTo>
                  <a:lnTo>
                    <a:pt x="84" y="53"/>
                  </a:lnTo>
                  <a:lnTo>
                    <a:pt x="76" y="51"/>
                  </a:lnTo>
                  <a:lnTo>
                    <a:pt x="69" y="49"/>
                  </a:lnTo>
                  <a:lnTo>
                    <a:pt x="63" y="46"/>
                  </a:lnTo>
                  <a:lnTo>
                    <a:pt x="56" y="42"/>
                  </a:lnTo>
                  <a:lnTo>
                    <a:pt x="48" y="40"/>
                  </a:lnTo>
                  <a:lnTo>
                    <a:pt x="40" y="36"/>
                  </a:lnTo>
                  <a:lnTo>
                    <a:pt x="35" y="34"/>
                  </a:lnTo>
                  <a:lnTo>
                    <a:pt x="27" y="30"/>
                  </a:lnTo>
                  <a:lnTo>
                    <a:pt x="21" y="29"/>
                  </a:lnTo>
                  <a:lnTo>
                    <a:pt x="14" y="25"/>
                  </a:lnTo>
                  <a:lnTo>
                    <a:pt x="8" y="23"/>
                  </a:lnTo>
                  <a:lnTo>
                    <a:pt x="4" y="21"/>
                  </a:lnTo>
                  <a:lnTo>
                    <a:pt x="2" y="19"/>
                  </a:lnTo>
                  <a:lnTo>
                    <a:pt x="2" y="17"/>
                  </a:lnTo>
                  <a:lnTo>
                    <a:pt x="0" y="15"/>
                  </a:lnTo>
                  <a:lnTo>
                    <a:pt x="0" y="11"/>
                  </a:lnTo>
                  <a:lnTo>
                    <a:pt x="2" y="8"/>
                  </a:lnTo>
                  <a:lnTo>
                    <a:pt x="6" y="4"/>
                  </a:lnTo>
                  <a:lnTo>
                    <a:pt x="10" y="2"/>
                  </a:lnTo>
                  <a:lnTo>
                    <a:pt x="14" y="0"/>
                  </a:lnTo>
                  <a:lnTo>
                    <a:pt x="16" y="0"/>
                  </a:lnTo>
                  <a:lnTo>
                    <a:pt x="16" y="0"/>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83" name="Freeform 143">
              <a:extLst>
                <a:ext uri="{FF2B5EF4-FFF2-40B4-BE49-F238E27FC236}">
                  <a16:creationId xmlns:a16="http://schemas.microsoft.com/office/drawing/2014/main" id="{FB2E204B-D17F-1446-8C19-A1D68DE61657}"/>
                </a:ext>
              </a:extLst>
            </p:cNvPr>
            <p:cNvSpPr>
              <a:spLocks/>
            </p:cNvSpPr>
            <p:nvPr/>
          </p:nvSpPr>
          <p:spPr bwMode="auto">
            <a:xfrm>
              <a:off x="3566" y="2320"/>
              <a:ext cx="55" cy="26"/>
            </a:xfrm>
            <a:custGeom>
              <a:avLst/>
              <a:gdLst>
                <a:gd name="T0" fmla="*/ 16 w 111"/>
                <a:gd name="T1" fmla="*/ 0 h 54"/>
                <a:gd name="T2" fmla="*/ 17 w 111"/>
                <a:gd name="T3" fmla="*/ 2 h 54"/>
                <a:gd name="T4" fmla="*/ 23 w 111"/>
                <a:gd name="T5" fmla="*/ 4 h 54"/>
                <a:gd name="T6" fmla="*/ 27 w 111"/>
                <a:gd name="T7" fmla="*/ 4 h 54"/>
                <a:gd name="T8" fmla="*/ 35 w 111"/>
                <a:gd name="T9" fmla="*/ 6 h 54"/>
                <a:gd name="T10" fmla="*/ 40 w 111"/>
                <a:gd name="T11" fmla="*/ 8 h 54"/>
                <a:gd name="T12" fmla="*/ 46 w 111"/>
                <a:gd name="T13" fmla="*/ 10 h 54"/>
                <a:gd name="T14" fmla="*/ 54 w 111"/>
                <a:gd name="T15" fmla="*/ 14 h 54"/>
                <a:gd name="T16" fmla="*/ 59 w 111"/>
                <a:gd name="T17" fmla="*/ 16 h 54"/>
                <a:gd name="T18" fmla="*/ 67 w 111"/>
                <a:gd name="T19" fmla="*/ 18 h 54"/>
                <a:gd name="T20" fmla="*/ 73 w 111"/>
                <a:gd name="T21" fmla="*/ 19 h 54"/>
                <a:gd name="T22" fmla="*/ 80 w 111"/>
                <a:gd name="T23" fmla="*/ 21 h 54"/>
                <a:gd name="T24" fmla="*/ 86 w 111"/>
                <a:gd name="T25" fmla="*/ 25 h 54"/>
                <a:gd name="T26" fmla="*/ 92 w 111"/>
                <a:gd name="T27" fmla="*/ 27 h 54"/>
                <a:gd name="T28" fmla="*/ 97 w 111"/>
                <a:gd name="T29" fmla="*/ 29 h 54"/>
                <a:gd name="T30" fmla="*/ 101 w 111"/>
                <a:gd name="T31" fmla="*/ 33 h 54"/>
                <a:gd name="T32" fmla="*/ 107 w 111"/>
                <a:gd name="T33" fmla="*/ 35 h 54"/>
                <a:gd name="T34" fmla="*/ 109 w 111"/>
                <a:gd name="T35" fmla="*/ 37 h 54"/>
                <a:gd name="T36" fmla="*/ 111 w 111"/>
                <a:gd name="T37" fmla="*/ 40 h 54"/>
                <a:gd name="T38" fmla="*/ 111 w 111"/>
                <a:gd name="T39" fmla="*/ 42 h 54"/>
                <a:gd name="T40" fmla="*/ 111 w 111"/>
                <a:gd name="T41" fmla="*/ 46 h 54"/>
                <a:gd name="T42" fmla="*/ 111 w 111"/>
                <a:gd name="T43" fmla="*/ 48 h 54"/>
                <a:gd name="T44" fmla="*/ 109 w 111"/>
                <a:gd name="T45" fmla="*/ 52 h 54"/>
                <a:gd name="T46" fmla="*/ 107 w 111"/>
                <a:gd name="T47" fmla="*/ 52 h 54"/>
                <a:gd name="T48" fmla="*/ 105 w 111"/>
                <a:gd name="T49" fmla="*/ 52 h 54"/>
                <a:gd name="T50" fmla="*/ 103 w 111"/>
                <a:gd name="T51" fmla="*/ 54 h 54"/>
                <a:gd name="T52" fmla="*/ 101 w 111"/>
                <a:gd name="T53" fmla="*/ 54 h 54"/>
                <a:gd name="T54" fmla="*/ 93 w 111"/>
                <a:gd name="T55" fmla="*/ 52 h 54"/>
                <a:gd name="T56" fmla="*/ 88 w 111"/>
                <a:gd name="T57" fmla="*/ 52 h 54"/>
                <a:gd name="T58" fmla="*/ 82 w 111"/>
                <a:gd name="T59" fmla="*/ 50 h 54"/>
                <a:gd name="T60" fmla="*/ 74 w 111"/>
                <a:gd name="T61" fmla="*/ 50 h 54"/>
                <a:gd name="T62" fmla="*/ 69 w 111"/>
                <a:gd name="T63" fmla="*/ 46 h 54"/>
                <a:gd name="T64" fmla="*/ 63 w 111"/>
                <a:gd name="T65" fmla="*/ 46 h 54"/>
                <a:gd name="T66" fmla="*/ 55 w 111"/>
                <a:gd name="T67" fmla="*/ 44 h 54"/>
                <a:gd name="T68" fmla="*/ 50 w 111"/>
                <a:gd name="T69" fmla="*/ 42 h 54"/>
                <a:gd name="T70" fmla="*/ 44 w 111"/>
                <a:gd name="T71" fmla="*/ 38 h 54"/>
                <a:gd name="T72" fmla="*/ 38 w 111"/>
                <a:gd name="T73" fmla="*/ 37 h 54"/>
                <a:gd name="T74" fmla="*/ 31 w 111"/>
                <a:gd name="T75" fmla="*/ 33 h 54"/>
                <a:gd name="T76" fmla="*/ 25 w 111"/>
                <a:gd name="T77" fmla="*/ 31 h 54"/>
                <a:gd name="T78" fmla="*/ 19 w 111"/>
                <a:gd name="T79" fmla="*/ 27 h 54"/>
                <a:gd name="T80" fmla="*/ 14 w 111"/>
                <a:gd name="T81" fmla="*/ 23 h 54"/>
                <a:gd name="T82" fmla="*/ 8 w 111"/>
                <a:gd name="T83" fmla="*/ 18 h 54"/>
                <a:gd name="T84" fmla="*/ 4 w 111"/>
                <a:gd name="T85" fmla="*/ 14 h 54"/>
                <a:gd name="T86" fmla="*/ 0 w 111"/>
                <a:gd name="T87" fmla="*/ 10 h 54"/>
                <a:gd name="T88" fmla="*/ 0 w 111"/>
                <a:gd name="T89" fmla="*/ 8 h 54"/>
                <a:gd name="T90" fmla="*/ 2 w 111"/>
                <a:gd name="T91" fmla="*/ 6 h 54"/>
                <a:gd name="T92" fmla="*/ 4 w 111"/>
                <a:gd name="T93" fmla="*/ 4 h 54"/>
                <a:gd name="T94" fmla="*/ 8 w 111"/>
                <a:gd name="T95" fmla="*/ 0 h 54"/>
                <a:gd name="T96" fmla="*/ 10 w 111"/>
                <a:gd name="T97" fmla="*/ 0 h 54"/>
                <a:gd name="T98" fmla="*/ 14 w 111"/>
                <a:gd name="T99" fmla="*/ 0 h 54"/>
                <a:gd name="T100" fmla="*/ 16 w 111"/>
                <a:gd name="T101" fmla="*/ 0 h 54"/>
                <a:gd name="T102" fmla="*/ 16 w 111"/>
                <a:gd name="T103"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1" h="54">
                  <a:moveTo>
                    <a:pt x="16" y="0"/>
                  </a:moveTo>
                  <a:lnTo>
                    <a:pt x="17" y="2"/>
                  </a:lnTo>
                  <a:lnTo>
                    <a:pt x="23" y="4"/>
                  </a:lnTo>
                  <a:lnTo>
                    <a:pt x="27" y="4"/>
                  </a:lnTo>
                  <a:lnTo>
                    <a:pt x="35" y="6"/>
                  </a:lnTo>
                  <a:lnTo>
                    <a:pt x="40" y="8"/>
                  </a:lnTo>
                  <a:lnTo>
                    <a:pt x="46" y="10"/>
                  </a:lnTo>
                  <a:lnTo>
                    <a:pt x="54" y="14"/>
                  </a:lnTo>
                  <a:lnTo>
                    <a:pt x="59" y="16"/>
                  </a:lnTo>
                  <a:lnTo>
                    <a:pt x="67" y="18"/>
                  </a:lnTo>
                  <a:lnTo>
                    <a:pt x="73" y="19"/>
                  </a:lnTo>
                  <a:lnTo>
                    <a:pt x="80" y="21"/>
                  </a:lnTo>
                  <a:lnTo>
                    <a:pt x="86" y="25"/>
                  </a:lnTo>
                  <a:lnTo>
                    <a:pt x="92" y="27"/>
                  </a:lnTo>
                  <a:lnTo>
                    <a:pt x="97" y="29"/>
                  </a:lnTo>
                  <a:lnTo>
                    <a:pt x="101" y="33"/>
                  </a:lnTo>
                  <a:lnTo>
                    <a:pt x="107" y="35"/>
                  </a:lnTo>
                  <a:lnTo>
                    <a:pt x="109" y="37"/>
                  </a:lnTo>
                  <a:lnTo>
                    <a:pt x="111" y="40"/>
                  </a:lnTo>
                  <a:lnTo>
                    <a:pt x="111" y="42"/>
                  </a:lnTo>
                  <a:lnTo>
                    <a:pt x="111" y="46"/>
                  </a:lnTo>
                  <a:lnTo>
                    <a:pt x="111" y="48"/>
                  </a:lnTo>
                  <a:lnTo>
                    <a:pt x="109" y="52"/>
                  </a:lnTo>
                  <a:lnTo>
                    <a:pt x="107" y="52"/>
                  </a:lnTo>
                  <a:lnTo>
                    <a:pt x="105" y="52"/>
                  </a:lnTo>
                  <a:lnTo>
                    <a:pt x="103" y="54"/>
                  </a:lnTo>
                  <a:lnTo>
                    <a:pt x="101" y="54"/>
                  </a:lnTo>
                  <a:lnTo>
                    <a:pt x="93" y="52"/>
                  </a:lnTo>
                  <a:lnTo>
                    <a:pt x="88" y="52"/>
                  </a:lnTo>
                  <a:lnTo>
                    <a:pt x="82" y="50"/>
                  </a:lnTo>
                  <a:lnTo>
                    <a:pt x="74" y="50"/>
                  </a:lnTo>
                  <a:lnTo>
                    <a:pt x="69" y="46"/>
                  </a:lnTo>
                  <a:lnTo>
                    <a:pt x="63" y="46"/>
                  </a:lnTo>
                  <a:lnTo>
                    <a:pt x="55" y="44"/>
                  </a:lnTo>
                  <a:lnTo>
                    <a:pt x="50" y="42"/>
                  </a:lnTo>
                  <a:lnTo>
                    <a:pt x="44" y="38"/>
                  </a:lnTo>
                  <a:lnTo>
                    <a:pt x="38" y="37"/>
                  </a:lnTo>
                  <a:lnTo>
                    <a:pt x="31" y="33"/>
                  </a:lnTo>
                  <a:lnTo>
                    <a:pt x="25" y="31"/>
                  </a:lnTo>
                  <a:lnTo>
                    <a:pt x="19" y="27"/>
                  </a:lnTo>
                  <a:lnTo>
                    <a:pt x="14" y="23"/>
                  </a:lnTo>
                  <a:lnTo>
                    <a:pt x="8" y="18"/>
                  </a:lnTo>
                  <a:lnTo>
                    <a:pt x="4" y="14"/>
                  </a:lnTo>
                  <a:lnTo>
                    <a:pt x="0" y="10"/>
                  </a:lnTo>
                  <a:lnTo>
                    <a:pt x="0" y="8"/>
                  </a:lnTo>
                  <a:lnTo>
                    <a:pt x="2" y="6"/>
                  </a:lnTo>
                  <a:lnTo>
                    <a:pt x="4" y="4"/>
                  </a:lnTo>
                  <a:lnTo>
                    <a:pt x="8" y="0"/>
                  </a:lnTo>
                  <a:lnTo>
                    <a:pt x="10" y="0"/>
                  </a:lnTo>
                  <a:lnTo>
                    <a:pt x="14" y="0"/>
                  </a:lnTo>
                  <a:lnTo>
                    <a:pt x="16" y="0"/>
                  </a:lnTo>
                  <a:lnTo>
                    <a:pt x="16" y="0"/>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84" name="Freeform 144">
              <a:extLst>
                <a:ext uri="{FF2B5EF4-FFF2-40B4-BE49-F238E27FC236}">
                  <a16:creationId xmlns:a16="http://schemas.microsoft.com/office/drawing/2014/main" id="{6CCFB997-F282-EE49-B371-329CAE2C45E4}"/>
                </a:ext>
              </a:extLst>
            </p:cNvPr>
            <p:cNvSpPr>
              <a:spLocks/>
            </p:cNvSpPr>
            <p:nvPr/>
          </p:nvSpPr>
          <p:spPr bwMode="auto">
            <a:xfrm>
              <a:off x="3449" y="2184"/>
              <a:ext cx="34" cy="10"/>
            </a:xfrm>
            <a:custGeom>
              <a:avLst/>
              <a:gdLst>
                <a:gd name="T0" fmla="*/ 21 w 69"/>
                <a:gd name="T1" fmla="*/ 0 h 20"/>
                <a:gd name="T2" fmla="*/ 25 w 69"/>
                <a:gd name="T3" fmla="*/ 0 h 20"/>
                <a:gd name="T4" fmla="*/ 29 w 69"/>
                <a:gd name="T5" fmla="*/ 0 h 20"/>
                <a:gd name="T6" fmla="*/ 33 w 69"/>
                <a:gd name="T7" fmla="*/ 0 h 20"/>
                <a:gd name="T8" fmla="*/ 38 w 69"/>
                <a:gd name="T9" fmla="*/ 0 h 20"/>
                <a:gd name="T10" fmla="*/ 42 w 69"/>
                <a:gd name="T11" fmla="*/ 0 h 20"/>
                <a:gd name="T12" fmla="*/ 48 w 69"/>
                <a:gd name="T13" fmla="*/ 0 h 20"/>
                <a:gd name="T14" fmla="*/ 52 w 69"/>
                <a:gd name="T15" fmla="*/ 0 h 20"/>
                <a:gd name="T16" fmla="*/ 57 w 69"/>
                <a:gd name="T17" fmla="*/ 0 h 20"/>
                <a:gd name="T18" fmla="*/ 61 w 69"/>
                <a:gd name="T19" fmla="*/ 1 h 20"/>
                <a:gd name="T20" fmla="*/ 65 w 69"/>
                <a:gd name="T21" fmla="*/ 1 h 20"/>
                <a:gd name="T22" fmla="*/ 67 w 69"/>
                <a:gd name="T23" fmla="*/ 3 h 20"/>
                <a:gd name="T24" fmla="*/ 69 w 69"/>
                <a:gd name="T25" fmla="*/ 5 h 20"/>
                <a:gd name="T26" fmla="*/ 69 w 69"/>
                <a:gd name="T27" fmla="*/ 7 h 20"/>
                <a:gd name="T28" fmla="*/ 69 w 69"/>
                <a:gd name="T29" fmla="*/ 9 h 20"/>
                <a:gd name="T30" fmla="*/ 67 w 69"/>
                <a:gd name="T31" fmla="*/ 11 h 20"/>
                <a:gd name="T32" fmla="*/ 63 w 69"/>
                <a:gd name="T33" fmla="*/ 13 h 20"/>
                <a:gd name="T34" fmla="*/ 59 w 69"/>
                <a:gd name="T35" fmla="*/ 15 h 20"/>
                <a:gd name="T36" fmla="*/ 57 w 69"/>
                <a:gd name="T37" fmla="*/ 15 h 20"/>
                <a:gd name="T38" fmla="*/ 54 w 69"/>
                <a:gd name="T39" fmla="*/ 15 h 20"/>
                <a:gd name="T40" fmla="*/ 50 w 69"/>
                <a:gd name="T41" fmla="*/ 15 h 20"/>
                <a:gd name="T42" fmla="*/ 46 w 69"/>
                <a:gd name="T43" fmla="*/ 15 h 20"/>
                <a:gd name="T44" fmla="*/ 42 w 69"/>
                <a:gd name="T45" fmla="*/ 15 h 20"/>
                <a:gd name="T46" fmla="*/ 38 w 69"/>
                <a:gd name="T47" fmla="*/ 15 h 20"/>
                <a:gd name="T48" fmla="*/ 35 w 69"/>
                <a:gd name="T49" fmla="*/ 15 h 20"/>
                <a:gd name="T50" fmla="*/ 33 w 69"/>
                <a:gd name="T51" fmla="*/ 15 h 20"/>
                <a:gd name="T52" fmla="*/ 29 w 69"/>
                <a:gd name="T53" fmla="*/ 17 h 20"/>
                <a:gd name="T54" fmla="*/ 27 w 69"/>
                <a:gd name="T55" fmla="*/ 17 h 20"/>
                <a:gd name="T56" fmla="*/ 25 w 69"/>
                <a:gd name="T57" fmla="*/ 17 h 20"/>
                <a:gd name="T58" fmla="*/ 23 w 69"/>
                <a:gd name="T59" fmla="*/ 17 h 20"/>
                <a:gd name="T60" fmla="*/ 21 w 69"/>
                <a:gd name="T61" fmla="*/ 19 h 20"/>
                <a:gd name="T62" fmla="*/ 17 w 69"/>
                <a:gd name="T63" fmla="*/ 19 h 20"/>
                <a:gd name="T64" fmla="*/ 16 w 69"/>
                <a:gd name="T65" fmla="*/ 19 h 20"/>
                <a:gd name="T66" fmla="*/ 12 w 69"/>
                <a:gd name="T67" fmla="*/ 20 h 20"/>
                <a:gd name="T68" fmla="*/ 8 w 69"/>
                <a:gd name="T69" fmla="*/ 20 h 20"/>
                <a:gd name="T70" fmla="*/ 4 w 69"/>
                <a:gd name="T71" fmla="*/ 20 h 20"/>
                <a:gd name="T72" fmla="*/ 2 w 69"/>
                <a:gd name="T73" fmla="*/ 19 h 20"/>
                <a:gd name="T74" fmla="*/ 0 w 69"/>
                <a:gd name="T75" fmla="*/ 15 h 20"/>
                <a:gd name="T76" fmla="*/ 0 w 69"/>
                <a:gd name="T77" fmla="*/ 13 h 20"/>
                <a:gd name="T78" fmla="*/ 0 w 69"/>
                <a:gd name="T79" fmla="*/ 11 h 20"/>
                <a:gd name="T80" fmla="*/ 2 w 69"/>
                <a:gd name="T81" fmla="*/ 9 h 20"/>
                <a:gd name="T82" fmla="*/ 4 w 69"/>
                <a:gd name="T83" fmla="*/ 7 h 20"/>
                <a:gd name="T84" fmla="*/ 6 w 69"/>
                <a:gd name="T85" fmla="*/ 7 h 20"/>
                <a:gd name="T86" fmla="*/ 10 w 69"/>
                <a:gd name="T87" fmla="*/ 5 h 20"/>
                <a:gd name="T88" fmla="*/ 12 w 69"/>
                <a:gd name="T89" fmla="*/ 3 h 20"/>
                <a:gd name="T90" fmla="*/ 14 w 69"/>
                <a:gd name="T91" fmla="*/ 3 h 20"/>
                <a:gd name="T92" fmla="*/ 16 w 69"/>
                <a:gd name="T93" fmla="*/ 1 h 20"/>
                <a:gd name="T94" fmla="*/ 17 w 69"/>
                <a:gd name="T95" fmla="*/ 1 h 20"/>
                <a:gd name="T96" fmla="*/ 19 w 69"/>
                <a:gd name="T97" fmla="*/ 0 h 20"/>
                <a:gd name="T98" fmla="*/ 21 w 69"/>
                <a:gd name="T99" fmla="*/ 0 h 20"/>
                <a:gd name="T100" fmla="*/ 21 w 69"/>
                <a:gd name="T101" fmla="*/ 0 h 20"/>
                <a:gd name="T102" fmla="*/ 21 w 69"/>
                <a:gd name="T103" fmla="*/ 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9" h="20">
                  <a:moveTo>
                    <a:pt x="21" y="0"/>
                  </a:moveTo>
                  <a:lnTo>
                    <a:pt x="25" y="0"/>
                  </a:lnTo>
                  <a:lnTo>
                    <a:pt x="29" y="0"/>
                  </a:lnTo>
                  <a:lnTo>
                    <a:pt x="33" y="0"/>
                  </a:lnTo>
                  <a:lnTo>
                    <a:pt x="38" y="0"/>
                  </a:lnTo>
                  <a:lnTo>
                    <a:pt x="42" y="0"/>
                  </a:lnTo>
                  <a:lnTo>
                    <a:pt x="48" y="0"/>
                  </a:lnTo>
                  <a:lnTo>
                    <a:pt x="52" y="0"/>
                  </a:lnTo>
                  <a:lnTo>
                    <a:pt x="57" y="0"/>
                  </a:lnTo>
                  <a:lnTo>
                    <a:pt x="61" y="1"/>
                  </a:lnTo>
                  <a:lnTo>
                    <a:pt x="65" y="1"/>
                  </a:lnTo>
                  <a:lnTo>
                    <a:pt x="67" y="3"/>
                  </a:lnTo>
                  <a:lnTo>
                    <a:pt x="69" y="5"/>
                  </a:lnTo>
                  <a:lnTo>
                    <a:pt x="69" y="7"/>
                  </a:lnTo>
                  <a:lnTo>
                    <a:pt x="69" y="9"/>
                  </a:lnTo>
                  <a:lnTo>
                    <a:pt x="67" y="11"/>
                  </a:lnTo>
                  <a:lnTo>
                    <a:pt x="63" y="13"/>
                  </a:lnTo>
                  <a:lnTo>
                    <a:pt x="59" y="15"/>
                  </a:lnTo>
                  <a:lnTo>
                    <a:pt x="57" y="15"/>
                  </a:lnTo>
                  <a:lnTo>
                    <a:pt x="54" y="15"/>
                  </a:lnTo>
                  <a:lnTo>
                    <a:pt x="50" y="15"/>
                  </a:lnTo>
                  <a:lnTo>
                    <a:pt x="46" y="15"/>
                  </a:lnTo>
                  <a:lnTo>
                    <a:pt x="42" y="15"/>
                  </a:lnTo>
                  <a:lnTo>
                    <a:pt x="38" y="15"/>
                  </a:lnTo>
                  <a:lnTo>
                    <a:pt x="35" y="15"/>
                  </a:lnTo>
                  <a:lnTo>
                    <a:pt x="33" y="15"/>
                  </a:lnTo>
                  <a:lnTo>
                    <a:pt x="29" y="17"/>
                  </a:lnTo>
                  <a:lnTo>
                    <a:pt x="27" y="17"/>
                  </a:lnTo>
                  <a:lnTo>
                    <a:pt x="25" y="17"/>
                  </a:lnTo>
                  <a:lnTo>
                    <a:pt x="23" y="17"/>
                  </a:lnTo>
                  <a:lnTo>
                    <a:pt x="21" y="19"/>
                  </a:lnTo>
                  <a:lnTo>
                    <a:pt x="17" y="19"/>
                  </a:lnTo>
                  <a:lnTo>
                    <a:pt x="16" y="19"/>
                  </a:lnTo>
                  <a:lnTo>
                    <a:pt x="12" y="20"/>
                  </a:lnTo>
                  <a:lnTo>
                    <a:pt x="8" y="20"/>
                  </a:lnTo>
                  <a:lnTo>
                    <a:pt x="4" y="20"/>
                  </a:lnTo>
                  <a:lnTo>
                    <a:pt x="2" y="19"/>
                  </a:lnTo>
                  <a:lnTo>
                    <a:pt x="0" y="15"/>
                  </a:lnTo>
                  <a:lnTo>
                    <a:pt x="0" y="13"/>
                  </a:lnTo>
                  <a:lnTo>
                    <a:pt x="0" y="11"/>
                  </a:lnTo>
                  <a:lnTo>
                    <a:pt x="2" y="9"/>
                  </a:lnTo>
                  <a:lnTo>
                    <a:pt x="4" y="7"/>
                  </a:lnTo>
                  <a:lnTo>
                    <a:pt x="6" y="7"/>
                  </a:lnTo>
                  <a:lnTo>
                    <a:pt x="10" y="5"/>
                  </a:lnTo>
                  <a:lnTo>
                    <a:pt x="12" y="3"/>
                  </a:lnTo>
                  <a:lnTo>
                    <a:pt x="14" y="3"/>
                  </a:lnTo>
                  <a:lnTo>
                    <a:pt x="16" y="1"/>
                  </a:lnTo>
                  <a:lnTo>
                    <a:pt x="17" y="1"/>
                  </a:lnTo>
                  <a:lnTo>
                    <a:pt x="19" y="0"/>
                  </a:lnTo>
                  <a:lnTo>
                    <a:pt x="21" y="0"/>
                  </a:lnTo>
                  <a:lnTo>
                    <a:pt x="21" y="0"/>
                  </a:lnTo>
                  <a:lnTo>
                    <a:pt x="21" y="0"/>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85" name="Freeform 145">
              <a:extLst>
                <a:ext uri="{FF2B5EF4-FFF2-40B4-BE49-F238E27FC236}">
                  <a16:creationId xmlns:a16="http://schemas.microsoft.com/office/drawing/2014/main" id="{2B2E51DF-3F2D-F945-8FD0-FB4726FB0E50}"/>
                </a:ext>
              </a:extLst>
            </p:cNvPr>
            <p:cNvSpPr>
              <a:spLocks/>
            </p:cNvSpPr>
            <p:nvPr/>
          </p:nvSpPr>
          <p:spPr bwMode="auto">
            <a:xfrm>
              <a:off x="3462" y="2221"/>
              <a:ext cx="39" cy="21"/>
            </a:xfrm>
            <a:custGeom>
              <a:avLst/>
              <a:gdLst>
                <a:gd name="T0" fmla="*/ 13 w 78"/>
                <a:gd name="T1" fmla="*/ 0 h 42"/>
                <a:gd name="T2" fmla="*/ 17 w 78"/>
                <a:gd name="T3" fmla="*/ 0 h 42"/>
                <a:gd name="T4" fmla="*/ 19 w 78"/>
                <a:gd name="T5" fmla="*/ 0 h 42"/>
                <a:gd name="T6" fmla="*/ 23 w 78"/>
                <a:gd name="T7" fmla="*/ 2 h 42"/>
                <a:gd name="T8" fmla="*/ 28 w 78"/>
                <a:gd name="T9" fmla="*/ 4 h 42"/>
                <a:gd name="T10" fmla="*/ 32 w 78"/>
                <a:gd name="T11" fmla="*/ 4 h 42"/>
                <a:gd name="T12" fmla="*/ 36 w 78"/>
                <a:gd name="T13" fmla="*/ 5 h 42"/>
                <a:gd name="T14" fmla="*/ 42 w 78"/>
                <a:gd name="T15" fmla="*/ 7 h 42"/>
                <a:gd name="T16" fmla="*/ 46 w 78"/>
                <a:gd name="T17" fmla="*/ 9 h 42"/>
                <a:gd name="T18" fmla="*/ 51 w 78"/>
                <a:gd name="T19" fmla="*/ 11 h 42"/>
                <a:gd name="T20" fmla="*/ 55 w 78"/>
                <a:gd name="T21" fmla="*/ 13 h 42"/>
                <a:gd name="T22" fmla="*/ 59 w 78"/>
                <a:gd name="T23" fmla="*/ 15 h 42"/>
                <a:gd name="T24" fmla="*/ 65 w 78"/>
                <a:gd name="T25" fmla="*/ 19 h 42"/>
                <a:gd name="T26" fmla="*/ 67 w 78"/>
                <a:gd name="T27" fmla="*/ 21 h 42"/>
                <a:gd name="T28" fmla="*/ 70 w 78"/>
                <a:gd name="T29" fmla="*/ 23 h 42"/>
                <a:gd name="T30" fmla="*/ 74 w 78"/>
                <a:gd name="T31" fmla="*/ 26 h 42"/>
                <a:gd name="T32" fmla="*/ 76 w 78"/>
                <a:gd name="T33" fmla="*/ 30 h 42"/>
                <a:gd name="T34" fmla="*/ 78 w 78"/>
                <a:gd name="T35" fmla="*/ 34 h 42"/>
                <a:gd name="T36" fmla="*/ 78 w 78"/>
                <a:gd name="T37" fmla="*/ 36 h 42"/>
                <a:gd name="T38" fmla="*/ 78 w 78"/>
                <a:gd name="T39" fmla="*/ 38 h 42"/>
                <a:gd name="T40" fmla="*/ 76 w 78"/>
                <a:gd name="T41" fmla="*/ 40 h 42"/>
                <a:gd name="T42" fmla="*/ 76 w 78"/>
                <a:gd name="T43" fmla="*/ 40 h 42"/>
                <a:gd name="T44" fmla="*/ 72 w 78"/>
                <a:gd name="T45" fmla="*/ 42 h 42"/>
                <a:gd name="T46" fmla="*/ 68 w 78"/>
                <a:gd name="T47" fmla="*/ 40 h 42"/>
                <a:gd name="T48" fmla="*/ 63 w 78"/>
                <a:gd name="T49" fmla="*/ 36 h 42"/>
                <a:gd name="T50" fmla="*/ 59 w 78"/>
                <a:gd name="T51" fmla="*/ 34 h 42"/>
                <a:gd name="T52" fmla="*/ 55 w 78"/>
                <a:gd name="T53" fmla="*/ 32 h 42"/>
                <a:gd name="T54" fmla="*/ 49 w 78"/>
                <a:gd name="T55" fmla="*/ 28 h 42"/>
                <a:gd name="T56" fmla="*/ 46 w 78"/>
                <a:gd name="T57" fmla="*/ 26 h 42"/>
                <a:gd name="T58" fmla="*/ 42 w 78"/>
                <a:gd name="T59" fmla="*/ 24 h 42"/>
                <a:gd name="T60" fmla="*/ 36 w 78"/>
                <a:gd name="T61" fmla="*/ 24 h 42"/>
                <a:gd name="T62" fmla="*/ 32 w 78"/>
                <a:gd name="T63" fmla="*/ 23 h 42"/>
                <a:gd name="T64" fmla="*/ 28 w 78"/>
                <a:gd name="T65" fmla="*/ 23 h 42"/>
                <a:gd name="T66" fmla="*/ 25 w 78"/>
                <a:gd name="T67" fmla="*/ 21 h 42"/>
                <a:gd name="T68" fmla="*/ 21 w 78"/>
                <a:gd name="T69" fmla="*/ 19 h 42"/>
                <a:gd name="T70" fmla="*/ 17 w 78"/>
                <a:gd name="T71" fmla="*/ 19 h 42"/>
                <a:gd name="T72" fmla="*/ 11 w 78"/>
                <a:gd name="T73" fmla="*/ 17 h 42"/>
                <a:gd name="T74" fmla="*/ 8 w 78"/>
                <a:gd name="T75" fmla="*/ 15 h 42"/>
                <a:gd name="T76" fmla="*/ 4 w 78"/>
                <a:gd name="T77" fmla="*/ 15 h 42"/>
                <a:gd name="T78" fmla="*/ 2 w 78"/>
                <a:gd name="T79" fmla="*/ 13 h 42"/>
                <a:gd name="T80" fmla="*/ 0 w 78"/>
                <a:gd name="T81" fmla="*/ 11 h 42"/>
                <a:gd name="T82" fmla="*/ 0 w 78"/>
                <a:gd name="T83" fmla="*/ 9 h 42"/>
                <a:gd name="T84" fmla="*/ 0 w 78"/>
                <a:gd name="T85" fmla="*/ 7 h 42"/>
                <a:gd name="T86" fmla="*/ 2 w 78"/>
                <a:gd name="T87" fmla="*/ 5 h 42"/>
                <a:gd name="T88" fmla="*/ 4 w 78"/>
                <a:gd name="T89" fmla="*/ 4 h 42"/>
                <a:gd name="T90" fmla="*/ 6 w 78"/>
                <a:gd name="T91" fmla="*/ 2 h 42"/>
                <a:gd name="T92" fmla="*/ 8 w 78"/>
                <a:gd name="T93" fmla="*/ 2 h 42"/>
                <a:gd name="T94" fmla="*/ 9 w 78"/>
                <a:gd name="T95" fmla="*/ 0 h 42"/>
                <a:gd name="T96" fmla="*/ 13 w 78"/>
                <a:gd name="T97" fmla="*/ 0 h 42"/>
                <a:gd name="T98" fmla="*/ 13 w 78"/>
                <a:gd name="T99"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8" h="42">
                  <a:moveTo>
                    <a:pt x="13" y="0"/>
                  </a:moveTo>
                  <a:lnTo>
                    <a:pt x="17" y="0"/>
                  </a:lnTo>
                  <a:lnTo>
                    <a:pt x="19" y="0"/>
                  </a:lnTo>
                  <a:lnTo>
                    <a:pt x="23" y="2"/>
                  </a:lnTo>
                  <a:lnTo>
                    <a:pt x="28" y="4"/>
                  </a:lnTo>
                  <a:lnTo>
                    <a:pt x="32" y="4"/>
                  </a:lnTo>
                  <a:lnTo>
                    <a:pt x="36" y="5"/>
                  </a:lnTo>
                  <a:lnTo>
                    <a:pt x="42" y="7"/>
                  </a:lnTo>
                  <a:lnTo>
                    <a:pt x="46" y="9"/>
                  </a:lnTo>
                  <a:lnTo>
                    <a:pt x="51" y="11"/>
                  </a:lnTo>
                  <a:lnTo>
                    <a:pt x="55" y="13"/>
                  </a:lnTo>
                  <a:lnTo>
                    <a:pt x="59" y="15"/>
                  </a:lnTo>
                  <a:lnTo>
                    <a:pt x="65" y="19"/>
                  </a:lnTo>
                  <a:lnTo>
                    <a:pt x="67" y="21"/>
                  </a:lnTo>
                  <a:lnTo>
                    <a:pt x="70" y="23"/>
                  </a:lnTo>
                  <a:lnTo>
                    <a:pt x="74" y="26"/>
                  </a:lnTo>
                  <a:lnTo>
                    <a:pt x="76" y="30"/>
                  </a:lnTo>
                  <a:lnTo>
                    <a:pt x="78" y="34"/>
                  </a:lnTo>
                  <a:lnTo>
                    <a:pt x="78" y="36"/>
                  </a:lnTo>
                  <a:lnTo>
                    <a:pt x="78" y="38"/>
                  </a:lnTo>
                  <a:lnTo>
                    <a:pt x="76" y="40"/>
                  </a:lnTo>
                  <a:lnTo>
                    <a:pt x="76" y="40"/>
                  </a:lnTo>
                  <a:lnTo>
                    <a:pt x="72" y="42"/>
                  </a:lnTo>
                  <a:lnTo>
                    <a:pt x="68" y="40"/>
                  </a:lnTo>
                  <a:lnTo>
                    <a:pt x="63" y="36"/>
                  </a:lnTo>
                  <a:lnTo>
                    <a:pt x="59" y="34"/>
                  </a:lnTo>
                  <a:lnTo>
                    <a:pt x="55" y="32"/>
                  </a:lnTo>
                  <a:lnTo>
                    <a:pt x="49" y="28"/>
                  </a:lnTo>
                  <a:lnTo>
                    <a:pt x="46" y="26"/>
                  </a:lnTo>
                  <a:lnTo>
                    <a:pt x="42" y="24"/>
                  </a:lnTo>
                  <a:lnTo>
                    <a:pt x="36" y="24"/>
                  </a:lnTo>
                  <a:lnTo>
                    <a:pt x="32" y="23"/>
                  </a:lnTo>
                  <a:lnTo>
                    <a:pt x="28" y="23"/>
                  </a:lnTo>
                  <a:lnTo>
                    <a:pt x="25" y="21"/>
                  </a:lnTo>
                  <a:lnTo>
                    <a:pt x="21" y="19"/>
                  </a:lnTo>
                  <a:lnTo>
                    <a:pt x="17" y="19"/>
                  </a:lnTo>
                  <a:lnTo>
                    <a:pt x="11" y="17"/>
                  </a:lnTo>
                  <a:lnTo>
                    <a:pt x="8" y="15"/>
                  </a:lnTo>
                  <a:lnTo>
                    <a:pt x="4" y="15"/>
                  </a:lnTo>
                  <a:lnTo>
                    <a:pt x="2" y="13"/>
                  </a:lnTo>
                  <a:lnTo>
                    <a:pt x="0" y="11"/>
                  </a:lnTo>
                  <a:lnTo>
                    <a:pt x="0" y="9"/>
                  </a:lnTo>
                  <a:lnTo>
                    <a:pt x="0" y="7"/>
                  </a:lnTo>
                  <a:lnTo>
                    <a:pt x="2" y="5"/>
                  </a:lnTo>
                  <a:lnTo>
                    <a:pt x="4" y="4"/>
                  </a:lnTo>
                  <a:lnTo>
                    <a:pt x="6" y="2"/>
                  </a:lnTo>
                  <a:lnTo>
                    <a:pt x="8" y="2"/>
                  </a:lnTo>
                  <a:lnTo>
                    <a:pt x="9" y="0"/>
                  </a:lnTo>
                  <a:lnTo>
                    <a:pt x="13" y="0"/>
                  </a:lnTo>
                  <a:lnTo>
                    <a:pt x="13" y="0"/>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86" name="Freeform 146">
              <a:extLst>
                <a:ext uri="{FF2B5EF4-FFF2-40B4-BE49-F238E27FC236}">
                  <a16:creationId xmlns:a16="http://schemas.microsoft.com/office/drawing/2014/main" id="{319C97F2-EBAF-7249-9089-A11E5C974291}"/>
                </a:ext>
              </a:extLst>
            </p:cNvPr>
            <p:cNvSpPr>
              <a:spLocks/>
            </p:cNvSpPr>
            <p:nvPr/>
          </p:nvSpPr>
          <p:spPr bwMode="auto">
            <a:xfrm>
              <a:off x="3470" y="2261"/>
              <a:ext cx="46" cy="26"/>
            </a:xfrm>
            <a:custGeom>
              <a:avLst/>
              <a:gdLst>
                <a:gd name="T0" fmla="*/ 12 w 93"/>
                <a:gd name="T1" fmla="*/ 0 h 53"/>
                <a:gd name="T2" fmla="*/ 15 w 93"/>
                <a:gd name="T3" fmla="*/ 0 h 53"/>
                <a:gd name="T4" fmla="*/ 21 w 93"/>
                <a:gd name="T5" fmla="*/ 0 h 53"/>
                <a:gd name="T6" fmla="*/ 27 w 93"/>
                <a:gd name="T7" fmla="*/ 0 h 53"/>
                <a:gd name="T8" fmla="*/ 32 w 93"/>
                <a:gd name="T9" fmla="*/ 0 h 53"/>
                <a:gd name="T10" fmla="*/ 38 w 93"/>
                <a:gd name="T11" fmla="*/ 1 h 53"/>
                <a:gd name="T12" fmla="*/ 44 w 93"/>
                <a:gd name="T13" fmla="*/ 1 h 53"/>
                <a:gd name="T14" fmla="*/ 50 w 93"/>
                <a:gd name="T15" fmla="*/ 3 h 53"/>
                <a:gd name="T16" fmla="*/ 55 w 93"/>
                <a:gd name="T17" fmla="*/ 5 h 53"/>
                <a:gd name="T18" fmla="*/ 61 w 93"/>
                <a:gd name="T19" fmla="*/ 7 h 53"/>
                <a:gd name="T20" fmla="*/ 65 w 93"/>
                <a:gd name="T21" fmla="*/ 11 h 53"/>
                <a:gd name="T22" fmla="*/ 71 w 93"/>
                <a:gd name="T23" fmla="*/ 13 h 53"/>
                <a:gd name="T24" fmla="*/ 76 w 93"/>
                <a:gd name="T25" fmla="*/ 17 h 53"/>
                <a:gd name="T26" fmla="*/ 80 w 93"/>
                <a:gd name="T27" fmla="*/ 20 h 53"/>
                <a:gd name="T28" fmla="*/ 84 w 93"/>
                <a:gd name="T29" fmla="*/ 26 h 53"/>
                <a:gd name="T30" fmla="*/ 90 w 93"/>
                <a:gd name="T31" fmla="*/ 32 h 53"/>
                <a:gd name="T32" fmla="*/ 93 w 93"/>
                <a:gd name="T33" fmla="*/ 38 h 53"/>
                <a:gd name="T34" fmla="*/ 93 w 93"/>
                <a:gd name="T35" fmla="*/ 39 h 53"/>
                <a:gd name="T36" fmla="*/ 93 w 93"/>
                <a:gd name="T37" fmla="*/ 43 h 53"/>
                <a:gd name="T38" fmla="*/ 91 w 93"/>
                <a:gd name="T39" fmla="*/ 45 h 53"/>
                <a:gd name="T40" fmla="*/ 91 w 93"/>
                <a:gd name="T41" fmla="*/ 47 h 53"/>
                <a:gd name="T42" fmla="*/ 90 w 93"/>
                <a:gd name="T43" fmla="*/ 51 h 53"/>
                <a:gd name="T44" fmla="*/ 88 w 93"/>
                <a:gd name="T45" fmla="*/ 53 h 53"/>
                <a:gd name="T46" fmla="*/ 84 w 93"/>
                <a:gd name="T47" fmla="*/ 53 h 53"/>
                <a:gd name="T48" fmla="*/ 82 w 93"/>
                <a:gd name="T49" fmla="*/ 51 h 53"/>
                <a:gd name="T50" fmla="*/ 78 w 93"/>
                <a:gd name="T51" fmla="*/ 49 h 53"/>
                <a:gd name="T52" fmla="*/ 76 w 93"/>
                <a:gd name="T53" fmla="*/ 47 h 53"/>
                <a:gd name="T54" fmla="*/ 74 w 93"/>
                <a:gd name="T55" fmla="*/ 41 h 53"/>
                <a:gd name="T56" fmla="*/ 71 w 93"/>
                <a:gd name="T57" fmla="*/ 38 h 53"/>
                <a:gd name="T58" fmla="*/ 67 w 93"/>
                <a:gd name="T59" fmla="*/ 34 h 53"/>
                <a:gd name="T60" fmla="*/ 63 w 93"/>
                <a:gd name="T61" fmla="*/ 32 h 53"/>
                <a:gd name="T62" fmla="*/ 59 w 93"/>
                <a:gd name="T63" fmla="*/ 28 h 53"/>
                <a:gd name="T64" fmla="*/ 55 w 93"/>
                <a:gd name="T65" fmla="*/ 26 h 53"/>
                <a:gd name="T66" fmla="*/ 50 w 93"/>
                <a:gd name="T67" fmla="*/ 24 h 53"/>
                <a:gd name="T68" fmla="*/ 46 w 93"/>
                <a:gd name="T69" fmla="*/ 22 h 53"/>
                <a:gd name="T70" fmla="*/ 40 w 93"/>
                <a:gd name="T71" fmla="*/ 20 h 53"/>
                <a:gd name="T72" fmla="*/ 36 w 93"/>
                <a:gd name="T73" fmla="*/ 20 h 53"/>
                <a:gd name="T74" fmla="*/ 31 w 93"/>
                <a:gd name="T75" fmla="*/ 19 h 53"/>
                <a:gd name="T76" fmla="*/ 27 w 93"/>
                <a:gd name="T77" fmla="*/ 19 h 53"/>
                <a:gd name="T78" fmla="*/ 23 w 93"/>
                <a:gd name="T79" fmla="*/ 17 h 53"/>
                <a:gd name="T80" fmla="*/ 17 w 93"/>
                <a:gd name="T81" fmla="*/ 17 h 53"/>
                <a:gd name="T82" fmla="*/ 13 w 93"/>
                <a:gd name="T83" fmla="*/ 17 h 53"/>
                <a:gd name="T84" fmla="*/ 12 w 93"/>
                <a:gd name="T85" fmla="*/ 17 h 53"/>
                <a:gd name="T86" fmla="*/ 8 w 93"/>
                <a:gd name="T87" fmla="*/ 17 h 53"/>
                <a:gd name="T88" fmla="*/ 4 w 93"/>
                <a:gd name="T89" fmla="*/ 15 h 53"/>
                <a:gd name="T90" fmla="*/ 2 w 93"/>
                <a:gd name="T91" fmla="*/ 11 h 53"/>
                <a:gd name="T92" fmla="*/ 0 w 93"/>
                <a:gd name="T93" fmla="*/ 9 h 53"/>
                <a:gd name="T94" fmla="*/ 0 w 93"/>
                <a:gd name="T95" fmla="*/ 5 h 53"/>
                <a:gd name="T96" fmla="*/ 2 w 93"/>
                <a:gd name="T97" fmla="*/ 1 h 53"/>
                <a:gd name="T98" fmla="*/ 2 w 93"/>
                <a:gd name="T99" fmla="*/ 1 h 53"/>
                <a:gd name="T100" fmla="*/ 4 w 93"/>
                <a:gd name="T101" fmla="*/ 0 h 53"/>
                <a:gd name="T102" fmla="*/ 6 w 93"/>
                <a:gd name="T103" fmla="*/ 0 h 53"/>
                <a:gd name="T104" fmla="*/ 12 w 93"/>
                <a:gd name="T105" fmla="*/ 0 h 53"/>
                <a:gd name="T106" fmla="*/ 12 w 93"/>
                <a:gd name="T107"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3" h="53">
                  <a:moveTo>
                    <a:pt x="12" y="0"/>
                  </a:moveTo>
                  <a:lnTo>
                    <a:pt x="15" y="0"/>
                  </a:lnTo>
                  <a:lnTo>
                    <a:pt x="21" y="0"/>
                  </a:lnTo>
                  <a:lnTo>
                    <a:pt x="27" y="0"/>
                  </a:lnTo>
                  <a:lnTo>
                    <a:pt x="32" y="0"/>
                  </a:lnTo>
                  <a:lnTo>
                    <a:pt x="38" y="1"/>
                  </a:lnTo>
                  <a:lnTo>
                    <a:pt x="44" y="1"/>
                  </a:lnTo>
                  <a:lnTo>
                    <a:pt x="50" y="3"/>
                  </a:lnTo>
                  <a:lnTo>
                    <a:pt x="55" y="5"/>
                  </a:lnTo>
                  <a:lnTo>
                    <a:pt x="61" y="7"/>
                  </a:lnTo>
                  <a:lnTo>
                    <a:pt x="65" y="11"/>
                  </a:lnTo>
                  <a:lnTo>
                    <a:pt x="71" y="13"/>
                  </a:lnTo>
                  <a:lnTo>
                    <a:pt x="76" y="17"/>
                  </a:lnTo>
                  <a:lnTo>
                    <a:pt x="80" y="20"/>
                  </a:lnTo>
                  <a:lnTo>
                    <a:pt x="84" y="26"/>
                  </a:lnTo>
                  <a:lnTo>
                    <a:pt x="90" y="32"/>
                  </a:lnTo>
                  <a:lnTo>
                    <a:pt x="93" y="38"/>
                  </a:lnTo>
                  <a:lnTo>
                    <a:pt x="93" y="39"/>
                  </a:lnTo>
                  <a:lnTo>
                    <a:pt x="93" y="43"/>
                  </a:lnTo>
                  <a:lnTo>
                    <a:pt x="91" y="45"/>
                  </a:lnTo>
                  <a:lnTo>
                    <a:pt x="91" y="47"/>
                  </a:lnTo>
                  <a:lnTo>
                    <a:pt x="90" y="51"/>
                  </a:lnTo>
                  <a:lnTo>
                    <a:pt x="88" y="53"/>
                  </a:lnTo>
                  <a:lnTo>
                    <a:pt x="84" y="53"/>
                  </a:lnTo>
                  <a:lnTo>
                    <a:pt x="82" y="51"/>
                  </a:lnTo>
                  <a:lnTo>
                    <a:pt x="78" y="49"/>
                  </a:lnTo>
                  <a:lnTo>
                    <a:pt x="76" y="47"/>
                  </a:lnTo>
                  <a:lnTo>
                    <a:pt x="74" y="41"/>
                  </a:lnTo>
                  <a:lnTo>
                    <a:pt x="71" y="38"/>
                  </a:lnTo>
                  <a:lnTo>
                    <a:pt x="67" y="34"/>
                  </a:lnTo>
                  <a:lnTo>
                    <a:pt x="63" y="32"/>
                  </a:lnTo>
                  <a:lnTo>
                    <a:pt x="59" y="28"/>
                  </a:lnTo>
                  <a:lnTo>
                    <a:pt x="55" y="26"/>
                  </a:lnTo>
                  <a:lnTo>
                    <a:pt x="50" y="24"/>
                  </a:lnTo>
                  <a:lnTo>
                    <a:pt x="46" y="22"/>
                  </a:lnTo>
                  <a:lnTo>
                    <a:pt x="40" y="20"/>
                  </a:lnTo>
                  <a:lnTo>
                    <a:pt x="36" y="20"/>
                  </a:lnTo>
                  <a:lnTo>
                    <a:pt x="31" y="19"/>
                  </a:lnTo>
                  <a:lnTo>
                    <a:pt x="27" y="19"/>
                  </a:lnTo>
                  <a:lnTo>
                    <a:pt x="23" y="17"/>
                  </a:lnTo>
                  <a:lnTo>
                    <a:pt x="17" y="17"/>
                  </a:lnTo>
                  <a:lnTo>
                    <a:pt x="13" y="17"/>
                  </a:lnTo>
                  <a:lnTo>
                    <a:pt x="12" y="17"/>
                  </a:lnTo>
                  <a:lnTo>
                    <a:pt x="8" y="17"/>
                  </a:lnTo>
                  <a:lnTo>
                    <a:pt x="4" y="15"/>
                  </a:lnTo>
                  <a:lnTo>
                    <a:pt x="2" y="11"/>
                  </a:lnTo>
                  <a:lnTo>
                    <a:pt x="0" y="9"/>
                  </a:lnTo>
                  <a:lnTo>
                    <a:pt x="0" y="5"/>
                  </a:lnTo>
                  <a:lnTo>
                    <a:pt x="2" y="1"/>
                  </a:lnTo>
                  <a:lnTo>
                    <a:pt x="2" y="1"/>
                  </a:lnTo>
                  <a:lnTo>
                    <a:pt x="4" y="0"/>
                  </a:lnTo>
                  <a:lnTo>
                    <a:pt x="6" y="0"/>
                  </a:lnTo>
                  <a:lnTo>
                    <a:pt x="12" y="0"/>
                  </a:lnTo>
                  <a:lnTo>
                    <a:pt x="12" y="0"/>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87" name="Freeform 147">
              <a:extLst>
                <a:ext uri="{FF2B5EF4-FFF2-40B4-BE49-F238E27FC236}">
                  <a16:creationId xmlns:a16="http://schemas.microsoft.com/office/drawing/2014/main" id="{CDCD3C7F-94D5-5E45-BE70-C32DC1778CDA}"/>
                </a:ext>
              </a:extLst>
            </p:cNvPr>
            <p:cNvSpPr>
              <a:spLocks/>
            </p:cNvSpPr>
            <p:nvPr/>
          </p:nvSpPr>
          <p:spPr bwMode="auto">
            <a:xfrm>
              <a:off x="3457" y="2294"/>
              <a:ext cx="53" cy="51"/>
            </a:xfrm>
            <a:custGeom>
              <a:avLst/>
              <a:gdLst>
                <a:gd name="T0" fmla="*/ 16 w 107"/>
                <a:gd name="T1" fmla="*/ 0 h 103"/>
                <a:gd name="T2" fmla="*/ 23 w 107"/>
                <a:gd name="T3" fmla="*/ 0 h 103"/>
                <a:gd name="T4" fmla="*/ 31 w 107"/>
                <a:gd name="T5" fmla="*/ 2 h 103"/>
                <a:gd name="T6" fmla="*/ 40 w 107"/>
                <a:gd name="T7" fmla="*/ 6 h 103"/>
                <a:gd name="T8" fmla="*/ 48 w 107"/>
                <a:gd name="T9" fmla="*/ 8 h 103"/>
                <a:gd name="T10" fmla="*/ 56 w 107"/>
                <a:gd name="T11" fmla="*/ 12 h 103"/>
                <a:gd name="T12" fmla="*/ 65 w 107"/>
                <a:gd name="T13" fmla="*/ 17 h 103"/>
                <a:gd name="T14" fmla="*/ 73 w 107"/>
                <a:gd name="T15" fmla="*/ 23 h 103"/>
                <a:gd name="T16" fmla="*/ 78 w 107"/>
                <a:gd name="T17" fmla="*/ 29 h 103"/>
                <a:gd name="T18" fmla="*/ 86 w 107"/>
                <a:gd name="T19" fmla="*/ 34 h 103"/>
                <a:gd name="T20" fmla="*/ 92 w 107"/>
                <a:gd name="T21" fmla="*/ 42 h 103"/>
                <a:gd name="T22" fmla="*/ 96 w 107"/>
                <a:gd name="T23" fmla="*/ 50 h 103"/>
                <a:gd name="T24" fmla="*/ 101 w 107"/>
                <a:gd name="T25" fmla="*/ 57 h 103"/>
                <a:gd name="T26" fmla="*/ 105 w 107"/>
                <a:gd name="T27" fmla="*/ 65 h 103"/>
                <a:gd name="T28" fmla="*/ 107 w 107"/>
                <a:gd name="T29" fmla="*/ 72 h 103"/>
                <a:gd name="T30" fmla="*/ 107 w 107"/>
                <a:gd name="T31" fmla="*/ 82 h 103"/>
                <a:gd name="T32" fmla="*/ 107 w 107"/>
                <a:gd name="T33" fmla="*/ 91 h 103"/>
                <a:gd name="T34" fmla="*/ 107 w 107"/>
                <a:gd name="T35" fmla="*/ 93 h 103"/>
                <a:gd name="T36" fmla="*/ 105 w 107"/>
                <a:gd name="T37" fmla="*/ 95 h 103"/>
                <a:gd name="T38" fmla="*/ 105 w 107"/>
                <a:gd name="T39" fmla="*/ 97 h 103"/>
                <a:gd name="T40" fmla="*/ 105 w 107"/>
                <a:gd name="T41" fmla="*/ 99 h 103"/>
                <a:gd name="T42" fmla="*/ 103 w 107"/>
                <a:gd name="T43" fmla="*/ 101 h 103"/>
                <a:gd name="T44" fmla="*/ 101 w 107"/>
                <a:gd name="T45" fmla="*/ 103 h 103"/>
                <a:gd name="T46" fmla="*/ 99 w 107"/>
                <a:gd name="T47" fmla="*/ 101 h 103"/>
                <a:gd name="T48" fmla="*/ 97 w 107"/>
                <a:gd name="T49" fmla="*/ 99 h 103"/>
                <a:gd name="T50" fmla="*/ 97 w 107"/>
                <a:gd name="T51" fmla="*/ 97 h 103"/>
                <a:gd name="T52" fmla="*/ 96 w 107"/>
                <a:gd name="T53" fmla="*/ 97 h 103"/>
                <a:gd name="T54" fmla="*/ 96 w 107"/>
                <a:gd name="T55" fmla="*/ 95 h 103"/>
                <a:gd name="T56" fmla="*/ 96 w 107"/>
                <a:gd name="T57" fmla="*/ 93 h 103"/>
                <a:gd name="T58" fmla="*/ 94 w 107"/>
                <a:gd name="T59" fmla="*/ 84 h 103"/>
                <a:gd name="T60" fmla="*/ 90 w 107"/>
                <a:gd name="T61" fmla="*/ 76 h 103"/>
                <a:gd name="T62" fmla="*/ 86 w 107"/>
                <a:gd name="T63" fmla="*/ 69 h 103"/>
                <a:gd name="T64" fmla="*/ 82 w 107"/>
                <a:gd name="T65" fmla="*/ 63 h 103"/>
                <a:gd name="T66" fmla="*/ 78 w 107"/>
                <a:gd name="T67" fmla="*/ 57 h 103"/>
                <a:gd name="T68" fmla="*/ 75 w 107"/>
                <a:gd name="T69" fmla="*/ 51 h 103"/>
                <a:gd name="T70" fmla="*/ 69 w 107"/>
                <a:gd name="T71" fmla="*/ 46 h 103"/>
                <a:gd name="T72" fmla="*/ 63 w 107"/>
                <a:gd name="T73" fmla="*/ 40 h 103"/>
                <a:gd name="T74" fmla="*/ 57 w 107"/>
                <a:gd name="T75" fmla="*/ 34 h 103"/>
                <a:gd name="T76" fmla="*/ 52 w 107"/>
                <a:gd name="T77" fmla="*/ 31 h 103"/>
                <a:gd name="T78" fmla="*/ 44 w 107"/>
                <a:gd name="T79" fmla="*/ 27 h 103"/>
                <a:gd name="T80" fmla="*/ 38 w 107"/>
                <a:gd name="T81" fmla="*/ 25 h 103"/>
                <a:gd name="T82" fmla="*/ 31 w 107"/>
                <a:gd name="T83" fmla="*/ 21 h 103"/>
                <a:gd name="T84" fmla="*/ 23 w 107"/>
                <a:gd name="T85" fmla="*/ 19 h 103"/>
                <a:gd name="T86" fmla="*/ 16 w 107"/>
                <a:gd name="T87" fmla="*/ 17 h 103"/>
                <a:gd name="T88" fmla="*/ 10 w 107"/>
                <a:gd name="T89" fmla="*/ 15 h 103"/>
                <a:gd name="T90" fmla="*/ 6 w 107"/>
                <a:gd name="T91" fmla="*/ 13 h 103"/>
                <a:gd name="T92" fmla="*/ 4 w 107"/>
                <a:gd name="T93" fmla="*/ 13 h 103"/>
                <a:gd name="T94" fmla="*/ 2 w 107"/>
                <a:gd name="T95" fmla="*/ 12 h 103"/>
                <a:gd name="T96" fmla="*/ 2 w 107"/>
                <a:gd name="T97" fmla="*/ 12 h 103"/>
                <a:gd name="T98" fmla="*/ 0 w 107"/>
                <a:gd name="T99" fmla="*/ 8 h 103"/>
                <a:gd name="T100" fmla="*/ 0 w 107"/>
                <a:gd name="T101" fmla="*/ 6 h 103"/>
                <a:gd name="T102" fmla="*/ 2 w 107"/>
                <a:gd name="T103" fmla="*/ 4 h 103"/>
                <a:gd name="T104" fmla="*/ 6 w 107"/>
                <a:gd name="T105" fmla="*/ 2 h 103"/>
                <a:gd name="T106" fmla="*/ 8 w 107"/>
                <a:gd name="T107" fmla="*/ 2 h 103"/>
                <a:gd name="T108" fmla="*/ 10 w 107"/>
                <a:gd name="T109" fmla="*/ 2 h 103"/>
                <a:gd name="T110" fmla="*/ 12 w 107"/>
                <a:gd name="T111" fmla="*/ 0 h 103"/>
                <a:gd name="T112" fmla="*/ 16 w 107"/>
                <a:gd name="T113" fmla="*/ 0 h 103"/>
                <a:gd name="T114" fmla="*/ 16 w 107"/>
                <a:gd name="T115" fmla="*/ 0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7" h="103">
                  <a:moveTo>
                    <a:pt x="16" y="0"/>
                  </a:moveTo>
                  <a:lnTo>
                    <a:pt x="23" y="0"/>
                  </a:lnTo>
                  <a:lnTo>
                    <a:pt x="31" y="2"/>
                  </a:lnTo>
                  <a:lnTo>
                    <a:pt x="40" y="6"/>
                  </a:lnTo>
                  <a:lnTo>
                    <a:pt x="48" y="8"/>
                  </a:lnTo>
                  <a:lnTo>
                    <a:pt x="56" y="12"/>
                  </a:lnTo>
                  <a:lnTo>
                    <a:pt x="65" y="17"/>
                  </a:lnTo>
                  <a:lnTo>
                    <a:pt x="73" y="23"/>
                  </a:lnTo>
                  <a:lnTo>
                    <a:pt x="78" y="29"/>
                  </a:lnTo>
                  <a:lnTo>
                    <a:pt x="86" y="34"/>
                  </a:lnTo>
                  <a:lnTo>
                    <a:pt x="92" y="42"/>
                  </a:lnTo>
                  <a:lnTo>
                    <a:pt x="96" y="50"/>
                  </a:lnTo>
                  <a:lnTo>
                    <a:pt x="101" y="57"/>
                  </a:lnTo>
                  <a:lnTo>
                    <a:pt x="105" y="65"/>
                  </a:lnTo>
                  <a:lnTo>
                    <a:pt x="107" y="72"/>
                  </a:lnTo>
                  <a:lnTo>
                    <a:pt x="107" y="82"/>
                  </a:lnTo>
                  <a:lnTo>
                    <a:pt x="107" y="91"/>
                  </a:lnTo>
                  <a:lnTo>
                    <a:pt x="107" y="93"/>
                  </a:lnTo>
                  <a:lnTo>
                    <a:pt x="105" y="95"/>
                  </a:lnTo>
                  <a:lnTo>
                    <a:pt x="105" y="97"/>
                  </a:lnTo>
                  <a:lnTo>
                    <a:pt x="105" y="99"/>
                  </a:lnTo>
                  <a:lnTo>
                    <a:pt x="103" y="101"/>
                  </a:lnTo>
                  <a:lnTo>
                    <a:pt x="101" y="103"/>
                  </a:lnTo>
                  <a:lnTo>
                    <a:pt x="99" y="101"/>
                  </a:lnTo>
                  <a:lnTo>
                    <a:pt x="97" y="99"/>
                  </a:lnTo>
                  <a:lnTo>
                    <a:pt x="97" y="97"/>
                  </a:lnTo>
                  <a:lnTo>
                    <a:pt x="96" y="97"/>
                  </a:lnTo>
                  <a:lnTo>
                    <a:pt x="96" y="95"/>
                  </a:lnTo>
                  <a:lnTo>
                    <a:pt x="96" y="93"/>
                  </a:lnTo>
                  <a:lnTo>
                    <a:pt x="94" y="84"/>
                  </a:lnTo>
                  <a:lnTo>
                    <a:pt x="90" y="76"/>
                  </a:lnTo>
                  <a:lnTo>
                    <a:pt x="86" y="69"/>
                  </a:lnTo>
                  <a:lnTo>
                    <a:pt x="82" y="63"/>
                  </a:lnTo>
                  <a:lnTo>
                    <a:pt x="78" y="57"/>
                  </a:lnTo>
                  <a:lnTo>
                    <a:pt x="75" y="51"/>
                  </a:lnTo>
                  <a:lnTo>
                    <a:pt x="69" y="46"/>
                  </a:lnTo>
                  <a:lnTo>
                    <a:pt x="63" y="40"/>
                  </a:lnTo>
                  <a:lnTo>
                    <a:pt x="57" y="34"/>
                  </a:lnTo>
                  <a:lnTo>
                    <a:pt x="52" y="31"/>
                  </a:lnTo>
                  <a:lnTo>
                    <a:pt x="44" y="27"/>
                  </a:lnTo>
                  <a:lnTo>
                    <a:pt x="38" y="25"/>
                  </a:lnTo>
                  <a:lnTo>
                    <a:pt x="31" y="21"/>
                  </a:lnTo>
                  <a:lnTo>
                    <a:pt x="23" y="19"/>
                  </a:lnTo>
                  <a:lnTo>
                    <a:pt x="16" y="17"/>
                  </a:lnTo>
                  <a:lnTo>
                    <a:pt x="10" y="15"/>
                  </a:lnTo>
                  <a:lnTo>
                    <a:pt x="6" y="13"/>
                  </a:lnTo>
                  <a:lnTo>
                    <a:pt x="4" y="13"/>
                  </a:lnTo>
                  <a:lnTo>
                    <a:pt x="2" y="12"/>
                  </a:lnTo>
                  <a:lnTo>
                    <a:pt x="2" y="12"/>
                  </a:lnTo>
                  <a:lnTo>
                    <a:pt x="0" y="8"/>
                  </a:lnTo>
                  <a:lnTo>
                    <a:pt x="0" y="6"/>
                  </a:lnTo>
                  <a:lnTo>
                    <a:pt x="2" y="4"/>
                  </a:lnTo>
                  <a:lnTo>
                    <a:pt x="6" y="2"/>
                  </a:lnTo>
                  <a:lnTo>
                    <a:pt x="8" y="2"/>
                  </a:lnTo>
                  <a:lnTo>
                    <a:pt x="10" y="2"/>
                  </a:lnTo>
                  <a:lnTo>
                    <a:pt x="12" y="0"/>
                  </a:lnTo>
                  <a:lnTo>
                    <a:pt x="16" y="0"/>
                  </a:lnTo>
                  <a:lnTo>
                    <a:pt x="16" y="0"/>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88" name="Freeform 148">
              <a:extLst>
                <a:ext uri="{FF2B5EF4-FFF2-40B4-BE49-F238E27FC236}">
                  <a16:creationId xmlns:a16="http://schemas.microsoft.com/office/drawing/2014/main" id="{3573AF9F-2BF7-BE40-9BFF-F10153E358B1}"/>
                </a:ext>
              </a:extLst>
            </p:cNvPr>
            <p:cNvSpPr>
              <a:spLocks/>
            </p:cNvSpPr>
            <p:nvPr/>
          </p:nvSpPr>
          <p:spPr bwMode="auto">
            <a:xfrm>
              <a:off x="3440" y="2343"/>
              <a:ext cx="60" cy="37"/>
            </a:xfrm>
            <a:custGeom>
              <a:avLst/>
              <a:gdLst>
                <a:gd name="T0" fmla="*/ 15 w 120"/>
                <a:gd name="T1" fmla="*/ 0 h 74"/>
                <a:gd name="T2" fmla="*/ 33 w 120"/>
                <a:gd name="T3" fmla="*/ 2 h 74"/>
                <a:gd name="T4" fmla="*/ 50 w 120"/>
                <a:gd name="T5" fmla="*/ 6 h 74"/>
                <a:gd name="T6" fmla="*/ 67 w 120"/>
                <a:gd name="T7" fmla="*/ 11 h 74"/>
                <a:gd name="T8" fmla="*/ 82 w 120"/>
                <a:gd name="T9" fmla="*/ 21 h 74"/>
                <a:gd name="T10" fmla="*/ 95 w 120"/>
                <a:gd name="T11" fmla="*/ 32 h 74"/>
                <a:gd name="T12" fmla="*/ 109 w 120"/>
                <a:gd name="T13" fmla="*/ 44 h 74"/>
                <a:gd name="T14" fmla="*/ 116 w 120"/>
                <a:gd name="T15" fmla="*/ 57 h 74"/>
                <a:gd name="T16" fmla="*/ 118 w 120"/>
                <a:gd name="T17" fmla="*/ 69 h 74"/>
                <a:gd name="T18" fmla="*/ 116 w 120"/>
                <a:gd name="T19" fmla="*/ 70 h 74"/>
                <a:gd name="T20" fmla="*/ 111 w 120"/>
                <a:gd name="T21" fmla="*/ 74 h 74"/>
                <a:gd name="T22" fmla="*/ 105 w 120"/>
                <a:gd name="T23" fmla="*/ 70 h 74"/>
                <a:gd name="T24" fmla="*/ 99 w 120"/>
                <a:gd name="T25" fmla="*/ 67 h 74"/>
                <a:gd name="T26" fmla="*/ 95 w 120"/>
                <a:gd name="T27" fmla="*/ 61 h 74"/>
                <a:gd name="T28" fmla="*/ 91 w 120"/>
                <a:gd name="T29" fmla="*/ 57 h 74"/>
                <a:gd name="T30" fmla="*/ 86 w 120"/>
                <a:gd name="T31" fmla="*/ 51 h 74"/>
                <a:gd name="T32" fmla="*/ 80 w 120"/>
                <a:gd name="T33" fmla="*/ 46 h 74"/>
                <a:gd name="T34" fmla="*/ 72 w 120"/>
                <a:gd name="T35" fmla="*/ 40 h 74"/>
                <a:gd name="T36" fmla="*/ 65 w 120"/>
                <a:gd name="T37" fmla="*/ 34 h 74"/>
                <a:gd name="T38" fmla="*/ 55 w 120"/>
                <a:gd name="T39" fmla="*/ 30 h 74"/>
                <a:gd name="T40" fmla="*/ 46 w 120"/>
                <a:gd name="T41" fmla="*/ 25 h 74"/>
                <a:gd name="T42" fmla="*/ 40 w 120"/>
                <a:gd name="T43" fmla="*/ 23 h 74"/>
                <a:gd name="T44" fmla="*/ 36 w 120"/>
                <a:gd name="T45" fmla="*/ 23 h 74"/>
                <a:gd name="T46" fmla="*/ 31 w 120"/>
                <a:gd name="T47" fmla="*/ 21 h 74"/>
                <a:gd name="T48" fmla="*/ 25 w 120"/>
                <a:gd name="T49" fmla="*/ 19 h 74"/>
                <a:gd name="T50" fmla="*/ 21 w 120"/>
                <a:gd name="T51" fmla="*/ 17 h 74"/>
                <a:gd name="T52" fmla="*/ 15 w 120"/>
                <a:gd name="T53" fmla="*/ 15 h 74"/>
                <a:gd name="T54" fmla="*/ 10 w 120"/>
                <a:gd name="T55" fmla="*/ 13 h 74"/>
                <a:gd name="T56" fmla="*/ 4 w 120"/>
                <a:gd name="T57" fmla="*/ 13 h 74"/>
                <a:gd name="T58" fmla="*/ 0 w 120"/>
                <a:gd name="T59" fmla="*/ 10 h 74"/>
                <a:gd name="T60" fmla="*/ 0 w 120"/>
                <a:gd name="T61" fmla="*/ 8 h 74"/>
                <a:gd name="T62" fmla="*/ 4 w 120"/>
                <a:gd name="T63" fmla="*/ 2 h 74"/>
                <a:gd name="T64" fmla="*/ 8 w 120"/>
                <a:gd name="T65" fmla="*/ 0 h 74"/>
                <a:gd name="T66" fmla="*/ 8 w 120"/>
                <a:gd name="T67" fmla="*/ 0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20" h="74">
                  <a:moveTo>
                    <a:pt x="8" y="0"/>
                  </a:moveTo>
                  <a:lnTo>
                    <a:pt x="15" y="0"/>
                  </a:lnTo>
                  <a:lnTo>
                    <a:pt x="25" y="0"/>
                  </a:lnTo>
                  <a:lnTo>
                    <a:pt x="33" y="2"/>
                  </a:lnTo>
                  <a:lnTo>
                    <a:pt x="42" y="4"/>
                  </a:lnTo>
                  <a:lnTo>
                    <a:pt x="50" y="6"/>
                  </a:lnTo>
                  <a:lnTo>
                    <a:pt x="57" y="10"/>
                  </a:lnTo>
                  <a:lnTo>
                    <a:pt x="67" y="11"/>
                  </a:lnTo>
                  <a:lnTo>
                    <a:pt x="74" y="17"/>
                  </a:lnTo>
                  <a:lnTo>
                    <a:pt x="82" y="21"/>
                  </a:lnTo>
                  <a:lnTo>
                    <a:pt x="90" y="27"/>
                  </a:lnTo>
                  <a:lnTo>
                    <a:pt x="95" y="32"/>
                  </a:lnTo>
                  <a:lnTo>
                    <a:pt x="103" y="38"/>
                  </a:lnTo>
                  <a:lnTo>
                    <a:pt x="109" y="44"/>
                  </a:lnTo>
                  <a:lnTo>
                    <a:pt x="112" y="51"/>
                  </a:lnTo>
                  <a:lnTo>
                    <a:pt x="116" y="57"/>
                  </a:lnTo>
                  <a:lnTo>
                    <a:pt x="120" y="67"/>
                  </a:lnTo>
                  <a:lnTo>
                    <a:pt x="118" y="69"/>
                  </a:lnTo>
                  <a:lnTo>
                    <a:pt x="118" y="70"/>
                  </a:lnTo>
                  <a:lnTo>
                    <a:pt x="116" y="70"/>
                  </a:lnTo>
                  <a:lnTo>
                    <a:pt x="114" y="72"/>
                  </a:lnTo>
                  <a:lnTo>
                    <a:pt x="111" y="74"/>
                  </a:lnTo>
                  <a:lnTo>
                    <a:pt x="109" y="72"/>
                  </a:lnTo>
                  <a:lnTo>
                    <a:pt x="105" y="70"/>
                  </a:lnTo>
                  <a:lnTo>
                    <a:pt x="101" y="69"/>
                  </a:lnTo>
                  <a:lnTo>
                    <a:pt x="99" y="67"/>
                  </a:lnTo>
                  <a:lnTo>
                    <a:pt x="97" y="65"/>
                  </a:lnTo>
                  <a:lnTo>
                    <a:pt x="95" y="61"/>
                  </a:lnTo>
                  <a:lnTo>
                    <a:pt x="93" y="59"/>
                  </a:lnTo>
                  <a:lnTo>
                    <a:pt x="91" y="57"/>
                  </a:lnTo>
                  <a:lnTo>
                    <a:pt x="88" y="53"/>
                  </a:lnTo>
                  <a:lnTo>
                    <a:pt x="86" y="51"/>
                  </a:lnTo>
                  <a:lnTo>
                    <a:pt x="82" y="48"/>
                  </a:lnTo>
                  <a:lnTo>
                    <a:pt x="80" y="46"/>
                  </a:lnTo>
                  <a:lnTo>
                    <a:pt x="76" y="42"/>
                  </a:lnTo>
                  <a:lnTo>
                    <a:pt x="72" y="40"/>
                  </a:lnTo>
                  <a:lnTo>
                    <a:pt x="69" y="36"/>
                  </a:lnTo>
                  <a:lnTo>
                    <a:pt x="65" y="34"/>
                  </a:lnTo>
                  <a:lnTo>
                    <a:pt x="61" y="32"/>
                  </a:lnTo>
                  <a:lnTo>
                    <a:pt x="55" y="30"/>
                  </a:lnTo>
                  <a:lnTo>
                    <a:pt x="52" y="27"/>
                  </a:lnTo>
                  <a:lnTo>
                    <a:pt x="46" y="25"/>
                  </a:lnTo>
                  <a:lnTo>
                    <a:pt x="42" y="25"/>
                  </a:lnTo>
                  <a:lnTo>
                    <a:pt x="40" y="23"/>
                  </a:lnTo>
                  <a:lnTo>
                    <a:pt x="38" y="23"/>
                  </a:lnTo>
                  <a:lnTo>
                    <a:pt x="36" y="23"/>
                  </a:lnTo>
                  <a:lnTo>
                    <a:pt x="34" y="21"/>
                  </a:lnTo>
                  <a:lnTo>
                    <a:pt x="31" y="21"/>
                  </a:lnTo>
                  <a:lnTo>
                    <a:pt x="29" y="19"/>
                  </a:lnTo>
                  <a:lnTo>
                    <a:pt x="25" y="19"/>
                  </a:lnTo>
                  <a:lnTo>
                    <a:pt x="23" y="19"/>
                  </a:lnTo>
                  <a:lnTo>
                    <a:pt x="21" y="17"/>
                  </a:lnTo>
                  <a:lnTo>
                    <a:pt x="17" y="17"/>
                  </a:lnTo>
                  <a:lnTo>
                    <a:pt x="15" y="15"/>
                  </a:lnTo>
                  <a:lnTo>
                    <a:pt x="13" y="15"/>
                  </a:lnTo>
                  <a:lnTo>
                    <a:pt x="10" y="13"/>
                  </a:lnTo>
                  <a:lnTo>
                    <a:pt x="8" y="13"/>
                  </a:lnTo>
                  <a:lnTo>
                    <a:pt x="4" y="13"/>
                  </a:lnTo>
                  <a:lnTo>
                    <a:pt x="2" y="11"/>
                  </a:lnTo>
                  <a:lnTo>
                    <a:pt x="0" y="10"/>
                  </a:lnTo>
                  <a:lnTo>
                    <a:pt x="0" y="10"/>
                  </a:lnTo>
                  <a:lnTo>
                    <a:pt x="0" y="8"/>
                  </a:lnTo>
                  <a:lnTo>
                    <a:pt x="2" y="6"/>
                  </a:lnTo>
                  <a:lnTo>
                    <a:pt x="4" y="2"/>
                  </a:lnTo>
                  <a:lnTo>
                    <a:pt x="6" y="0"/>
                  </a:lnTo>
                  <a:lnTo>
                    <a:pt x="8" y="0"/>
                  </a:lnTo>
                  <a:lnTo>
                    <a:pt x="8" y="0"/>
                  </a:lnTo>
                  <a:lnTo>
                    <a:pt x="8" y="0"/>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89" name="Freeform 149">
              <a:extLst>
                <a:ext uri="{FF2B5EF4-FFF2-40B4-BE49-F238E27FC236}">
                  <a16:creationId xmlns:a16="http://schemas.microsoft.com/office/drawing/2014/main" id="{4CA53D9F-96F1-1049-A6A9-5BA8D4A97E48}"/>
                </a:ext>
              </a:extLst>
            </p:cNvPr>
            <p:cNvSpPr>
              <a:spLocks/>
            </p:cNvSpPr>
            <p:nvPr/>
          </p:nvSpPr>
          <p:spPr bwMode="auto">
            <a:xfrm>
              <a:off x="3462" y="2243"/>
              <a:ext cx="33" cy="82"/>
            </a:xfrm>
            <a:custGeom>
              <a:avLst/>
              <a:gdLst>
                <a:gd name="T0" fmla="*/ 65 w 67"/>
                <a:gd name="T1" fmla="*/ 6 h 166"/>
                <a:gd name="T2" fmla="*/ 67 w 67"/>
                <a:gd name="T3" fmla="*/ 16 h 166"/>
                <a:gd name="T4" fmla="*/ 67 w 67"/>
                <a:gd name="T5" fmla="*/ 25 h 166"/>
                <a:gd name="T6" fmla="*/ 67 w 67"/>
                <a:gd name="T7" fmla="*/ 35 h 166"/>
                <a:gd name="T8" fmla="*/ 67 w 67"/>
                <a:gd name="T9" fmla="*/ 44 h 166"/>
                <a:gd name="T10" fmla="*/ 65 w 67"/>
                <a:gd name="T11" fmla="*/ 52 h 166"/>
                <a:gd name="T12" fmla="*/ 63 w 67"/>
                <a:gd name="T13" fmla="*/ 61 h 166"/>
                <a:gd name="T14" fmla="*/ 59 w 67"/>
                <a:gd name="T15" fmla="*/ 69 h 166"/>
                <a:gd name="T16" fmla="*/ 57 w 67"/>
                <a:gd name="T17" fmla="*/ 78 h 166"/>
                <a:gd name="T18" fmla="*/ 53 w 67"/>
                <a:gd name="T19" fmla="*/ 86 h 166"/>
                <a:gd name="T20" fmla="*/ 49 w 67"/>
                <a:gd name="T21" fmla="*/ 94 h 166"/>
                <a:gd name="T22" fmla="*/ 46 w 67"/>
                <a:gd name="T23" fmla="*/ 101 h 166"/>
                <a:gd name="T24" fmla="*/ 42 w 67"/>
                <a:gd name="T25" fmla="*/ 111 h 166"/>
                <a:gd name="T26" fmla="*/ 38 w 67"/>
                <a:gd name="T27" fmla="*/ 118 h 166"/>
                <a:gd name="T28" fmla="*/ 34 w 67"/>
                <a:gd name="T29" fmla="*/ 126 h 166"/>
                <a:gd name="T30" fmla="*/ 30 w 67"/>
                <a:gd name="T31" fmla="*/ 134 h 166"/>
                <a:gd name="T32" fmla="*/ 27 w 67"/>
                <a:gd name="T33" fmla="*/ 141 h 166"/>
                <a:gd name="T34" fmla="*/ 25 w 67"/>
                <a:gd name="T35" fmla="*/ 145 h 166"/>
                <a:gd name="T36" fmla="*/ 23 w 67"/>
                <a:gd name="T37" fmla="*/ 149 h 166"/>
                <a:gd name="T38" fmla="*/ 21 w 67"/>
                <a:gd name="T39" fmla="*/ 153 h 166"/>
                <a:gd name="T40" fmla="*/ 19 w 67"/>
                <a:gd name="T41" fmla="*/ 156 h 166"/>
                <a:gd name="T42" fmla="*/ 17 w 67"/>
                <a:gd name="T43" fmla="*/ 158 h 166"/>
                <a:gd name="T44" fmla="*/ 13 w 67"/>
                <a:gd name="T45" fmla="*/ 160 h 166"/>
                <a:gd name="T46" fmla="*/ 11 w 67"/>
                <a:gd name="T47" fmla="*/ 162 h 166"/>
                <a:gd name="T48" fmla="*/ 9 w 67"/>
                <a:gd name="T49" fmla="*/ 164 h 166"/>
                <a:gd name="T50" fmla="*/ 6 w 67"/>
                <a:gd name="T51" fmla="*/ 166 h 166"/>
                <a:gd name="T52" fmla="*/ 4 w 67"/>
                <a:gd name="T53" fmla="*/ 164 h 166"/>
                <a:gd name="T54" fmla="*/ 2 w 67"/>
                <a:gd name="T55" fmla="*/ 164 h 166"/>
                <a:gd name="T56" fmla="*/ 2 w 67"/>
                <a:gd name="T57" fmla="*/ 162 h 166"/>
                <a:gd name="T58" fmla="*/ 0 w 67"/>
                <a:gd name="T59" fmla="*/ 160 h 166"/>
                <a:gd name="T60" fmla="*/ 2 w 67"/>
                <a:gd name="T61" fmla="*/ 158 h 166"/>
                <a:gd name="T62" fmla="*/ 4 w 67"/>
                <a:gd name="T63" fmla="*/ 149 h 166"/>
                <a:gd name="T64" fmla="*/ 8 w 67"/>
                <a:gd name="T65" fmla="*/ 139 h 166"/>
                <a:gd name="T66" fmla="*/ 11 w 67"/>
                <a:gd name="T67" fmla="*/ 132 h 166"/>
                <a:gd name="T68" fmla="*/ 15 w 67"/>
                <a:gd name="T69" fmla="*/ 122 h 166"/>
                <a:gd name="T70" fmla="*/ 19 w 67"/>
                <a:gd name="T71" fmla="*/ 115 h 166"/>
                <a:gd name="T72" fmla="*/ 23 w 67"/>
                <a:gd name="T73" fmla="*/ 105 h 166"/>
                <a:gd name="T74" fmla="*/ 27 w 67"/>
                <a:gd name="T75" fmla="*/ 96 h 166"/>
                <a:gd name="T76" fmla="*/ 30 w 67"/>
                <a:gd name="T77" fmla="*/ 88 h 166"/>
                <a:gd name="T78" fmla="*/ 34 w 67"/>
                <a:gd name="T79" fmla="*/ 78 h 166"/>
                <a:gd name="T80" fmla="*/ 38 w 67"/>
                <a:gd name="T81" fmla="*/ 71 h 166"/>
                <a:gd name="T82" fmla="*/ 40 w 67"/>
                <a:gd name="T83" fmla="*/ 61 h 166"/>
                <a:gd name="T84" fmla="*/ 44 w 67"/>
                <a:gd name="T85" fmla="*/ 52 h 166"/>
                <a:gd name="T86" fmla="*/ 46 w 67"/>
                <a:gd name="T87" fmla="*/ 44 h 166"/>
                <a:gd name="T88" fmla="*/ 47 w 67"/>
                <a:gd name="T89" fmla="*/ 35 h 166"/>
                <a:gd name="T90" fmla="*/ 49 w 67"/>
                <a:gd name="T91" fmla="*/ 23 h 166"/>
                <a:gd name="T92" fmla="*/ 51 w 67"/>
                <a:gd name="T93" fmla="*/ 14 h 166"/>
                <a:gd name="T94" fmla="*/ 51 w 67"/>
                <a:gd name="T95" fmla="*/ 12 h 166"/>
                <a:gd name="T96" fmla="*/ 51 w 67"/>
                <a:gd name="T97" fmla="*/ 10 h 166"/>
                <a:gd name="T98" fmla="*/ 51 w 67"/>
                <a:gd name="T99" fmla="*/ 8 h 166"/>
                <a:gd name="T100" fmla="*/ 53 w 67"/>
                <a:gd name="T101" fmla="*/ 6 h 166"/>
                <a:gd name="T102" fmla="*/ 55 w 67"/>
                <a:gd name="T103" fmla="*/ 4 h 166"/>
                <a:gd name="T104" fmla="*/ 57 w 67"/>
                <a:gd name="T105" fmla="*/ 2 h 166"/>
                <a:gd name="T106" fmla="*/ 59 w 67"/>
                <a:gd name="T107" fmla="*/ 0 h 166"/>
                <a:gd name="T108" fmla="*/ 63 w 67"/>
                <a:gd name="T109" fmla="*/ 2 h 166"/>
                <a:gd name="T110" fmla="*/ 65 w 67"/>
                <a:gd name="T111" fmla="*/ 4 h 166"/>
                <a:gd name="T112" fmla="*/ 65 w 67"/>
                <a:gd name="T113" fmla="*/ 6 h 166"/>
                <a:gd name="T114" fmla="*/ 65 w 67"/>
                <a:gd name="T115" fmla="*/ 6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67" h="166">
                  <a:moveTo>
                    <a:pt x="65" y="6"/>
                  </a:moveTo>
                  <a:lnTo>
                    <a:pt x="67" y="16"/>
                  </a:lnTo>
                  <a:lnTo>
                    <a:pt x="67" y="25"/>
                  </a:lnTo>
                  <a:lnTo>
                    <a:pt x="67" y="35"/>
                  </a:lnTo>
                  <a:lnTo>
                    <a:pt x="67" y="44"/>
                  </a:lnTo>
                  <a:lnTo>
                    <a:pt x="65" y="52"/>
                  </a:lnTo>
                  <a:lnTo>
                    <a:pt x="63" y="61"/>
                  </a:lnTo>
                  <a:lnTo>
                    <a:pt x="59" y="69"/>
                  </a:lnTo>
                  <a:lnTo>
                    <a:pt x="57" y="78"/>
                  </a:lnTo>
                  <a:lnTo>
                    <a:pt x="53" y="86"/>
                  </a:lnTo>
                  <a:lnTo>
                    <a:pt x="49" y="94"/>
                  </a:lnTo>
                  <a:lnTo>
                    <a:pt x="46" y="101"/>
                  </a:lnTo>
                  <a:lnTo>
                    <a:pt x="42" y="111"/>
                  </a:lnTo>
                  <a:lnTo>
                    <a:pt x="38" y="118"/>
                  </a:lnTo>
                  <a:lnTo>
                    <a:pt x="34" y="126"/>
                  </a:lnTo>
                  <a:lnTo>
                    <a:pt x="30" y="134"/>
                  </a:lnTo>
                  <a:lnTo>
                    <a:pt x="27" y="141"/>
                  </a:lnTo>
                  <a:lnTo>
                    <a:pt x="25" y="145"/>
                  </a:lnTo>
                  <a:lnTo>
                    <a:pt x="23" y="149"/>
                  </a:lnTo>
                  <a:lnTo>
                    <a:pt x="21" y="153"/>
                  </a:lnTo>
                  <a:lnTo>
                    <a:pt x="19" y="156"/>
                  </a:lnTo>
                  <a:lnTo>
                    <a:pt x="17" y="158"/>
                  </a:lnTo>
                  <a:lnTo>
                    <a:pt x="13" y="160"/>
                  </a:lnTo>
                  <a:lnTo>
                    <a:pt x="11" y="162"/>
                  </a:lnTo>
                  <a:lnTo>
                    <a:pt x="9" y="164"/>
                  </a:lnTo>
                  <a:lnTo>
                    <a:pt x="6" y="166"/>
                  </a:lnTo>
                  <a:lnTo>
                    <a:pt x="4" y="164"/>
                  </a:lnTo>
                  <a:lnTo>
                    <a:pt x="2" y="164"/>
                  </a:lnTo>
                  <a:lnTo>
                    <a:pt x="2" y="162"/>
                  </a:lnTo>
                  <a:lnTo>
                    <a:pt x="0" y="160"/>
                  </a:lnTo>
                  <a:lnTo>
                    <a:pt x="2" y="158"/>
                  </a:lnTo>
                  <a:lnTo>
                    <a:pt x="4" y="149"/>
                  </a:lnTo>
                  <a:lnTo>
                    <a:pt x="8" y="139"/>
                  </a:lnTo>
                  <a:lnTo>
                    <a:pt x="11" y="132"/>
                  </a:lnTo>
                  <a:lnTo>
                    <a:pt x="15" y="122"/>
                  </a:lnTo>
                  <a:lnTo>
                    <a:pt x="19" y="115"/>
                  </a:lnTo>
                  <a:lnTo>
                    <a:pt x="23" y="105"/>
                  </a:lnTo>
                  <a:lnTo>
                    <a:pt x="27" y="96"/>
                  </a:lnTo>
                  <a:lnTo>
                    <a:pt x="30" y="88"/>
                  </a:lnTo>
                  <a:lnTo>
                    <a:pt x="34" y="78"/>
                  </a:lnTo>
                  <a:lnTo>
                    <a:pt x="38" y="71"/>
                  </a:lnTo>
                  <a:lnTo>
                    <a:pt x="40" y="61"/>
                  </a:lnTo>
                  <a:lnTo>
                    <a:pt x="44" y="52"/>
                  </a:lnTo>
                  <a:lnTo>
                    <a:pt x="46" y="44"/>
                  </a:lnTo>
                  <a:lnTo>
                    <a:pt x="47" y="35"/>
                  </a:lnTo>
                  <a:lnTo>
                    <a:pt x="49" y="23"/>
                  </a:lnTo>
                  <a:lnTo>
                    <a:pt x="51" y="14"/>
                  </a:lnTo>
                  <a:lnTo>
                    <a:pt x="51" y="12"/>
                  </a:lnTo>
                  <a:lnTo>
                    <a:pt x="51" y="10"/>
                  </a:lnTo>
                  <a:lnTo>
                    <a:pt x="51" y="8"/>
                  </a:lnTo>
                  <a:lnTo>
                    <a:pt x="53" y="6"/>
                  </a:lnTo>
                  <a:lnTo>
                    <a:pt x="55" y="4"/>
                  </a:lnTo>
                  <a:lnTo>
                    <a:pt x="57" y="2"/>
                  </a:lnTo>
                  <a:lnTo>
                    <a:pt x="59" y="0"/>
                  </a:lnTo>
                  <a:lnTo>
                    <a:pt x="63" y="2"/>
                  </a:lnTo>
                  <a:lnTo>
                    <a:pt x="65" y="4"/>
                  </a:lnTo>
                  <a:lnTo>
                    <a:pt x="65" y="6"/>
                  </a:lnTo>
                  <a:lnTo>
                    <a:pt x="65" y="6"/>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90" name="Freeform 150">
              <a:extLst>
                <a:ext uri="{FF2B5EF4-FFF2-40B4-BE49-F238E27FC236}">
                  <a16:creationId xmlns:a16="http://schemas.microsoft.com/office/drawing/2014/main" id="{3819A6D4-B5C7-7140-BD78-E2EE9CF67DCB}"/>
                </a:ext>
              </a:extLst>
            </p:cNvPr>
            <p:cNvSpPr>
              <a:spLocks/>
            </p:cNvSpPr>
            <p:nvPr/>
          </p:nvSpPr>
          <p:spPr bwMode="auto">
            <a:xfrm>
              <a:off x="3471" y="2293"/>
              <a:ext cx="39" cy="50"/>
            </a:xfrm>
            <a:custGeom>
              <a:avLst/>
              <a:gdLst>
                <a:gd name="T0" fmla="*/ 70 w 80"/>
                <a:gd name="T1" fmla="*/ 4 h 99"/>
                <a:gd name="T2" fmla="*/ 70 w 80"/>
                <a:gd name="T3" fmla="*/ 2 h 99"/>
                <a:gd name="T4" fmla="*/ 72 w 80"/>
                <a:gd name="T5" fmla="*/ 0 h 99"/>
                <a:gd name="T6" fmla="*/ 74 w 80"/>
                <a:gd name="T7" fmla="*/ 0 h 99"/>
                <a:gd name="T8" fmla="*/ 74 w 80"/>
                <a:gd name="T9" fmla="*/ 0 h 99"/>
                <a:gd name="T10" fmla="*/ 76 w 80"/>
                <a:gd name="T11" fmla="*/ 0 h 99"/>
                <a:gd name="T12" fmla="*/ 78 w 80"/>
                <a:gd name="T13" fmla="*/ 4 h 99"/>
                <a:gd name="T14" fmla="*/ 78 w 80"/>
                <a:gd name="T15" fmla="*/ 6 h 99"/>
                <a:gd name="T16" fmla="*/ 80 w 80"/>
                <a:gd name="T17" fmla="*/ 10 h 99"/>
                <a:gd name="T18" fmla="*/ 80 w 80"/>
                <a:gd name="T19" fmla="*/ 14 h 99"/>
                <a:gd name="T20" fmla="*/ 80 w 80"/>
                <a:gd name="T21" fmla="*/ 17 h 99"/>
                <a:gd name="T22" fmla="*/ 80 w 80"/>
                <a:gd name="T23" fmla="*/ 23 h 99"/>
                <a:gd name="T24" fmla="*/ 78 w 80"/>
                <a:gd name="T25" fmla="*/ 29 h 99"/>
                <a:gd name="T26" fmla="*/ 74 w 80"/>
                <a:gd name="T27" fmla="*/ 36 h 99"/>
                <a:gd name="T28" fmla="*/ 72 w 80"/>
                <a:gd name="T29" fmla="*/ 42 h 99"/>
                <a:gd name="T30" fmla="*/ 67 w 80"/>
                <a:gd name="T31" fmla="*/ 48 h 99"/>
                <a:gd name="T32" fmla="*/ 63 w 80"/>
                <a:gd name="T33" fmla="*/ 55 h 99"/>
                <a:gd name="T34" fmla="*/ 57 w 80"/>
                <a:gd name="T35" fmla="*/ 61 h 99"/>
                <a:gd name="T36" fmla="*/ 53 w 80"/>
                <a:gd name="T37" fmla="*/ 67 h 99"/>
                <a:gd name="T38" fmla="*/ 46 w 80"/>
                <a:gd name="T39" fmla="*/ 72 h 99"/>
                <a:gd name="T40" fmla="*/ 40 w 80"/>
                <a:gd name="T41" fmla="*/ 78 h 99"/>
                <a:gd name="T42" fmla="*/ 34 w 80"/>
                <a:gd name="T43" fmla="*/ 84 h 99"/>
                <a:gd name="T44" fmla="*/ 29 w 80"/>
                <a:gd name="T45" fmla="*/ 88 h 99"/>
                <a:gd name="T46" fmla="*/ 23 w 80"/>
                <a:gd name="T47" fmla="*/ 91 h 99"/>
                <a:gd name="T48" fmla="*/ 19 w 80"/>
                <a:gd name="T49" fmla="*/ 95 h 99"/>
                <a:gd name="T50" fmla="*/ 13 w 80"/>
                <a:gd name="T51" fmla="*/ 97 h 99"/>
                <a:gd name="T52" fmla="*/ 10 w 80"/>
                <a:gd name="T53" fmla="*/ 99 h 99"/>
                <a:gd name="T54" fmla="*/ 6 w 80"/>
                <a:gd name="T55" fmla="*/ 97 h 99"/>
                <a:gd name="T56" fmla="*/ 2 w 80"/>
                <a:gd name="T57" fmla="*/ 97 h 99"/>
                <a:gd name="T58" fmla="*/ 0 w 80"/>
                <a:gd name="T59" fmla="*/ 93 h 99"/>
                <a:gd name="T60" fmla="*/ 0 w 80"/>
                <a:gd name="T61" fmla="*/ 91 h 99"/>
                <a:gd name="T62" fmla="*/ 2 w 80"/>
                <a:gd name="T63" fmla="*/ 88 h 99"/>
                <a:gd name="T64" fmla="*/ 4 w 80"/>
                <a:gd name="T65" fmla="*/ 84 h 99"/>
                <a:gd name="T66" fmla="*/ 6 w 80"/>
                <a:gd name="T67" fmla="*/ 82 h 99"/>
                <a:gd name="T68" fmla="*/ 10 w 80"/>
                <a:gd name="T69" fmla="*/ 80 h 99"/>
                <a:gd name="T70" fmla="*/ 13 w 80"/>
                <a:gd name="T71" fmla="*/ 76 h 99"/>
                <a:gd name="T72" fmla="*/ 17 w 80"/>
                <a:gd name="T73" fmla="*/ 74 h 99"/>
                <a:gd name="T74" fmla="*/ 21 w 80"/>
                <a:gd name="T75" fmla="*/ 71 h 99"/>
                <a:gd name="T76" fmla="*/ 25 w 80"/>
                <a:gd name="T77" fmla="*/ 69 h 99"/>
                <a:gd name="T78" fmla="*/ 29 w 80"/>
                <a:gd name="T79" fmla="*/ 65 h 99"/>
                <a:gd name="T80" fmla="*/ 32 w 80"/>
                <a:gd name="T81" fmla="*/ 61 h 99"/>
                <a:gd name="T82" fmla="*/ 36 w 80"/>
                <a:gd name="T83" fmla="*/ 57 h 99"/>
                <a:gd name="T84" fmla="*/ 42 w 80"/>
                <a:gd name="T85" fmla="*/ 53 h 99"/>
                <a:gd name="T86" fmla="*/ 46 w 80"/>
                <a:gd name="T87" fmla="*/ 48 h 99"/>
                <a:gd name="T88" fmla="*/ 50 w 80"/>
                <a:gd name="T89" fmla="*/ 44 h 99"/>
                <a:gd name="T90" fmla="*/ 53 w 80"/>
                <a:gd name="T91" fmla="*/ 38 h 99"/>
                <a:gd name="T92" fmla="*/ 55 w 80"/>
                <a:gd name="T93" fmla="*/ 34 h 99"/>
                <a:gd name="T94" fmla="*/ 59 w 80"/>
                <a:gd name="T95" fmla="*/ 29 h 99"/>
                <a:gd name="T96" fmla="*/ 63 w 80"/>
                <a:gd name="T97" fmla="*/ 25 h 99"/>
                <a:gd name="T98" fmla="*/ 65 w 80"/>
                <a:gd name="T99" fmla="*/ 19 h 99"/>
                <a:gd name="T100" fmla="*/ 67 w 80"/>
                <a:gd name="T101" fmla="*/ 14 h 99"/>
                <a:gd name="T102" fmla="*/ 69 w 80"/>
                <a:gd name="T103" fmla="*/ 10 h 99"/>
                <a:gd name="T104" fmla="*/ 70 w 80"/>
                <a:gd name="T105" fmla="*/ 4 h 99"/>
                <a:gd name="T106" fmla="*/ 70 w 80"/>
                <a:gd name="T107" fmla="*/ 4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0" h="99">
                  <a:moveTo>
                    <a:pt x="70" y="4"/>
                  </a:moveTo>
                  <a:lnTo>
                    <a:pt x="70" y="2"/>
                  </a:lnTo>
                  <a:lnTo>
                    <a:pt x="72" y="0"/>
                  </a:lnTo>
                  <a:lnTo>
                    <a:pt x="74" y="0"/>
                  </a:lnTo>
                  <a:lnTo>
                    <a:pt x="74" y="0"/>
                  </a:lnTo>
                  <a:lnTo>
                    <a:pt x="76" y="0"/>
                  </a:lnTo>
                  <a:lnTo>
                    <a:pt x="78" y="4"/>
                  </a:lnTo>
                  <a:lnTo>
                    <a:pt x="78" y="6"/>
                  </a:lnTo>
                  <a:lnTo>
                    <a:pt x="80" y="10"/>
                  </a:lnTo>
                  <a:lnTo>
                    <a:pt x="80" y="14"/>
                  </a:lnTo>
                  <a:lnTo>
                    <a:pt x="80" y="17"/>
                  </a:lnTo>
                  <a:lnTo>
                    <a:pt x="80" y="23"/>
                  </a:lnTo>
                  <a:lnTo>
                    <a:pt x="78" y="29"/>
                  </a:lnTo>
                  <a:lnTo>
                    <a:pt x="74" y="36"/>
                  </a:lnTo>
                  <a:lnTo>
                    <a:pt x="72" y="42"/>
                  </a:lnTo>
                  <a:lnTo>
                    <a:pt x="67" y="48"/>
                  </a:lnTo>
                  <a:lnTo>
                    <a:pt x="63" y="55"/>
                  </a:lnTo>
                  <a:lnTo>
                    <a:pt x="57" y="61"/>
                  </a:lnTo>
                  <a:lnTo>
                    <a:pt x="53" y="67"/>
                  </a:lnTo>
                  <a:lnTo>
                    <a:pt x="46" y="72"/>
                  </a:lnTo>
                  <a:lnTo>
                    <a:pt x="40" y="78"/>
                  </a:lnTo>
                  <a:lnTo>
                    <a:pt x="34" y="84"/>
                  </a:lnTo>
                  <a:lnTo>
                    <a:pt x="29" y="88"/>
                  </a:lnTo>
                  <a:lnTo>
                    <a:pt x="23" y="91"/>
                  </a:lnTo>
                  <a:lnTo>
                    <a:pt x="19" y="95"/>
                  </a:lnTo>
                  <a:lnTo>
                    <a:pt x="13" y="97"/>
                  </a:lnTo>
                  <a:lnTo>
                    <a:pt x="10" y="99"/>
                  </a:lnTo>
                  <a:lnTo>
                    <a:pt x="6" y="97"/>
                  </a:lnTo>
                  <a:lnTo>
                    <a:pt x="2" y="97"/>
                  </a:lnTo>
                  <a:lnTo>
                    <a:pt x="0" y="93"/>
                  </a:lnTo>
                  <a:lnTo>
                    <a:pt x="0" y="91"/>
                  </a:lnTo>
                  <a:lnTo>
                    <a:pt x="2" y="88"/>
                  </a:lnTo>
                  <a:lnTo>
                    <a:pt x="4" y="84"/>
                  </a:lnTo>
                  <a:lnTo>
                    <a:pt x="6" y="82"/>
                  </a:lnTo>
                  <a:lnTo>
                    <a:pt x="10" y="80"/>
                  </a:lnTo>
                  <a:lnTo>
                    <a:pt x="13" y="76"/>
                  </a:lnTo>
                  <a:lnTo>
                    <a:pt x="17" y="74"/>
                  </a:lnTo>
                  <a:lnTo>
                    <a:pt x="21" y="71"/>
                  </a:lnTo>
                  <a:lnTo>
                    <a:pt x="25" y="69"/>
                  </a:lnTo>
                  <a:lnTo>
                    <a:pt x="29" y="65"/>
                  </a:lnTo>
                  <a:lnTo>
                    <a:pt x="32" y="61"/>
                  </a:lnTo>
                  <a:lnTo>
                    <a:pt x="36" y="57"/>
                  </a:lnTo>
                  <a:lnTo>
                    <a:pt x="42" y="53"/>
                  </a:lnTo>
                  <a:lnTo>
                    <a:pt x="46" y="48"/>
                  </a:lnTo>
                  <a:lnTo>
                    <a:pt x="50" y="44"/>
                  </a:lnTo>
                  <a:lnTo>
                    <a:pt x="53" y="38"/>
                  </a:lnTo>
                  <a:lnTo>
                    <a:pt x="55" y="34"/>
                  </a:lnTo>
                  <a:lnTo>
                    <a:pt x="59" y="29"/>
                  </a:lnTo>
                  <a:lnTo>
                    <a:pt x="63" y="25"/>
                  </a:lnTo>
                  <a:lnTo>
                    <a:pt x="65" y="19"/>
                  </a:lnTo>
                  <a:lnTo>
                    <a:pt x="67" y="14"/>
                  </a:lnTo>
                  <a:lnTo>
                    <a:pt x="69" y="10"/>
                  </a:lnTo>
                  <a:lnTo>
                    <a:pt x="70" y="4"/>
                  </a:lnTo>
                  <a:lnTo>
                    <a:pt x="70" y="4"/>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91" name="Freeform 151">
              <a:extLst>
                <a:ext uri="{FF2B5EF4-FFF2-40B4-BE49-F238E27FC236}">
                  <a16:creationId xmlns:a16="http://schemas.microsoft.com/office/drawing/2014/main" id="{238161CC-1C8A-9B4D-A5E0-623B01652ECE}"/>
                </a:ext>
              </a:extLst>
            </p:cNvPr>
            <p:cNvSpPr>
              <a:spLocks/>
            </p:cNvSpPr>
            <p:nvPr/>
          </p:nvSpPr>
          <p:spPr bwMode="auto">
            <a:xfrm>
              <a:off x="3462" y="2347"/>
              <a:ext cx="37" cy="38"/>
            </a:xfrm>
            <a:custGeom>
              <a:avLst/>
              <a:gdLst>
                <a:gd name="T0" fmla="*/ 65 w 74"/>
                <a:gd name="T1" fmla="*/ 1 h 76"/>
                <a:gd name="T2" fmla="*/ 67 w 74"/>
                <a:gd name="T3" fmla="*/ 0 h 76"/>
                <a:gd name="T4" fmla="*/ 70 w 74"/>
                <a:gd name="T5" fmla="*/ 0 h 76"/>
                <a:gd name="T6" fmla="*/ 72 w 74"/>
                <a:gd name="T7" fmla="*/ 0 h 76"/>
                <a:gd name="T8" fmla="*/ 72 w 74"/>
                <a:gd name="T9" fmla="*/ 1 h 76"/>
                <a:gd name="T10" fmla="*/ 74 w 74"/>
                <a:gd name="T11" fmla="*/ 5 h 76"/>
                <a:gd name="T12" fmla="*/ 74 w 74"/>
                <a:gd name="T13" fmla="*/ 7 h 76"/>
                <a:gd name="T14" fmla="*/ 74 w 74"/>
                <a:gd name="T15" fmla="*/ 11 h 76"/>
                <a:gd name="T16" fmla="*/ 72 w 74"/>
                <a:gd name="T17" fmla="*/ 15 h 76"/>
                <a:gd name="T18" fmla="*/ 70 w 74"/>
                <a:gd name="T19" fmla="*/ 19 h 76"/>
                <a:gd name="T20" fmla="*/ 68 w 74"/>
                <a:gd name="T21" fmla="*/ 24 h 76"/>
                <a:gd name="T22" fmla="*/ 67 w 74"/>
                <a:gd name="T23" fmla="*/ 28 h 76"/>
                <a:gd name="T24" fmla="*/ 63 w 74"/>
                <a:gd name="T25" fmla="*/ 34 h 76"/>
                <a:gd name="T26" fmla="*/ 59 w 74"/>
                <a:gd name="T27" fmla="*/ 38 h 76"/>
                <a:gd name="T28" fmla="*/ 55 w 74"/>
                <a:gd name="T29" fmla="*/ 43 h 76"/>
                <a:gd name="T30" fmla="*/ 49 w 74"/>
                <a:gd name="T31" fmla="*/ 47 h 76"/>
                <a:gd name="T32" fmla="*/ 46 w 74"/>
                <a:gd name="T33" fmla="*/ 53 h 76"/>
                <a:gd name="T34" fmla="*/ 40 w 74"/>
                <a:gd name="T35" fmla="*/ 57 h 76"/>
                <a:gd name="T36" fmla="*/ 36 w 74"/>
                <a:gd name="T37" fmla="*/ 60 h 76"/>
                <a:gd name="T38" fmla="*/ 30 w 74"/>
                <a:gd name="T39" fmla="*/ 64 h 76"/>
                <a:gd name="T40" fmla="*/ 27 w 74"/>
                <a:gd name="T41" fmla="*/ 68 h 76"/>
                <a:gd name="T42" fmla="*/ 21 w 74"/>
                <a:gd name="T43" fmla="*/ 70 h 76"/>
                <a:gd name="T44" fmla="*/ 17 w 74"/>
                <a:gd name="T45" fmla="*/ 72 h 76"/>
                <a:gd name="T46" fmla="*/ 15 w 74"/>
                <a:gd name="T47" fmla="*/ 74 h 76"/>
                <a:gd name="T48" fmla="*/ 11 w 74"/>
                <a:gd name="T49" fmla="*/ 76 h 76"/>
                <a:gd name="T50" fmla="*/ 8 w 74"/>
                <a:gd name="T51" fmla="*/ 76 h 76"/>
                <a:gd name="T52" fmla="*/ 6 w 74"/>
                <a:gd name="T53" fmla="*/ 76 h 76"/>
                <a:gd name="T54" fmla="*/ 4 w 74"/>
                <a:gd name="T55" fmla="*/ 74 h 76"/>
                <a:gd name="T56" fmla="*/ 2 w 74"/>
                <a:gd name="T57" fmla="*/ 74 h 76"/>
                <a:gd name="T58" fmla="*/ 0 w 74"/>
                <a:gd name="T59" fmla="*/ 72 h 76"/>
                <a:gd name="T60" fmla="*/ 2 w 74"/>
                <a:gd name="T61" fmla="*/ 70 h 76"/>
                <a:gd name="T62" fmla="*/ 4 w 74"/>
                <a:gd name="T63" fmla="*/ 66 h 76"/>
                <a:gd name="T64" fmla="*/ 6 w 74"/>
                <a:gd name="T65" fmla="*/ 64 h 76"/>
                <a:gd name="T66" fmla="*/ 9 w 74"/>
                <a:gd name="T67" fmla="*/ 62 h 76"/>
                <a:gd name="T68" fmla="*/ 13 w 74"/>
                <a:gd name="T69" fmla="*/ 60 h 76"/>
                <a:gd name="T70" fmla="*/ 17 w 74"/>
                <a:gd name="T71" fmla="*/ 57 h 76"/>
                <a:gd name="T72" fmla="*/ 19 w 74"/>
                <a:gd name="T73" fmla="*/ 53 h 76"/>
                <a:gd name="T74" fmla="*/ 23 w 74"/>
                <a:gd name="T75" fmla="*/ 51 h 76"/>
                <a:gd name="T76" fmla="*/ 27 w 74"/>
                <a:gd name="T77" fmla="*/ 47 h 76"/>
                <a:gd name="T78" fmla="*/ 30 w 74"/>
                <a:gd name="T79" fmla="*/ 43 h 76"/>
                <a:gd name="T80" fmla="*/ 34 w 74"/>
                <a:gd name="T81" fmla="*/ 40 h 76"/>
                <a:gd name="T82" fmla="*/ 36 w 74"/>
                <a:gd name="T83" fmla="*/ 36 h 76"/>
                <a:gd name="T84" fmla="*/ 40 w 74"/>
                <a:gd name="T85" fmla="*/ 32 h 76"/>
                <a:gd name="T86" fmla="*/ 44 w 74"/>
                <a:gd name="T87" fmla="*/ 28 h 76"/>
                <a:gd name="T88" fmla="*/ 46 w 74"/>
                <a:gd name="T89" fmla="*/ 24 h 76"/>
                <a:gd name="T90" fmla="*/ 49 w 74"/>
                <a:gd name="T91" fmla="*/ 20 h 76"/>
                <a:gd name="T92" fmla="*/ 53 w 74"/>
                <a:gd name="T93" fmla="*/ 17 h 76"/>
                <a:gd name="T94" fmla="*/ 55 w 74"/>
                <a:gd name="T95" fmla="*/ 13 h 76"/>
                <a:gd name="T96" fmla="*/ 59 w 74"/>
                <a:gd name="T97" fmla="*/ 9 h 76"/>
                <a:gd name="T98" fmla="*/ 61 w 74"/>
                <a:gd name="T99" fmla="*/ 5 h 76"/>
                <a:gd name="T100" fmla="*/ 65 w 74"/>
                <a:gd name="T101" fmla="*/ 1 h 76"/>
                <a:gd name="T102" fmla="*/ 65 w 74"/>
                <a:gd name="T103" fmla="*/ 1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4" h="76">
                  <a:moveTo>
                    <a:pt x="65" y="1"/>
                  </a:moveTo>
                  <a:lnTo>
                    <a:pt x="67" y="0"/>
                  </a:lnTo>
                  <a:lnTo>
                    <a:pt x="70" y="0"/>
                  </a:lnTo>
                  <a:lnTo>
                    <a:pt x="72" y="0"/>
                  </a:lnTo>
                  <a:lnTo>
                    <a:pt x="72" y="1"/>
                  </a:lnTo>
                  <a:lnTo>
                    <a:pt x="74" y="5"/>
                  </a:lnTo>
                  <a:lnTo>
                    <a:pt x="74" y="7"/>
                  </a:lnTo>
                  <a:lnTo>
                    <a:pt x="74" y="11"/>
                  </a:lnTo>
                  <a:lnTo>
                    <a:pt x="72" y="15"/>
                  </a:lnTo>
                  <a:lnTo>
                    <a:pt x="70" y="19"/>
                  </a:lnTo>
                  <a:lnTo>
                    <a:pt x="68" y="24"/>
                  </a:lnTo>
                  <a:lnTo>
                    <a:pt x="67" y="28"/>
                  </a:lnTo>
                  <a:lnTo>
                    <a:pt x="63" y="34"/>
                  </a:lnTo>
                  <a:lnTo>
                    <a:pt x="59" y="38"/>
                  </a:lnTo>
                  <a:lnTo>
                    <a:pt x="55" y="43"/>
                  </a:lnTo>
                  <a:lnTo>
                    <a:pt x="49" y="47"/>
                  </a:lnTo>
                  <a:lnTo>
                    <a:pt x="46" y="53"/>
                  </a:lnTo>
                  <a:lnTo>
                    <a:pt x="40" y="57"/>
                  </a:lnTo>
                  <a:lnTo>
                    <a:pt x="36" y="60"/>
                  </a:lnTo>
                  <a:lnTo>
                    <a:pt x="30" y="64"/>
                  </a:lnTo>
                  <a:lnTo>
                    <a:pt x="27" y="68"/>
                  </a:lnTo>
                  <a:lnTo>
                    <a:pt x="21" y="70"/>
                  </a:lnTo>
                  <a:lnTo>
                    <a:pt x="17" y="72"/>
                  </a:lnTo>
                  <a:lnTo>
                    <a:pt x="15" y="74"/>
                  </a:lnTo>
                  <a:lnTo>
                    <a:pt x="11" y="76"/>
                  </a:lnTo>
                  <a:lnTo>
                    <a:pt x="8" y="76"/>
                  </a:lnTo>
                  <a:lnTo>
                    <a:pt x="6" y="76"/>
                  </a:lnTo>
                  <a:lnTo>
                    <a:pt x="4" y="74"/>
                  </a:lnTo>
                  <a:lnTo>
                    <a:pt x="2" y="74"/>
                  </a:lnTo>
                  <a:lnTo>
                    <a:pt x="0" y="72"/>
                  </a:lnTo>
                  <a:lnTo>
                    <a:pt x="2" y="70"/>
                  </a:lnTo>
                  <a:lnTo>
                    <a:pt x="4" y="66"/>
                  </a:lnTo>
                  <a:lnTo>
                    <a:pt x="6" y="64"/>
                  </a:lnTo>
                  <a:lnTo>
                    <a:pt x="9" y="62"/>
                  </a:lnTo>
                  <a:lnTo>
                    <a:pt x="13" y="60"/>
                  </a:lnTo>
                  <a:lnTo>
                    <a:pt x="17" y="57"/>
                  </a:lnTo>
                  <a:lnTo>
                    <a:pt x="19" y="53"/>
                  </a:lnTo>
                  <a:lnTo>
                    <a:pt x="23" y="51"/>
                  </a:lnTo>
                  <a:lnTo>
                    <a:pt x="27" y="47"/>
                  </a:lnTo>
                  <a:lnTo>
                    <a:pt x="30" y="43"/>
                  </a:lnTo>
                  <a:lnTo>
                    <a:pt x="34" y="40"/>
                  </a:lnTo>
                  <a:lnTo>
                    <a:pt x="36" y="36"/>
                  </a:lnTo>
                  <a:lnTo>
                    <a:pt x="40" y="32"/>
                  </a:lnTo>
                  <a:lnTo>
                    <a:pt x="44" y="28"/>
                  </a:lnTo>
                  <a:lnTo>
                    <a:pt x="46" y="24"/>
                  </a:lnTo>
                  <a:lnTo>
                    <a:pt x="49" y="20"/>
                  </a:lnTo>
                  <a:lnTo>
                    <a:pt x="53" y="17"/>
                  </a:lnTo>
                  <a:lnTo>
                    <a:pt x="55" y="13"/>
                  </a:lnTo>
                  <a:lnTo>
                    <a:pt x="59" y="9"/>
                  </a:lnTo>
                  <a:lnTo>
                    <a:pt x="61" y="5"/>
                  </a:lnTo>
                  <a:lnTo>
                    <a:pt x="65" y="1"/>
                  </a:lnTo>
                  <a:lnTo>
                    <a:pt x="65" y="1"/>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92" name="Freeform 152">
              <a:extLst>
                <a:ext uri="{FF2B5EF4-FFF2-40B4-BE49-F238E27FC236}">
                  <a16:creationId xmlns:a16="http://schemas.microsoft.com/office/drawing/2014/main" id="{1EBAAFC5-4FF2-2543-8B69-1019B90F709F}"/>
                </a:ext>
              </a:extLst>
            </p:cNvPr>
            <p:cNvSpPr>
              <a:spLocks/>
            </p:cNvSpPr>
            <p:nvPr/>
          </p:nvSpPr>
          <p:spPr bwMode="auto">
            <a:xfrm>
              <a:off x="3293" y="2537"/>
              <a:ext cx="166" cy="58"/>
            </a:xfrm>
            <a:custGeom>
              <a:avLst/>
              <a:gdLst>
                <a:gd name="T0" fmla="*/ 320 w 333"/>
                <a:gd name="T1" fmla="*/ 0 h 116"/>
                <a:gd name="T2" fmla="*/ 324 w 333"/>
                <a:gd name="T3" fmla="*/ 2 h 116"/>
                <a:gd name="T4" fmla="*/ 328 w 333"/>
                <a:gd name="T5" fmla="*/ 6 h 116"/>
                <a:gd name="T6" fmla="*/ 331 w 333"/>
                <a:gd name="T7" fmla="*/ 9 h 116"/>
                <a:gd name="T8" fmla="*/ 324 w 333"/>
                <a:gd name="T9" fmla="*/ 25 h 116"/>
                <a:gd name="T10" fmla="*/ 303 w 333"/>
                <a:gd name="T11" fmla="*/ 53 h 116"/>
                <a:gd name="T12" fmla="*/ 276 w 333"/>
                <a:gd name="T13" fmla="*/ 74 h 116"/>
                <a:gd name="T14" fmla="*/ 248 w 333"/>
                <a:gd name="T15" fmla="*/ 91 h 116"/>
                <a:gd name="T16" fmla="*/ 217 w 333"/>
                <a:gd name="T17" fmla="*/ 102 h 116"/>
                <a:gd name="T18" fmla="*/ 183 w 333"/>
                <a:gd name="T19" fmla="*/ 110 h 116"/>
                <a:gd name="T20" fmla="*/ 149 w 333"/>
                <a:gd name="T21" fmla="*/ 114 h 116"/>
                <a:gd name="T22" fmla="*/ 114 w 333"/>
                <a:gd name="T23" fmla="*/ 116 h 116"/>
                <a:gd name="T24" fmla="*/ 94 w 333"/>
                <a:gd name="T25" fmla="*/ 116 h 116"/>
                <a:gd name="T26" fmla="*/ 82 w 333"/>
                <a:gd name="T27" fmla="*/ 114 h 116"/>
                <a:gd name="T28" fmla="*/ 73 w 333"/>
                <a:gd name="T29" fmla="*/ 110 h 116"/>
                <a:gd name="T30" fmla="*/ 61 w 333"/>
                <a:gd name="T31" fmla="*/ 108 h 116"/>
                <a:gd name="T32" fmla="*/ 48 w 333"/>
                <a:gd name="T33" fmla="*/ 102 h 116"/>
                <a:gd name="T34" fmla="*/ 36 w 333"/>
                <a:gd name="T35" fmla="*/ 99 h 116"/>
                <a:gd name="T36" fmla="*/ 27 w 333"/>
                <a:gd name="T37" fmla="*/ 91 h 116"/>
                <a:gd name="T38" fmla="*/ 17 w 333"/>
                <a:gd name="T39" fmla="*/ 85 h 116"/>
                <a:gd name="T40" fmla="*/ 12 w 333"/>
                <a:gd name="T41" fmla="*/ 80 h 116"/>
                <a:gd name="T42" fmla="*/ 4 w 333"/>
                <a:gd name="T43" fmla="*/ 76 h 116"/>
                <a:gd name="T44" fmla="*/ 0 w 333"/>
                <a:gd name="T45" fmla="*/ 70 h 116"/>
                <a:gd name="T46" fmla="*/ 6 w 333"/>
                <a:gd name="T47" fmla="*/ 68 h 116"/>
                <a:gd name="T48" fmla="*/ 14 w 333"/>
                <a:gd name="T49" fmla="*/ 66 h 116"/>
                <a:gd name="T50" fmla="*/ 27 w 333"/>
                <a:gd name="T51" fmla="*/ 68 h 116"/>
                <a:gd name="T52" fmla="*/ 40 w 333"/>
                <a:gd name="T53" fmla="*/ 72 h 116"/>
                <a:gd name="T54" fmla="*/ 54 w 333"/>
                <a:gd name="T55" fmla="*/ 76 h 116"/>
                <a:gd name="T56" fmla="*/ 67 w 333"/>
                <a:gd name="T57" fmla="*/ 83 h 116"/>
                <a:gd name="T58" fmla="*/ 80 w 333"/>
                <a:gd name="T59" fmla="*/ 89 h 116"/>
                <a:gd name="T60" fmla="*/ 94 w 333"/>
                <a:gd name="T61" fmla="*/ 93 h 116"/>
                <a:gd name="T62" fmla="*/ 109 w 333"/>
                <a:gd name="T63" fmla="*/ 95 h 116"/>
                <a:gd name="T64" fmla="*/ 126 w 333"/>
                <a:gd name="T65" fmla="*/ 97 h 116"/>
                <a:gd name="T66" fmla="*/ 149 w 333"/>
                <a:gd name="T67" fmla="*/ 93 h 116"/>
                <a:gd name="T68" fmla="*/ 173 w 333"/>
                <a:gd name="T69" fmla="*/ 89 h 116"/>
                <a:gd name="T70" fmla="*/ 198 w 333"/>
                <a:gd name="T71" fmla="*/ 82 h 116"/>
                <a:gd name="T72" fmla="*/ 223 w 333"/>
                <a:gd name="T73" fmla="*/ 74 h 116"/>
                <a:gd name="T74" fmla="*/ 246 w 333"/>
                <a:gd name="T75" fmla="*/ 64 h 116"/>
                <a:gd name="T76" fmla="*/ 269 w 333"/>
                <a:gd name="T77" fmla="*/ 51 h 116"/>
                <a:gd name="T78" fmla="*/ 289 w 333"/>
                <a:gd name="T79" fmla="*/ 36 h 116"/>
                <a:gd name="T80" fmla="*/ 308 w 333"/>
                <a:gd name="T81" fmla="*/ 13 h 116"/>
                <a:gd name="T82" fmla="*/ 318 w 333"/>
                <a:gd name="T83" fmla="*/ 2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33" h="116">
                  <a:moveTo>
                    <a:pt x="318" y="2"/>
                  </a:moveTo>
                  <a:lnTo>
                    <a:pt x="320" y="0"/>
                  </a:lnTo>
                  <a:lnTo>
                    <a:pt x="322" y="0"/>
                  </a:lnTo>
                  <a:lnTo>
                    <a:pt x="324" y="2"/>
                  </a:lnTo>
                  <a:lnTo>
                    <a:pt x="326" y="4"/>
                  </a:lnTo>
                  <a:lnTo>
                    <a:pt x="328" y="6"/>
                  </a:lnTo>
                  <a:lnTo>
                    <a:pt x="329" y="7"/>
                  </a:lnTo>
                  <a:lnTo>
                    <a:pt x="331" y="9"/>
                  </a:lnTo>
                  <a:lnTo>
                    <a:pt x="333" y="9"/>
                  </a:lnTo>
                  <a:lnTo>
                    <a:pt x="324" y="25"/>
                  </a:lnTo>
                  <a:lnTo>
                    <a:pt x="314" y="40"/>
                  </a:lnTo>
                  <a:lnTo>
                    <a:pt x="303" y="53"/>
                  </a:lnTo>
                  <a:lnTo>
                    <a:pt x="289" y="64"/>
                  </a:lnTo>
                  <a:lnTo>
                    <a:pt x="276" y="74"/>
                  </a:lnTo>
                  <a:lnTo>
                    <a:pt x="263" y="83"/>
                  </a:lnTo>
                  <a:lnTo>
                    <a:pt x="248" y="91"/>
                  </a:lnTo>
                  <a:lnTo>
                    <a:pt x="232" y="97"/>
                  </a:lnTo>
                  <a:lnTo>
                    <a:pt x="217" y="102"/>
                  </a:lnTo>
                  <a:lnTo>
                    <a:pt x="200" y="106"/>
                  </a:lnTo>
                  <a:lnTo>
                    <a:pt x="183" y="110"/>
                  </a:lnTo>
                  <a:lnTo>
                    <a:pt x="166" y="112"/>
                  </a:lnTo>
                  <a:lnTo>
                    <a:pt x="149" y="114"/>
                  </a:lnTo>
                  <a:lnTo>
                    <a:pt x="132" y="114"/>
                  </a:lnTo>
                  <a:lnTo>
                    <a:pt x="114" y="116"/>
                  </a:lnTo>
                  <a:lnTo>
                    <a:pt x="97" y="116"/>
                  </a:lnTo>
                  <a:lnTo>
                    <a:pt x="94" y="116"/>
                  </a:lnTo>
                  <a:lnTo>
                    <a:pt x="88" y="114"/>
                  </a:lnTo>
                  <a:lnTo>
                    <a:pt x="82" y="114"/>
                  </a:lnTo>
                  <a:lnTo>
                    <a:pt x="78" y="112"/>
                  </a:lnTo>
                  <a:lnTo>
                    <a:pt x="73" y="110"/>
                  </a:lnTo>
                  <a:lnTo>
                    <a:pt x="67" y="110"/>
                  </a:lnTo>
                  <a:lnTo>
                    <a:pt x="61" y="108"/>
                  </a:lnTo>
                  <a:lnTo>
                    <a:pt x="55" y="106"/>
                  </a:lnTo>
                  <a:lnTo>
                    <a:pt x="48" y="102"/>
                  </a:lnTo>
                  <a:lnTo>
                    <a:pt x="42" y="101"/>
                  </a:lnTo>
                  <a:lnTo>
                    <a:pt x="36" y="99"/>
                  </a:lnTo>
                  <a:lnTo>
                    <a:pt x="31" y="95"/>
                  </a:lnTo>
                  <a:lnTo>
                    <a:pt x="27" y="91"/>
                  </a:lnTo>
                  <a:lnTo>
                    <a:pt x="21" y="89"/>
                  </a:lnTo>
                  <a:lnTo>
                    <a:pt x="17" y="85"/>
                  </a:lnTo>
                  <a:lnTo>
                    <a:pt x="14" y="83"/>
                  </a:lnTo>
                  <a:lnTo>
                    <a:pt x="12" y="80"/>
                  </a:lnTo>
                  <a:lnTo>
                    <a:pt x="8" y="78"/>
                  </a:lnTo>
                  <a:lnTo>
                    <a:pt x="4" y="76"/>
                  </a:lnTo>
                  <a:lnTo>
                    <a:pt x="2" y="72"/>
                  </a:lnTo>
                  <a:lnTo>
                    <a:pt x="0" y="70"/>
                  </a:lnTo>
                  <a:lnTo>
                    <a:pt x="4" y="68"/>
                  </a:lnTo>
                  <a:lnTo>
                    <a:pt x="6" y="68"/>
                  </a:lnTo>
                  <a:lnTo>
                    <a:pt x="10" y="66"/>
                  </a:lnTo>
                  <a:lnTo>
                    <a:pt x="14" y="66"/>
                  </a:lnTo>
                  <a:lnTo>
                    <a:pt x="19" y="66"/>
                  </a:lnTo>
                  <a:lnTo>
                    <a:pt x="27" y="68"/>
                  </a:lnTo>
                  <a:lnTo>
                    <a:pt x="33" y="70"/>
                  </a:lnTo>
                  <a:lnTo>
                    <a:pt x="40" y="72"/>
                  </a:lnTo>
                  <a:lnTo>
                    <a:pt x="46" y="74"/>
                  </a:lnTo>
                  <a:lnTo>
                    <a:pt x="54" y="76"/>
                  </a:lnTo>
                  <a:lnTo>
                    <a:pt x="59" y="80"/>
                  </a:lnTo>
                  <a:lnTo>
                    <a:pt x="67" y="83"/>
                  </a:lnTo>
                  <a:lnTo>
                    <a:pt x="73" y="85"/>
                  </a:lnTo>
                  <a:lnTo>
                    <a:pt x="80" y="89"/>
                  </a:lnTo>
                  <a:lnTo>
                    <a:pt x="88" y="91"/>
                  </a:lnTo>
                  <a:lnTo>
                    <a:pt x="94" y="93"/>
                  </a:lnTo>
                  <a:lnTo>
                    <a:pt x="103" y="95"/>
                  </a:lnTo>
                  <a:lnTo>
                    <a:pt x="109" y="95"/>
                  </a:lnTo>
                  <a:lnTo>
                    <a:pt x="118" y="97"/>
                  </a:lnTo>
                  <a:lnTo>
                    <a:pt x="126" y="97"/>
                  </a:lnTo>
                  <a:lnTo>
                    <a:pt x="135" y="95"/>
                  </a:lnTo>
                  <a:lnTo>
                    <a:pt x="149" y="93"/>
                  </a:lnTo>
                  <a:lnTo>
                    <a:pt x="160" y="91"/>
                  </a:lnTo>
                  <a:lnTo>
                    <a:pt x="173" y="89"/>
                  </a:lnTo>
                  <a:lnTo>
                    <a:pt x="187" y="85"/>
                  </a:lnTo>
                  <a:lnTo>
                    <a:pt x="198" y="82"/>
                  </a:lnTo>
                  <a:lnTo>
                    <a:pt x="211" y="80"/>
                  </a:lnTo>
                  <a:lnTo>
                    <a:pt x="223" y="74"/>
                  </a:lnTo>
                  <a:lnTo>
                    <a:pt x="234" y="70"/>
                  </a:lnTo>
                  <a:lnTo>
                    <a:pt x="246" y="64"/>
                  </a:lnTo>
                  <a:lnTo>
                    <a:pt x="257" y="59"/>
                  </a:lnTo>
                  <a:lnTo>
                    <a:pt x="269" y="51"/>
                  </a:lnTo>
                  <a:lnTo>
                    <a:pt x="278" y="44"/>
                  </a:lnTo>
                  <a:lnTo>
                    <a:pt x="289" y="36"/>
                  </a:lnTo>
                  <a:lnTo>
                    <a:pt x="299" y="25"/>
                  </a:lnTo>
                  <a:lnTo>
                    <a:pt x="308" y="13"/>
                  </a:lnTo>
                  <a:lnTo>
                    <a:pt x="318" y="2"/>
                  </a:lnTo>
                  <a:lnTo>
                    <a:pt x="318"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93" name="Freeform 153">
              <a:extLst>
                <a:ext uri="{FF2B5EF4-FFF2-40B4-BE49-F238E27FC236}">
                  <a16:creationId xmlns:a16="http://schemas.microsoft.com/office/drawing/2014/main" id="{21D8642F-4F49-2C46-B803-57673FE40D1D}"/>
                </a:ext>
              </a:extLst>
            </p:cNvPr>
            <p:cNvSpPr>
              <a:spLocks/>
            </p:cNvSpPr>
            <p:nvPr/>
          </p:nvSpPr>
          <p:spPr bwMode="auto">
            <a:xfrm>
              <a:off x="3256" y="2221"/>
              <a:ext cx="193" cy="211"/>
            </a:xfrm>
            <a:custGeom>
              <a:avLst/>
              <a:gdLst>
                <a:gd name="T0" fmla="*/ 168 w 386"/>
                <a:gd name="T1" fmla="*/ 7 h 422"/>
                <a:gd name="T2" fmla="*/ 187 w 386"/>
                <a:gd name="T3" fmla="*/ 9 h 422"/>
                <a:gd name="T4" fmla="*/ 207 w 386"/>
                <a:gd name="T5" fmla="*/ 15 h 422"/>
                <a:gd name="T6" fmla="*/ 230 w 386"/>
                <a:gd name="T7" fmla="*/ 11 h 422"/>
                <a:gd name="T8" fmla="*/ 253 w 386"/>
                <a:gd name="T9" fmla="*/ 2 h 422"/>
                <a:gd name="T10" fmla="*/ 278 w 386"/>
                <a:gd name="T11" fmla="*/ 2 h 422"/>
                <a:gd name="T12" fmla="*/ 305 w 386"/>
                <a:gd name="T13" fmla="*/ 9 h 422"/>
                <a:gd name="T14" fmla="*/ 331 w 386"/>
                <a:gd name="T15" fmla="*/ 13 h 422"/>
                <a:gd name="T16" fmla="*/ 377 w 386"/>
                <a:gd name="T17" fmla="*/ 19 h 422"/>
                <a:gd name="T18" fmla="*/ 384 w 386"/>
                <a:gd name="T19" fmla="*/ 74 h 422"/>
                <a:gd name="T20" fmla="*/ 373 w 386"/>
                <a:gd name="T21" fmla="*/ 135 h 422"/>
                <a:gd name="T22" fmla="*/ 344 w 386"/>
                <a:gd name="T23" fmla="*/ 237 h 422"/>
                <a:gd name="T24" fmla="*/ 324 w 386"/>
                <a:gd name="T25" fmla="*/ 348 h 422"/>
                <a:gd name="T26" fmla="*/ 320 w 386"/>
                <a:gd name="T27" fmla="*/ 410 h 422"/>
                <a:gd name="T28" fmla="*/ 308 w 386"/>
                <a:gd name="T29" fmla="*/ 391 h 422"/>
                <a:gd name="T30" fmla="*/ 312 w 386"/>
                <a:gd name="T31" fmla="*/ 279 h 422"/>
                <a:gd name="T32" fmla="*/ 343 w 386"/>
                <a:gd name="T33" fmla="*/ 169 h 422"/>
                <a:gd name="T34" fmla="*/ 365 w 386"/>
                <a:gd name="T35" fmla="*/ 91 h 422"/>
                <a:gd name="T36" fmla="*/ 363 w 386"/>
                <a:gd name="T37" fmla="*/ 42 h 422"/>
                <a:gd name="T38" fmla="*/ 327 w 386"/>
                <a:gd name="T39" fmla="*/ 26 h 422"/>
                <a:gd name="T40" fmla="*/ 303 w 386"/>
                <a:gd name="T41" fmla="*/ 28 h 422"/>
                <a:gd name="T42" fmla="*/ 289 w 386"/>
                <a:gd name="T43" fmla="*/ 23 h 422"/>
                <a:gd name="T44" fmla="*/ 276 w 386"/>
                <a:gd name="T45" fmla="*/ 19 h 422"/>
                <a:gd name="T46" fmla="*/ 263 w 386"/>
                <a:gd name="T47" fmla="*/ 21 h 422"/>
                <a:gd name="T48" fmla="*/ 247 w 386"/>
                <a:gd name="T49" fmla="*/ 24 h 422"/>
                <a:gd name="T50" fmla="*/ 232 w 386"/>
                <a:gd name="T51" fmla="*/ 26 h 422"/>
                <a:gd name="T52" fmla="*/ 217 w 386"/>
                <a:gd name="T53" fmla="*/ 30 h 422"/>
                <a:gd name="T54" fmla="*/ 204 w 386"/>
                <a:gd name="T55" fmla="*/ 32 h 422"/>
                <a:gd name="T56" fmla="*/ 183 w 386"/>
                <a:gd name="T57" fmla="*/ 26 h 422"/>
                <a:gd name="T58" fmla="*/ 164 w 386"/>
                <a:gd name="T59" fmla="*/ 23 h 422"/>
                <a:gd name="T60" fmla="*/ 145 w 386"/>
                <a:gd name="T61" fmla="*/ 38 h 422"/>
                <a:gd name="T62" fmla="*/ 122 w 386"/>
                <a:gd name="T63" fmla="*/ 43 h 422"/>
                <a:gd name="T64" fmla="*/ 101 w 386"/>
                <a:gd name="T65" fmla="*/ 43 h 422"/>
                <a:gd name="T66" fmla="*/ 78 w 386"/>
                <a:gd name="T67" fmla="*/ 51 h 422"/>
                <a:gd name="T68" fmla="*/ 63 w 386"/>
                <a:gd name="T69" fmla="*/ 64 h 422"/>
                <a:gd name="T70" fmla="*/ 50 w 386"/>
                <a:gd name="T71" fmla="*/ 74 h 422"/>
                <a:gd name="T72" fmla="*/ 34 w 386"/>
                <a:gd name="T73" fmla="*/ 80 h 422"/>
                <a:gd name="T74" fmla="*/ 21 w 386"/>
                <a:gd name="T75" fmla="*/ 110 h 422"/>
                <a:gd name="T76" fmla="*/ 48 w 386"/>
                <a:gd name="T77" fmla="*/ 158 h 422"/>
                <a:gd name="T78" fmla="*/ 82 w 386"/>
                <a:gd name="T79" fmla="*/ 203 h 422"/>
                <a:gd name="T80" fmla="*/ 120 w 386"/>
                <a:gd name="T81" fmla="*/ 270 h 422"/>
                <a:gd name="T82" fmla="*/ 143 w 386"/>
                <a:gd name="T83" fmla="*/ 350 h 422"/>
                <a:gd name="T84" fmla="*/ 149 w 386"/>
                <a:gd name="T85" fmla="*/ 420 h 422"/>
                <a:gd name="T86" fmla="*/ 129 w 386"/>
                <a:gd name="T87" fmla="*/ 365 h 422"/>
                <a:gd name="T88" fmla="*/ 93 w 386"/>
                <a:gd name="T89" fmla="*/ 258 h 422"/>
                <a:gd name="T90" fmla="*/ 32 w 386"/>
                <a:gd name="T91" fmla="*/ 165 h 422"/>
                <a:gd name="T92" fmla="*/ 6 w 386"/>
                <a:gd name="T93" fmla="*/ 125 h 422"/>
                <a:gd name="T94" fmla="*/ 2 w 386"/>
                <a:gd name="T95" fmla="*/ 95 h 422"/>
                <a:gd name="T96" fmla="*/ 13 w 386"/>
                <a:gd name="T97" fmla="*/ 72 h 422"/>
                <a:gd name="T98" fmla="*/ 27 w 386"/>
                <a:gd name="T99" fmla="*/ 62 h 422"/>
                <a:gd name="T100" fmla="*/ 40 w 386"/>
                <a:gd name="T101" fmla="*/ 55 h 422"/>
                <a:gd name="T102" fmla="*/ 61 w 386"/>
                <a:gd name="T103" fmla="*/ 40 h 422"/>
                <a:gd name="T104" fmla="*/ 78 w 386"/>
                <a:gd name="T105" fmla="*/ 28 h 422"/>
                <a:gd name="T106" fmla="*/ 93 w 386"/>
                <a:gd name="T107" fmla="*/ 26 h 422"/>
                <a:gd name="T108" fmla="*/ 109 w 386"/>
                <a:gd name="T109" fmla="*/ 28 h 422"/>
                <a:gd name="T110" fmla="*/ 129 w 386"/>
                <a:gd name="T111" fmla="*/ 23 h 422"/>
                <a:gd name="T112" fmla="*/ 147 w 386"/>
                <a:gd name="T113" fmla="*/ 11 h 4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86" h="422">
                  <a:moveTo>
                    <a:pt x="152" y="9"/>
                  </a:moveTo>
                  <a:lnTo>
                    <a:pt x="156" y="7"/>
                  </a:lnTo>
                  <a:lnTo>
                    <a:pt x="158" y="7"/>
                  </a:lnTo>
                  <a:lnTo>
                    <a:pt x="162" y="7"/>
                  </a:lnTo>
                  <a:lnTo>
                    <a:pt x="166" y="7"/>
                  </a:lnTo>
                  <a:lnTo>
                    <a:pt x="168" y="7"/>
                  </a:lnTo>
                  <a:lnTo>
                    <a:pt x="171" y="7"/>
                  </a:lnTo>
                  <a:lnTo>
                    <a:pt x="175" y="7"/>
                  </a:lnTo>
                  <a:lnTo>
                    <a:pt x="177" y="7"/>
                  </a:lnTo>
                  <a:lnTo>
                    <a:pt x="181" y="7"/>
                  </a:lnTo>
                  <a:lnTo>
                    <a:pt x="185" y="9"/>
                  </a:lnTo>
                  <a:lnTo>
                    <a:pt x="187" y="9"/>
                  </a:lnTo>
                  <a:lnTo>
                    <a:pt x="190" y="11"/>
                  </a:lnTo>
                  <a:lnTo>
                    <a:pt x="194" y="11"/>
                  </a:lnTo>
                  <a:lnTo>
                    <a:pt x="198" y="13"/>
                  </a:lnTo>
                  <a:lnTo>
                    <a:pt x="200" y="13"/>
                  </a:lnTo>
                  <a:lnTo>
                    <a:pt x="204" y="15"/>
                  </a:lnTo>
                  <a:lnTo>
                    <a:pt x="207" y="15"/>
                  </a:lnTo>
                  <a:lnTo>
                    <a:pt x="211" y="15"/>
                  </a:lnTo>
                  <a:lnTo>
                    <a:pt x="215" y="15"/>
                  </a:lnTo>
                  <a:lnTo>
                    <a:pt x="219" y="15"/>
                  </a:lnTo>
                  <a:lnTo>
                    <a:pt x="223" y="13"/>
                  </a:lnTo>
                  <a:lnTo>
                    <a:pt x="227" y="13"/>
                  </a:lnTo>
                  <a:lnTo>
                    <a:pt x="230" y="11"/>
                  </a:lnTo>
                  <a:lnTo>
                    <a:pt x="234" y="9"/>
                  </a:lnTo>
                  <a:lnTo>
                    <a:pt x="238" y="7"/>
                  </a:lnTo>
                  <a:lnTo>
                    <a:pt x="242" y="7"/>
                  </a:lnTo>
                  <a:lnTo>
                    <a:pt x="246" y="5"/>
                  </a:lnTo>
                  <a:lnTo>
                    <a:pt x="249" y="4"/>
                  </a:lnTo>
                  <a:lnTo>
                    <a:pt x="253" y="2"/>
                  </a:lnTo>
                  <a:lnTo>
                    <a:pt x="257" y="2"/>
                  </a:lnTo>
                  <a:lnTo>
                    <a:pt x="261" y="2"/>
                  </a:lnTo>
                  <a:lnTo>
                    <a:pt x="266" y="2"/>
                  </a:lnTo>
                  <a:lnTo>
                    <a:pt x="270" y="0"/>
                  </a:lnTo>
                  <a:lnTo>
                    <a:pt x="274" y="2"/>
                  </a:lnTo>
                  <a:lnTo>
                    <a:pt x="278" y="2"/>
                  </a:lnTo>
                  <a:lnTo>
                    <a:pt x="284" y="4"/>
                  </a:lnTo>
                  <a:lnTo>
                    <a:pt x="287" y="4"/>
                  </a:lnTo>
                  <a:lnTo>
                    <a:pt x="291" y="5"/>
                  </a:lnTo>
                  <a:lnTo>
                    <a:pt x="295" y="5"/>
                  </a:lnTo>
                  <a:lnTo>
                    <a:pt x="301" y="7"/>
                  </a:lnTo>
                  <a:lnTo>
                    <a:pt x="305" y="9"/>
                  </a:lnTo>
                  <a:lnTo>
                    <a:pt x="308" y="11"/>
                  </a:lnTo>
                  <a:lnTo>
                    <a:pt x="312" y="11"/>
                  </a:lnTo>
                  <a:lnTo>
                    <a:pt x="318" y="13"/>
                  </a:lnTo>
                  <a:lnTo>
                    <a:pt x="322" y="13"/>
                  </a:lnTo>
                  <a:lnTo>
                    <a:pt x="327" y="13"/>
                  </a:lnTo>
                  <a:lnTo>
                    <a:pt x="331" y="13"/>
                  </a:lnTo>
                  <a:lnTo>
                    <a:pt x="337" y="13"/>
                  </a:lnTo>
                  <a:lnTo>
                    <a:pt x="348" y="9"/>
                  </a:lnTo>
                  <a:lnTo>
                    <a:pt x="358" y="7"/>
                  </a:lnTo>
                  <a:lnTo>
                    <a:pt x="365" y="9"/>
                  </a:lnTo>
                  <a:lnTo>
                    <a:pt x="373" y="13"/>
                  </a:lnTo>
                  <a:lnTo>
                    <a:pt x="377" y="19"/>
                  </a:lnTo>
                  <a:lnTo>
                    <a:pt x="381" y="24"/>
                  </a:lnTo>
                  <a:lnTo>
                    <a:pt x="384" y="34"/>
                  </a:lnTo>
                  <a:lnTo>
                    <a:pt x="386" y="43"/>
                  </a:lnTo>
                  <a:lnTo>
                    <a:pt x="386" y="53"/>
                  </a:lnTo>
                  <a:lnTo>
                    <a:pt x="386" y="62"/>
                  </a:lnTo>
                  <a:lnTo>
                    <a:pt x="384" y="74"/>
                  </a:lnTo>
                  <a:lnTo>
                    <a:pt x="384" y="83"/>
                  </a:lnTo>
                  <a:lnTo>
                    <a:pt x="382" y="93"/>
                  </a:lnTo>
                  <a:lnTo>
                    <a:pt x="381" y="102"/>
                  </a:lnTo>
                  <a:lnTo>
                    <a:pt x="379" y="110"/>
                  </a:lnTo>
                  <a:lnTo>
                    <a:pt x="377" y="118"/>
                  </a:lnTo>
                  <a:lnTo>
                    <a:pt x="373" y="135"/>
                  </a:lnTo>
                  <a:lnTo>
                    <a:pt x="369" y="152"/>
                  </a:lnTo>
                  <a:lnTo>
                    <a:pt x="363" y="169"/>
                  </a:lnTo>
                  <a:lnTo>
                    <a:pt x="360" y="186"/>
                  </a:lnTo>
                  <a:lnTo>
                    <a:pt x="354" y="203"/>
                  </a:lnTo>
                  <a:lnTo>
                    <a:pt x="348" y="220"/>
                  </a:lnTo>
                  <a:lnTo>
                    <a:pt x="344" y="237"/>
                  </a:lnTo>
                  <a:lnTo>
                    <a:pt x="341" y="256"/>
                  </a:lnTo>
                  <a:lnTo>
                    <a:pt x="335" y="273"/>
                  </a:lnTo>
                  <a:lnTo>
                    <a:pt x="331" y="293"/>
                  </a:lnTo>
                  <a:lnTo>
                    <a:pt x="327" y="310"/>
                  </a:lnTo>
                  <a:lnTo>
                    <a:pt x="325" y="329"/>
                  </a:lnTo>
                  <a:lnTo>
                    <a:pt x="324" y="348"/>
                  </a:lnTo>
                  <a:lnTo>
                    <a:pt x="324" y="369"/>
                  </a:lnTo>
                  <a:lnTo>
                    <a:pt x="324" y="388"/>
                  </a:lnTo>
                  <a:lnTo>
                    <a:pt x="325" y="408"/>
                  </a:lnTo>
                  <a:lnTo>
                    <a:pt x="324" y="410"/>
                  </a:lnTo>
                  <a:lnTo>
                    <a:pt x="322" y="410"/>
                  </a:lnTo>
                  <a:lnTo>
                    <a:pt x="320" y="410"/>
                  </a:lnTo>
                  <a:lnTo>
                    <a:pt x="318" y="408"/>
                  </a:lnTo>
                  <a:lnTo>
                    <a:pt x="316" y="408"/>
                  </a:lnTo>
                  <a:lnTo>
                    <a:pt x="316" y="408"/>
                  </a:lnTo>
                  <a:lnTo>
                    <a:pt x="314" y="410"/>
                  </a:lnTo>
                  <a:lnTo>
                    <a:pt x="312" y="412"/>
                  </a:lnTo>
                  <a:lnTo>
                    <a:pt x="308" y="391"/>
                  </a:lnTo>
                  <a:lnTo>
                    <a:pt x="306" y="374"/>
                  </a:lnTo>
                  <a:lnTo>
                    <a:pt x="305" y="355"/>
                  </a:lnTo>
                  <a:lnTo>
                    <a:pt x="306" y="336"/>
                  </a:lnTo>
                  <a:lnTo>
                    <a:pt x="306" y="317"/>
                  </a:lnTo>
                  <a:lnTo>
                    <a:pt x="310" y="298"/>
                  </a:lnTo>
                  <a:lnTo>
                    <a:pt x="312" y="279"/>
                  </a:lnTo>
                  <a:lnTo>
                    <a:pt x="316" y="260"/>
                  </a:lnTo>
                  <a:lnTo>
                    <a:pt x="322" y="243"/>
                  </a:lnTo>
                  <a:lnTo>
                    <a:pt x="325" y="224"/>
                  </a:lnTo>
                  <a:lnTo>
                    <a:pt x="331" y="205"/>
                  </a:lnTo>
                  <a:lnTo>
                    <a:pt x="337" y="188"/>
                  </a:lnTo>
                  <a:lnTo>
                    <a:pt x="343" y="169"/>
                  </a:lnTo>
                  <a:lnTo>
                    <a:pt x="350" y="150"/>
                  </a:lnTo>
                  <a:lnTo>
                    <a:pt x="354" y="133"/>
                  </a:lnTo>
                  <a:lnTo>
                    <a:pt x="360" y="114"/>
                  </a:lnTo>
                  <a:lnTo>
                    <a:pt x="362" y="106"/>
                  </a:lnTo>
                  <a:lnTo>
                    <a:pt x="363" y="99"/>
                  </a:lnTo>
                  <a:lnTo>
                    <a:pt x="365" y="91"/>
                  </a:lnTo>
                  <a:lnTo>
                    <a:pt x="365" y="83"/>
                  </a:lnTo>
                  <a:lnTo>
                    <a:pt x="367" y="74"/>
                  </a:lnTo>
                  <a:lnTo>
                    <a:pt x="367" y="64"/>
                  </a:lnTo>
                  <a:lnTo>
                    <a:pt x="365" y="57"/>
                  </a:lnTo>
                  <a:lnTo>
                    <a:pt x="365" y="49"/>
                  </a:lnTo>
                  <a:lnTo>
                    <a:pt x="363" y="42"/>
                  </a:lnTo>
                  <a:lnTo>
                    <a:pt x="360" y="36"/>
                  </a:lnTo>
                  <a:lnTo>
                    <a:pt x="356" y="30"/>
                  </a:lnTo>
                  <a:lnTo>
                    <a:pt x="350" y="26"/>
                  </a:lnTo>
                  <a:lnTo>
                    <a:pt x="344" y="24"/>
                  </a:lnTo>
                  <a:lnTo>
                    <a:pt x="337" y="24"/>
                  </a:lnTo>
                  <a:lnTo>
                    <a:pt x="327" y="26"/>
                  </a:lnTo>
                  <a:lnTo>
                    <a:pt x="316" y="30"/>
                  </a:lnTo>
                  <a:lnTo>
                    <a:pt x="312" y="30"/>
                  </a:lnTo>
                  <a:lnTo>
                    <a:pt x="310" y="30"/>
                  </a:lnTo>
                  <a:lnTo>
                    <a:pt x="308" y="30"/>
                  </a:lnTo>
                  <a:lnTo>
                    <a:pt x="306" y="28"/>
                  </a:lnTo>
                  <a:lnTo>
                    <a:pt x="303" y="28"/>
                  </a:lnTo>
                  <a:lnTo>
                    <a:pt x="301" y="28"/>
                  </a:lnTo>
                  <a:lnTo>
                    <a:pt x="299" y="26"/>
                  </a:lnTo>
                  <a:lnTo>
                    <a:pt x="297" y="26"/>
                  </a:lnTo>
                  <a:lnTo>
                    <a:pt x="293" y="24"/>
                  </a:lnTo>
                  <a:lnTo>
                    <a:pt x="291" y="23"/>
                  </a:lnTo>
                  <a:lnTo>
                    <a:pt x="289" y="23"/>
                  </a:lnTo>
                  <a:lnTo>
                    <a:pt x="287" y="23"/>
                  </a:lnTo>
                  <a:lnTo>
                    <a:pt x="285" y="21"/>
                  </a:lnTo>
                  <a:lnTo>
                    <a:pt x="282" y="21"/>
                  </a:lnTo>
                  <a:lnTo>
                    <a:pt x="280" y="19"/>
                  </a:lnTo>
                  <a:lnTo>
                    <a:pt x="278" y="19"/>
                  </a:lnTo>
                  <a:lnTo>
                    <a:pt x="276" y="19"/>
                  </a:lnTo>
                  <a:lnTo>
                    <a:pt x="274" y="19"/>
                  </a:lnTo>
                  <a:lnTo>
                    <a:pt x="272" y="19"/>
                  </a:lnTo>
                  <a:lnTo>
                    <a:pt x="270" y="19"/>
                  </a:lnTo>
                  <a:lnTo>
                    <a:pt x="266" y="19"/>
                  </a:lnTo>
                  <a:lnTo>
                    <a:pt x="265" y="21"/>
                  </a:lnTo>
                  <a:lnTo>
                    <a:pt x="263" y="21"/>
                  </a:lnTo>
                  <a:lnTo>
                    <a:pt x="261" y="21"/>
                  </a:lnTo>
                  <a:lnTo>
                    <a:pt x="257" y="23"/>
                  </a:lnTo>
                  <a:lnTo>
                    <a:pt x="255" y="23"/>
                  </a:lnTo>
                  <a:lnTo>
                    <a:pt x="253" y="23"/>
                  </a:lnTo>
                  <a:lnTo>
                    <a:pt x="251" y="23"/>
                  </a:lnTo>
                  <a:lnTo>
                    <a:pt x="247" y="24"/>
                  </a:lnTo>
                  <a:lnTo>
                    <a:pt x="246" y="24"/>
                  </a:lnTo>
                  <a:lnTo>
                    <a:pt x="242" y="24"/>
                  </a:lnTo>
                  <a:lnTo>
                    <a:pt x="240" y="24"/>
                  </a:lnTo>
                  <a:lnTo>
                    <a:pt x="236" y="24"/>
                  </a:lnTo>
                  <a:lnTo>
                    <a:pt x="234" y="26"/>
                  </a:lnTo>
                  <a:lnTo>
                    <a:pt x="232" y="26"/>
                  </a:lnTo>
                  <a:lnTo>
                    <a:pt x="228" y="26"/>
                  </a:lnTo>
                  <a:lnTo>
                    <a:pt x="227" y="28"/>
                  </a:lnTo>
                  <a:lnTo>
                    <a:pt x="225" y="28"/>
                  </a:lnTo>
                  <a:lnTo>
                    <a:pt x="221" y="28"/>
                  </a:lnTo>
                  <a:lnTo>
                    <a:pt x="219" y="30"/>
                  </a:lnTo>
                  <a:lnTo>
                    <a:pt x="217" y="30"/>
                  </a:lnTo>
                  <a:lnTo>
                    <a:pt x="215" y="30"/>
                  </a:lnTo>
                  <a:lnTo>
                    <a:pt x="211" y="30"/>
                  </a:lnTo>
                  <a:lnTo>
                    <a:pt x="209" y="32"/>
                  </a:lnTo>
                  <a:lnTo>
                    <a:pt x="207" y="32"/>
                  </a:lnTo>
                  <a:lnTo>
                    <a:pt x="206" y="32"/>
                  </a:lnTo>
                  <a:lnTo>
                    <a:pt x="204" y="32"/>
                  </a:lnTo>
                  <a:lnTo>
                    <a:pt x="202" y="32"/>
                  </a:lnTo>
                  <a:lnTo>
                    <a:pt x="198" y="30"/>
                  </a:lnTo>
                  <a:lnTo>
                    <a:pt x="194" y="30"/>
                  </a:lnTo>
                  <a:lnTo>
                    <a:pt x="190" y="28"/>
                  </a:lnTo>
                  <a:lnTo>
                    <a:pt x="187" y="26"/>
                  </a:lnTo>
                  <a:lnTo>
                    <a:pt x="183" y="26"/>
                  </a:lnTo>
                  <a:lnTo>
                    <a:pt x="179" y="24"/>
                  </a:lnTo>
                  <a:lnTo>
                    <a:pt x="175" y="23"/>
                  </a:lnTo>
                  <a:lnTo>
                    <a:pt x="173" y="23"/>
                  </a:lnTo>
                  <a:lnTo>
                    <a:pt x="169" y="23"/>
                  </a:lnTo>
                  <a:lnTo>
                    <a:pt x="166" y="23"/>
                  </a:lnTo>
                  <a:lnTo>
                    <a:pt x="164" y="23"/>
                  </a:lnTo>
                  <a:lnTo>
                    <a:pt x="160" y="24"/>
                  </a:lnTo>
                  <a:lnTo>
                    <a:pt x="156" y="26"/>
                  </a:lnTo>
                  <a:lnTo>
                    <a:pt x="154" y="28"/>
                  </a:lnTo>
                  <a:lnTo>
                    <a:pt x="150" y="32"/>
                  </a:lnTo>
                  <a:lnTo>
                    <a:pt x="149" y="36"/>
                  </a:lnTo>
                  <a:lnTo>
                    <a:pt x="145" y="38"/>
                  </a:lnTo>
                  <a:lnTo>
                    <a:pt x="141" y="40"/>
                  </a:lnTo>
                  <a:lnTo>
                    <a:pt x="137" y="42"/>
                  </a:lnTo>
                  <a:lnTo>
                    <a:pt x="133" y="43"/>
                  </a:lnTo>
                  <a:lnTo>
                    <a:pt x="129" y="43"/>
                  </a:lnTo>
                  <a:lnTo>
                    <a:pt x="126" y="43"/>
                  </a:lnTo>
                  <a:lnTo>
                    <a:pt x="122" y="43"/>
                  </a:lnTo>
                  <a:lnTo>
                    <a:pt x="120" y="43"/>
                  </a:lnTo>
                  <a:lnTo>
                    <a:pt x="116" y="43"/>
                  </a:lnTo>
                  <a:lnTo>
                    <a:pt x="112" y="43"/>
                  </a:lnTo>
                  <a:lnTo>
                    <a:pt x="107" y="43"/>
                  </a:lnTo>
                  <a:lnTo>
                    <a:pt x="105" y="43"/>
                  </a:lnTo>
                  <a:lnTo>
                    <a:pt x="101" y="43"/>
                  </a:lnTo>
                  <a:lnTo>
                    <a:pt x="97" y="43"/>
                  </a:lnTo>
                  <a:lnTo>
                    <a:pt x="93" y="43"/>
                  </a:lnTo>
                  <a:lnTo>
                    <a:pt x="90" y="45"/>
                  </a:lnTo>
                  <a:lnTo>
                    <a:pt x="86" y="45"/>
                  </a:lnTo>
                  <a:lnTo>
                    <a:pt x="82" y="49"/>
                  </a:lnTo>
                  <a:lnTo>
                    <a:pt x="78" y="51"/>
                  </a:lnTo>
                  <a:lnTo>
                    <a:pt x="74" y="55"/>
                  </a:lnTo>
                  <a:lnTo>
                    <a:pt x="72" y="57"/>
                  </a:lnTo>
                  <a:lnTo>
                    <a:pt x="71" y="59"/>
                  </a:lnTo>
                  <a:lnTo>
                    <a:pt x="67" y="61"/>
                  </a:lnTo>
                  <a:lnTo>
                    <a:pt x="65" y="62"/>
                  </a:lnTo>
                  <a:lnTo>
                    <a:pt x="63" y="64"/>
                  </a:lnTo>
                  <a:lnTo>
                    <a:pt x="61" y="66"/>
                  </a:lnTo>
                  <a:lnTo>
                    <a:pt x="59" y="68"/>
                  </a:lnTo>
                  <a:lnTo>
                    <a:pt x="55" y="70"/>
                  </a:lnTo>
                  <a:lnTo>
                    <a:pt x="53" y="72"/>
                  </a:lnTo>
                  <a:lnTo>
                    <a:pt x="52" y="72"/>
                  </a:lnTo>
                  <a:lnTo>
                    <a:pt x="50" y="74"/>
                  </a:lnTo>
                  <a:lnTo>
                    <a:pt x="48" y="74"/>
                  </a:lnTo>
                  <a:lnTo>
                    <a:pt x="44" y="76"/>
                  </a:lnTo>
                  <a:lnTo>
                    <a:pt x="42" y="76"/>
                  </a:lnTo>
                  <a:lnTo>
                    <a:pt x="40" y="78"/>
                  </a:lnTo>
                  <a:lnTo>
                    <a:pt x="38" y="78"/>
                  </a:lnTo>
                  <a:lnTo>
                    <a:pt x="34" y="80"/>
                  </a:lnTo>
                  <a:lnTo>
                    <a:pt x="31" y="81"/>
                  </a:lnTo>
                  <a:lnTo>
                    <a:pt x="29" y="83"/>
                  </a:lnTo>
                  <a:lnTo>
                    <a:pt x="27" y="87"/>
                  </a:lnTo>
                  <a:lnTo>
                    <a:pt x="23" y="95"/>
                  </a:lnTo>
                  <a:lnTo>
                    <a:pt x="21" y="102"/>
                  </a:lnTo>
                  <a:lnTo>
                    <a:pt x="21" y="110"/>
                  </a:lnTo>
                  <a:lnTo>
                    <a:pt x="25" y="118"/>
                  </a:lnTo>
                  <a:lnTo>
                    <a:pt x="27" y="125"/>
                  </a:lnTo>
                  <a:lnTo>
                    <a:pt x="31" y="135"/>
                  </a:lnTo>
                  <a:lnTo>
                    <a:pt x="36" y="142"/>
                  </a:lnTo>
                  <a:lnTo>
                    <a:pt x="42" y="150"/>
                  </a:lnTo>
                  <a:lnTo>
                    <a:pt x="48" y="158"/>
                  </a:lnTo>
                  <a:lnTo>
                    <a:pt x="55" y="165"/>
                  </a:lnTo>
                  <a:lnTo>
                    <a:pt x="61" y="175"/>
                  </a:lnTo>
                  <a:lnTo>
                    <a:pt x="67" y="182"/>
                  </a:lnTo>
                  <a:lnTo>
                    <a:pt x="72" y="190"/>
                  </a:lnTo>
                  <a:lnTo>
                    <a:pt x="78" y="197"/>
                  </a:lnTo>
                  <a:lnTo>
                    <a:pt x="82" y="203"/>
                  </a:lnTo>
                  <a:lnTo>
                    <a:pt x="86" y="211"/>
                  </a:lnTo>
                  <a:lnTo>
                    <a:pt x="93" y="222"/>
                  </a:lnTo>
                  <a:lnTo>
                    <a:pt x="101" y="234"/>
                  </a:lnTo>
                  <a:lnTo>
                    <a:pt x="107" y="245"/>
                  </a:lnTo>
                  <a:lnTo>
                    <a:pt x="114" y="258"/>
                  </a:lnTo>
                  <a:lnTo>
                    <a:pt x="120" y="270"/>
                  </a:lnTo>
                  <a:lnTo>
                    <a:pt x="124" y="283"/>
                  </a:lnTo>
                  <a:lnTo>
                    <a:pt x="129" y="296"/>
                  </a:lnTo>
                  <a:lnTo>
                    <a:pt x="133" y="310"/>
                  </a:lnTo>
                  <a:lnTo>
                    <a:pt x="137" y="323"/>
                  </a:lnTo>
                  <a:lnTo>
                    <a:pt x="141" y="336"/>
                  </a:lnTo>
                  <a:lnTo>
                    <a:pt x="143" y="350"/>
                  </a:lnTo>
                  <a:lnTo>
                    <a:pt x="145" y="363"/>
                  </a:lnTo>
                  <a:lnTo>
                    <a:pt x="147" y="376"/>
                  </a:lnTo>
                  <a:lnTo>
                    <a:pt x="149" y="391"/>
                  </a:lnTo>
                  <a:lnTo>
                    <a:pt x="150" y="407"/>
                  </a:lnTo>
                  <a:lnTo>
                    <a:pt x="152" y="420"/>
                  </a:lnTo>
                  <a:lnTo>
                    <a:pt x="149" y="420"/>
                  </a:lnTo>
                  <a:lnTo>
                    <a:pt x="145" y="420"/>
                  </a:lnTo>
                  <a:lnTo>
                    <a:pt x="141" y="422"/>
                  </a:lnTo>
                  <a:lnTo>
                    <a:pt x="137" y="422"/>
                  </a:lnTo>
                  <a:lnTo>
                    <a:pt x="135" y="403"/>
                  </a:lnTo>
                  <a:lnTo>
                    <a:pt x="131" y="384"/>
                  </a:lnTo>
                  <a:lnTo>
                    <a:pt x="129" y="365"/>
                  </a:lnTo>
                  <a:lnTo>
                    <a:pt x="126" y="346"/>
                  </a:lnTo>
                  <a:lnTo>
                    <a:pt x="120" y="329"/>
                  </a:lnTo>
                  <a:lnTo>
                    <a:pt x="114" y="310"/>
                  </a:lnTo>
                  <a:lnTo>
                    <a:pt x="109" y="293"/>
                  </a:lnTo>
                  <a:lnTo>
                    <a:pt x="103" y="275"/>
                  </a:lnTo>
                  <a:lnTo>
                    <a:pt x="93" y="258"/>
                  </a:lnTo>
                  <a:lnTo>
                    <a:pt x="86" y="243"/>
                  </a:lnTo>
                  <a:lnTo>
                    <a:pt x="76" y="226"/>
                  </a:lnTo>
                  <a:lnTo>
                    <a:pt x="67" y="211"/>
                  </a:lnTo>
                  <a:lnTo>
                    <a:pt x="57" y="196"/>
                  </a:lnTo>
                  <a:lnTo>
                    <a:pt x="46" y="180"/>
                  </a:lnTo>
                  <a:lnTo>
                    <a:pt x="32" y="165"/>
                  </a:lnTo>
                  <a:lnTo>
                    <a:pt x="21" y="152"/>
                  </a:lnTo>
                  <a:lnTo>
                    <a:pt x="15" y="146"/>
                  </a:lnTo>
                  <a:lnTo>
                    <a:pt x="13" y="140"/>
                  </a:lnTo>
                  <a:lnTo>
                    <a:pt x="10" y="135"/>
                  </a:lnTo>
                  <a:lnTo>
                    <a:pt x="8" y="129"/>
                  </a:lnTo>
                  <a:lnTo>
                    <a:pt x="6" y="125"/>
                  </a:lnTo>
                  <a:lnTo>
                    <a:pt x="4" y="119"/>
                  </a:lnTo>
                  <a:lnTo>
                    <a:pt x="2" y="114"/>
                  </a:lnTo>
                  <a:lnTo>
                    <a:pt x="2" y="110"/>
                  </a:lnTo>
                  <a:lnTo>
                    <a:pt x="0" y="104"/>
                  </a:lnTo>
                  <a:lnTo>
                    <a:pt x="2" y="100"/>
                  </a:lnTo>
                  <a:lnTo>
                    <a:pt x="2" y="95"/>
                  </a:lnTo>
                  <a:lnTo>
                    <a:pt x="2" y="91"/>
                  </a:lnTo>
                  <a:lnTo>
                    <a:pt x="4" y="87"/>
                  </a:lnTo>
                  <a:lnTo>
                    <a:pt x="6" y="83"/>
                  </a:lnTo>
                  <a:lnTo>
                    <a:pt x="8" y="80"/>
                  </a:lnTo>
                  <a:lnTo>
                    <a:pt x="10" y="76"/>
                  </a:lnTo>
                  <a:lnTo>
                    <a:pt x="13" y="72"/>
                  </a:lnTo>
                  <a:lnTo>
                    <a:pt x="17" y="68"/>
                  </a:lnTo>
                  <a:lnTo>
                    <a:pt x="19" y="68"/>
                  </a:lnTo>
                  <a:lnTo>
                    <a:pt x="21" y="66"/>
                  </a:lnTo>
                  <a:lnTo>
                    <a:pt x="23" y="64"/>
                  </a:lnTo>
                  <a:lnTo>
                    <a:pt x="25" y="64"/>
                  </a:lnTo>
                  <a:lnTo>
                    <a:pt x="27" y="62"/>
                  </a:lnTo>
                  <a:lnTo>
                    <a:pt x="29" y="62"/>
                  </a:lnTo>
                  <a:lnTo>
                    <a:pt x="32" y="61"/>
                  </a:lnTo>
                  <a:lnTo>
                    <a:pt x="34" y="59"/>
                  </a:lnTo>
                  <a:lnTo>
                    <a:pt x="36" y="59"/>
                  </a:lnTo>
                  <a:lnTo>
                    <a:pt x="38" y="57"/>
                  </a:lnTo>
                  <a:lnTo>
                    <a:pt x="40" y="55"/>
                  </a:lnTo>
                  <a:lnTo>
                    <a:pt x="44" y="55"/>
                  </a:lnTo>
                  <a:lnTo>
                    <a:pt x="48" y="51"/>
                  </a:lnTo>
                  <a:lnTo>
                    <a:pt x="52" y="49"/>
                  </a:lnTo>
                  <a:lnTo>
                    <a:pt x="53" y="45"/>
                  </a:lnTo>
                  <a:lnTo>
                    <a:pt x="57" y="42"/>
                  </a:lnTo>
                  <a:lnTo>
                    <a:pt x="61" y="40"/>
                  </a:lnTo>
                  <a:lnTo>
                    <a:pt x="65" y="36"/>
                  </a:lnTo>
                  <a:lnTo>
                    <a:pt x="69" y="34"/>
                  </a:lnTo>
                  <a:lnTo>
                    <a:pt x="71" y="32"/>
                  </a:lnTo>
                  <a:lnTo>
                    <a:pt x="74" y="30"/>
                  </a:lnTo>
                  <a:lnTo>
                    <a:pt x="76" y="28"/>
                  </a:lnTo>
                  <a:lnTo>
                    <a:pt x="78" y="28"/>
                  </a:lnTo>
                  <a:lnTo>
                    <a:pt x="80" y="28"/>
                  </a:lnTo>
                  <a:lnTo>
                    <a:pt x="84" y="26"/>
                  </a:lnTo>
                  <a:lnTo>
                    <a:pt x="86" y="26"/>
                  </a:lnTo>
                  <a:lnTo>
                    <a:pt x="88" y="26"/>
                  </a:lnTo>
                  <a:lnTo>
                    <a:pt x="91" y="26"/>
                  </a:lnTo>
                  <a:lnTo>
                    <a:pt x="93" y="26"/>
                  </a:lnTo>
                  <a:lnTo>
                    <a:pt x="95" y="26"/>
                  </a:lnTo>
                  <a:lnTo>
                    <a:pt x="99" y="28"/>
                  </a:lnTo>
                  <a:lnTo>
                    <a:pt x="101" y="28"/>
                  </a:lnTo>
                  <a:lnTo>
                    <a:pt x="103" y="28"/>
                  </a:lnTo>
                  <a:lnTo>
                    <a:pt x="107" y="28"/>
                  </a:lnTo>
                  <a:lnTo>
                    <a:pt x="109" y="28"/>
                  </a:lnTo>
                  <a:lnTo>
                    <a:pt x="110" y="28"/>
                  </a:lnTo>
                  <a:lnTo>
                    <a:pt x="116" y="28"/>
                  </a:lnTo>
                  <a:lnTo>
                    <a:pt x="120" y="26"/>
                  </a:lnTo>
                  <a:lnTo>
                    <a:pt x="124" y="24"/>
                  </a:lnTo>
                  <a:lnTo>
                    <a:pt x="128" y="24"/>
                  </a:lnTo>
                  <a:lnTo>
                    <a:pt x="129" y="23"/>
                  </a:lnTo>
                  <a:lnTo>
                    <a:pt x="133" y="21"/>
                  </a:lnTo>
                  <a:lnTo>
                    <a:pt x="135" y="19"/>
                  </a:lnTo>
                  <a:lnTo>
                    <a:pt x="137" y="19"/>
                  </a:lnTo>
                  <a:lnTo>
                    <a:pt x="141" y="15"/>
                  </a:lnTo>
                  <a:lnTo>
                    <a:pt x="145" y="11"/>
                  </a:lnTo>
                  <a:lnTo>
                    <a:pt x="147" y="11"/>
                  </a:lnTo>
                  <a:lnTo>
                    <a:pt x="149" y="9"/>
                  </a:lnTo>
                  <a:lnTo>
                    <a:pt x="150" y="9"/>
                  </a:lnTo>
                  <a:lnTo>
                    <a:pt x="152" y="9"/>
                  </a:lnTo>
                  <a:lnTo>
                    <a:pt x="152" y="9"/>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94" name="Freeform 154">
              <a:extLst>
                <a:ext uri="{FF2B5EF4-FFF2-40B4-BE49-F238E27FC236}">
                  <a16:creationId xmlns:a16="http://schemas.microsoft.com/office/drawing/2014/main" id="{24828802-6DD7-C047-823E-19ACD183CBFA}"/>
                </a:ext>
              </a:extLst>
            </p:cNvPr>
            <p:cNvSpPr>
              <a:spLocks/>
            </p:cNvSpPr>
            <p:nvPr/>
          </p:nvSpPr>
          <p:spPr bwMode="auto">
            <a:xfrm>
              <a:off x="3265" y="2253"/>
              <a:ext cx="26" cy="34"/>
            </a:xfrm>
            <a:custGeom>
              <a:avLst/>
              <a:gdLst>
                <a:gd name="T0" fmla="*/ 23 w 52"/>
                <a:gd name="T1" fmla="*/ 2 h 69"/>
                <a:gd name="T2" fmla="*/ 29 w 52"/>
                <a:gd name="T3" fmla="*/ 4 h 69"/>
                <a:gd name="T4" fmla="*/ 34 w 52"/>
                <a:gd name="T5" fmla="*/ 10 h 69"/>
                <a:gd name="T6" fmla="*/ 40 w 52"/>
                <a:gd name="T7" fmla="*/ 17 h 69"/>
                <a:gd name="T8" fmla="*/ 44 w 52"/>
                <a:gd name="T9" fmla="*/ 25 h 69"/>
                <a:gd name="T10" fmla="*/ 48 w 52"/>
                <a:gd name="T11" fmla="*/ 33 h 69"/>
                <a:gd name="T12" fmla="*/ 50 w 52"/>
                <a:gd name="T13" fmla="*/ 40 h 69"/>
                <a:gd name="T14" fmla="*/ 52 w 52"/>
                <a:gd name="T15" fmla="*/ 50 h 69"/>
                <a:gd name="T16" fmla="*/ 52 w 52"/>
                <a:gd name="T17" fmla="*/ 55 h 69"/>
                <a:gd name="T18" fmla="*/ 52 w 52"/>
                <a:gd name="T19" fmla="*/ 59 h 69"/>
                <a:gd name="T20" fmla="*/ 48 w 52"/>
                <a:gd name="T21" fmla="*/ 65 h 69"/>
                <a:gd name="T22" fmla="*/ 42 w 52"/>
                <a:gd name="T23" fmla="*/ 69 h 69"/>
                <a:gd name="T24" fmla="*/ 36 w 52"/>
                <a:gd name="T25" fmla="*/ 69 h 69"/>
                <a:gd name="T26" fmla="*/ 33 w 52"/>
                <a:gd name="T27" fmla="*/ 69 h 69"/>
                <a:gd name="T28" fmla="*/ 27 w 52"/>
                <a:gd name="T29" fmla="*/ 67 h 69"/>
                <a:gd name="T30" fmla="*/ 21 w 52"/>
                <a:gd name="T31" fmla="*/ 63 h 69"/>
                <a:gd name="T32" fmla="*/ 17 w 52"/>
                <a:gd name="T33" fmla="*/ 59 h 69"/>
                <a:gd name="T34" fmla="*/ 12 w 52"/>
                <a:gd name="T35" fmla="*/ 52 h 69"/>
                <a:gd name="T36" fmla="*/ 8 w 52"/>
                <a:gd name="T37" fmla="*/ 46 h 69"/>
                <a:gd name="T38" fmla="*/ 6 w 52"/>
                <a:gd name="T39" fmla="*/ 36 h 69"/>
                <a:gd name="T40" fmla="*/ 2 w 52"/>
                <a:gd name="T41" fmla="*/ 29 h 69"/>
                <a:gd name="T42" fmla="*/ 0 w 52"/>
                <a:gd name="T43" fmla="*/ 23 h 69"/>
                <a:gd name="T44" fmla="*/ 0 w 52"/>
                <a:gd name="T45" fmla="*/ 17 h 69"/>
                <a:gd name="T46" fmla="*/ 2 w 52"/>
                <a:gd name="T47" fmla="*/ 16 h 69"/>
                <a:gd name="T48" fmla="*/ 4 w 52"/>
                <a:gd name="T49" fmla="*/ 14 h 69"/>
                <a:gd name="T50" fmla="*/ 8 w 52"/>
                <a:gd name="T51" fmla="*/ 12 h 69"/>
                <a:gd name="T52" fmla="*/ 10 w 52"/>
                <a:gd name="T53" fmla="*/ 16 h 69"/>
                <a:gd name="T54" fmla="*/ 12 w 52"/>
                <a:gd name="T55" fmla="*/ 23 h 69"/>
                <a:gd name="T56" fmla="*/ 15 w 52"/>
                <a:gd name="T57" fmla="*/ 31 h 69"/>
                <a:gd name="T58" fmla="*/ 17 w 52"/>
                <a:gd name="T59" fmla="*/ 36 h 69"/>
                <a:gd name="T60" fmla="*/ 19 w 52"/>
                <a:gd name="T61" fmla="*/ 44 h 69"/>
                <a:gd name="T62" fmla="*/ 23 w 52"/>
                <a:gd name="T63" fmla="*/ 50 h 69"/>
                <a:gd name="T64" fmla="*/ 29 w 52"/>
                <a:gd name="T65" fmla="*/ 54 h 69"/>
                <a:gd name="T66" fmla="*/ 34 w 52"/>
                <a:gd name="T67" fmla="*/ 55 h 69"/>
                <a:gd name="T68" fmla="*/ 38 w 52"/>
                <a:gd name="T69" fmla="*/ 54 h 69"/>
                <a:gd name="T70" fmla="*/ 38 w 52"/>
                <a:gd name="T71" fmla="*/ 48 h 69"/>
                <a:gd name="T72" fmla="*/ 38 w 52"/>
                <a:gd name="T73" fmla="*/ 44 h 69"/>
                <a:gd name="T74" fmla="*/ 34 w 52"/>
                <a:gd name="T75" fmla="*/ 36 h 69"/>
                <a:gd name="T76" fmla="*/ 31 w 52"/>
                <a:gd name="T77" fmla="*/ 31 h 69"/>
                <a:gd name="T78" fmla="*/ 27 w 52"/>
                <a:gd name="T79" fmla="*/ 25 h 69"/>
                <a:gd name="T80" fmla="*/ 21 w 52"/>
                <a:gd name="T81" fmla="*/ 19 h 69"/>
                <a:gd name="T82" fmla="*/ 17 w 52"/>
                <a:gd name="T83" fmla="*/ 14 h 69"/>
                <a:gd name="T84" fmla="*/ 19 w 52"/>
                <a:gd name="T85" fmla="*/ 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2" h="69">
                  <a:moveTo>
                    <a:pt x="19" y="0"/>
                  </a:moveTo>
                  <a:lnTo>
                    <a:pt x="23" y="2"/>
                  </a:lnTo>
                  <a:lnTo>
                    <a:pt x="27" y="2"/>
                  </a:lnTo>
                  <a:lnTo>
                    <a:pt x="29" y="4"/>
                  </a:lnTo>
                  <a:lnTo>
                    <a:pt x="33" y="8"/>
                  </a:lnTo>
                  <a:lnTo>
                    <a:pt x="34" y="10"/>
                  </a:lnTo>
                  <a:lnTo>
                    <a:pt x="36" y="14"/>
                  </a:lnTo>
                  <a:lnTo>
                    <a:pt x="40" y="17"/>
                  </a:lnTo>
                  <a:lnTo>
                    <a:pt x="42" y="21"/>
                  </a:lnTo>
                  <a:lnTo>
                    <a:pt x="44" y="25"/>
                  </a:lnTo>
                  <a:lnTo>
                    <a:pt x="46" y="29"/>
                  </a:lnTo>
                  <a:lnTo>
                    <a:pt x="48" y="33"/>
                  </a:lnTo>
                  <a:lnTo>
                    <a:pt x="50" y="36"/>
                  </a:lnTo>
                  <a:lnTo>
                    <a:pt x="50" y="40"/>
                  </a:lnTo>
                  <a:lnTo>
                    <a:pt x="52" y="46"/>
                  </a:lnTo>
                  <a:lnTo>
                    <a:pt x="52" y="50"/>
                  </a:lnTo>
                  <a:lnTo>
                    <a:pt x="52" y="54"/>
                  </a:lnTo>
                  <a:lnTo>
                    <a:pt x="52" y="55"/>
                  </a:lnTo>
                  <a:lnTo>
                    <a:pt x="52" y="57"/>
                  </a:lnTo>
                  <a:lnTo>
                    <a:pt x="52" y="59"/>
                  </a:lnTo>
                  <a:lnTo>
                    <a:pt x="50" y="61"/>
                  </a:lnTo>
                  <a:lnTo>
                    <a:pt x="48" y="65"/>
                  </a:lnTo>
                  <a:lnTo>
                    <a:pt x="44" y="69"/>
                  </a:lnTo>
                  <a:lnTo>
                    <a:pt x="42" y="69"/>
                  </a:lnTo>
                  <a:lnTo>
                    <a:pt x="40" y="69"/>
                  </a:lnTo>
                  <a:lnTo>
                    <a:pt x="36" y="69"/>
                  </a:lnTo>
                  <a:lnTo>
                    <a:pt x="34" y="69"/>
                  </a:lnTo>
                  <a:lnTo>
                    <a:pt x="33" y="69"/>
                  </a:lnTo>
                  <a:lnTo>
                    <a:pt x="29" y="69"/>
                  </a:lnTo>
                  <a:lnTo>
                    <a:pt x="27" y="67"/>
                  </a:lnTo>
                  <a:lnTo>
                    <a:pt x="23" y="65"/>
                  </a:lnTo>
                  <a:lnTo>
                    <a:pt x="21" y="63"/>
                  </a:lnTo>
                  <a:lnTo>
                    <a:pt x="19" y="61"/>
                  </a:lnTo>
                  <a:lnTo>
                    <a:pt x="17" y="59"/>
                  </a:lnTo>
                  <a:lnTo>
                    <a:pt x="13" y="55"/>
                  </a:lnTo>
                  <a:lnTo>
                    <a:pt x="12" y="52"/>
                  </a:lnTo>
                  <a:lnTo>
                    <a:pt x="10" y="50"/>
                  </a:lnTo>
                  <a:lnTo>
                    <a:pt x="8" y="46"/>
                  </a:lnTo>
                  <a:lnTo>
                    <a:pt x="8" y="42"/>
                  </a:lnTo>
                  <a:lnTo>
                    <a:pt x="6" y="36"/>
                  </a:lnTo>
                  <a:lnTo>
                    <a:pt x="4" y="33"/>
                  </a:lnTo>
                  <a:lnTo>
                    <a:pt x="2" y="29"/>
                  </a:lnTo>
                  <a:lnTo>
                    <a:pt x="2" y="27"/>
                  </a:lnTo>
                  <a:lnTo>
                    <a:pt x="0" y="23"/>
                  </a:lnTo>
                  <a:lnTo>
                    <a:pt x="0" y="21"/>
                  </a:lnTo>
                  <a:lnTo>
                    <a:pt x="0" y="17"/>
                  </a:lnTo>
                  <a:lnTo>
                    <a:pt x="0" y="17"/>
                  </a:lnTo>
                  <a:lnTo>
                    <a:pt x="2" y="16"/>
                  </a:lnTo>
                  <a:lnTo>
                    <a:pt x="4" y="16"/>
                  </a:lnTo>
                  <a:lnTo>
                    <a:pt x="4" y="14"/>
                  </a:lnTo>
                  <a:lnTo>
                    <a:pt x="6" y="14"/>
                  </a:lnTo>
                  <a:lnTo>
                    <a:pt x="8" y="12"/>
                  </a:lnTo>
                  <a:lnTo>
                    <a:pt x="10" y="14"/>
                  </a:lnTo>
                  <a:lnTo>
                    <a:pt x="10" y="16"/>
                  </a:lnTo>
                  <a:lnTo>
                    <a:pt x="12" y="19"/>
                  </a:lnTo>
                  <a:lnTo>
                    <a:pt x="12" y="23"/>
                  </a:lnTo>
                  <a:lnTo>
                    <a:pt x="13" y="27"/>
                  </a:lnTo>
                  <a:lnTo>
                    <a:pt x="15" y="31"/>
                  </a:lnTo>
                  <a:lnTo>
                    <a:pt x="15" y="35"/>
                  </a:lnTo>
                  <a:lnTo>
                    <a:pt x="17" y="36"/>
                  </a:lnTo>
                  <a:lnTo>
                    <a:pt x="19" y="40"/>
                  </a:lnTo>
                  <a:lnTo>
                    <a:pt x="19" y="44"/>
                  </a:lnTo>
                  <a:lnTo>
                    <a:pt x="21" y="46"/>
                  </a:lnTo>
                  <a:lnTo>
                    <a:pt x="23" y="50"/>
                  </a:lnTo>
                  <a:lnTo>
                    <a:pt x="25" y="52"/>
                  </a:lnTo>
                  <a:lnTo>
                    <a:pt x="29" y="54"/>
                  </a:lnTo>
                  <a:lnTo>
                    <a:pt x="31" y="54"/>
                  </a:lnTo>
                  <a:lnTo>
                    <a:pt x="34" y="55"/>
                  </a:lnTo>
                  <a:lnTo>
                    <a:pt x="36" y="55"/>
                  </a:lnTo>
                  <a:lnTo>
                    <a:pt x="38" y="54"/>
                  </a:lnTo>
                  <a:lnTo>
                    <a:pt x="38" y="52"/>
                  </a:lnTo>
                  <a:lnTo>
                    <a:pt x="38" y="48"/>
                  </a:lnTo>
                  <a:lnTo>
                    <a:pt x="38" y="46"/>
                  </a:lnTo>
                  <a:lnTo>
                    <a:pt x="38" y="44"/>
                  </a:lnTo>
                  <a:lnTo>
                    <a:pt x="36" y="40"/>
                  </a:lnTo>
                  <a:lnTo>
                    <a:pt x="34" y="36"/>
                  </a:lnTo>
                  <a:lnTo>
                    <a:pt x="33" y="35"/>
                  </a:lnTo>
                  <a:lnTo>
                    <a:pt x="31" y="31"/>
                  </a:lnTo>
                  <a:lnTo>
                    <a:pt x="29" y="29"/>
                  </a:lnTo>
                  <a:lnTo>
                    <a:pt x="27" y="25"/>
                  </a:lnTo>
                  <a:lnTo>
                    <a:pt x="23" y="21"/>
                  </a:lnTo>
                  <a:lnTo>
                    <a:pt x="21" y="19"/>
                  </a:lnTo>
                  <a:lnTo>
                    <a:pt x="19" y="16"/>
                  </a:lnTo>
                  <a:lnTo>
                    <a:pt x="17" y="14"/>
                  </a:lnTo>
                  <a:lnTo>
                    <a:pt x="15" y="12"/>
                  </a:lnTo>
                  <a:lnTo>
                    <a:pt x="19" y="0"/>
                  </a:lnTo>
                  <a:lnTo>
                    <a:pt x="19" y="0"/>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95" name="Freeform 155">
              <a:extLst>
                <a:ext uri="{FF2B5EF4-FFF2-40B4-BE49-F238E27FC236}">
                  <a16:creationId xmlns:a16="http://schemas.microsoft.com/office/drawing/2014/main" id="{32270B1C-2782-634B-B880-9A0750B65D8A}"/>
                </a:ext>
              </a:extLst>
            </p:cNvPr>
            <p:cNvSpPr>
              <a:spLocks/>
            </p:cNvSpPr>
            <p:nvPr/>
          </p:nvSpPr>
          <p:spPr bwMode="auto">
            <a:xfrm>
              <a:off x="3290" y="2236"/>
              <a:ext cx="27" cy="40"/>
            </a:xfrm>
            <a:custGeom>
              <a:avLst/>
              <a:gdLst>
                <a:gd name="T0" fmla="*/ 43 w 55"/>
                <a:gd name="T1" fmla="*/ 2 h 80"/>
                <a:gd name="T2" fmla="*/ 47 w 55"/>
                <a:gd name="T3" fmla="*/ 8 h 80"/>
                <a:gd name="T4" fmla="*/ 49 w 55"/>
                <a:gd name="T5" fmla="*/ 13 h 80"/>
                <a:gd name="T6" fmla="*/ 53 w 55"/>
                <a:gd name="T7" fmla="*/ 21 h 80"/>
                <a:gd name="T8" fmla="*/ 53 w 55"/>
                <a:gd name="T9" fmla="*/ 29 h 80"/>
                <a:gd name="T10" fmla="*/ 55 w 55"/>
                <a:gd name="T11" fmla="*/ 36 h 80"/>
                <a:gd name="T12" fmla="*/ 53 w 55"/>
                <a:gd name="T13" fmla="*/ 44 h 80"/>
                <a:gd name="T14" fmla="*/ 53 w 55"/>
                <a:gd name="T15" fmla="*/ 51 h 80"/>
                <a:gd name="T16" fmla="*/ 51 w 55"/>
                <a:gd name="T17" fmla="*/ 57 h 80"/>
                <a:gd name="T18" fmla="*/ 47 w 55"/>
                <a:gd name="T19" fmla="*/ 63 h 80"/>
                <a:gd name="T20" fmla="*/ 43 w 55"/>
                <a:gd name="T21" fmla="*/ 69 h 80"/>
                <a:gd name="T22" fmla="*/ 40 w 55"/>
                <a:gd name="T23" fmla="*/ 74 h 80"/>
                <a:gd name="T24" fmla="*/ 34 w 55"/>
                <a:gd name="T25" fmla="*/ 76 h 80"/>
                <a:gd name="T26" fmla="*/ 28 w 55"/>
                <a:gd name="T27" fmla="*/ 80 h 80"/>
                <a:gd name="T28" fmla="*/ 22 w 55"/>
                <a:gd name="T29" fmla="*/ 80 h 80"/>
                <a:gd name="T30" fmla="*/ 15 w 55"/>
                <a:gd name="T31" fmla="*/ 76 h 80"/>
                <a:gd name="T32" fmla="*/ 7 w 55"/>
                <a:gd name="T33" fmla="*/ 72 h 80"/>
                <a:gd name="T34" fmla="*/ 2 w 55"/>
                <a:gd name="T35" fmla="*/ 65 h 80"/>
                <a:gd name="T36" fmla="*/ 0 w 55"/>
                <a:gd name="T37" fmla="*/ 57 h 80"/>
                <a:gd name="T38" fmla="*/ 0 w 55"/>
                <a:gd name="T39" fmla="*/ 46 h 80"/>
                <a:gd name="T40" fmla="*/ 2 w 55"/>
                <a:gd name="T41" fmla="*/ 36 h 80"/>
                <a:gd name="T42" fmla="*/ 3 w 55"/>
                <a:gd name="T43" fmla="*/ 27 h 80"/>
                <a:gd name="T44" fmla="*/ 7 w 55"/>
                <a:gd name="T45" fmla="*/ 17 h 80"/>
                <a:gd name="T46" fmla="*/ 13 w 55"/>
                <a:gd name="T47" fmla="*/ 12 h 80"/>
                <a:gd name="T48" fmla="*/ 24 w 55"/>
                <a:gd name="T49" fmla="*/ 12 h 80"/>
                <a:gd name="T50" fmla="*/ 22 w 55"/>
                <a:gd name="T51" fmla="*/ 17 h 80"/>
                <a:gd name="T52" fmla="*/ 19 w 55"/>
                <a:gd name="T53" fmla="*/ 25 h 80"/>
                <a:gd name="T54" fmla="*/ 15 w 55"/>
                <a:gd name="T55" fmla="*/ 34 h 80"/>
                <a:gd name="T56" fmla="*/ 13 w 55"/>
                <a:gd name="T57" fmla="*/ 42 h 80"/>
                <a:gd name="T58" fmla="*/ 13 w 55"/>
                <a:gd name="T59" fmla="*/ 50 h 80"/>
                <a:gd name="T60" fmla="*/ 15 w 55"/>
                <a:gd name="T61" fmla="*/ 57 h 80"/>
                <a:gd name="T62" fmla="*/ 19 w 55"/>
                <a:gd name="T63" fmla="*/ 61 h 80"/>
                <a:gd name="T64" fmla="*/ 26 w 55"/>
                <a:gd name="T65" fmla="*/ 65 h 80"/>
                <a:gd name="T66" fmla="*/ 32 w 55"/>
                <a:gd name="T67" fmla="*/ 59 h 80"/>
                <a:gd name="T68" fmla="*/ 36 w 55"/>
                <a:gd name="T69" fmla="*/ 53 h 80"/>
                <a:gd name="T70" fmla="*/ 38 w 55"/>
                <a:gd name="T71" fmla="*/ 46 h 80"/>
                <a:gd name="T72" fmla="*/ 38 w 55"/>
                <a:gd name="T73" fmla="*/ 38 h 80"/>
                <a:gd name="T74" fmla="*/ 38 w 55"/>
                <a:gd name="T75" fmla="*/ 29 h 80"/>
                <a:gd name="T76" fmla="*/ 38 w 55"/>
                <a:gd name="T77" fmla="*/ 21 h 80"/>
                <a:gd name="T78" fmla="*/ 36 w 55"/>
                <a:gd name="T79" fmla="*/ 13 h 80"/>
                <a:gd name="T80" fmla="*/ 34 w 55"/>
                <a:gd name="T81" fmla="*/ 8 h 80"/>
                <a:gd name="T82" fmla="*/ 41 w 55"/>
                <a:gd name="T83" fmla="*/ 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55" h="80">
                  <a:moveTo>
                    <a:pt x="41" y="0"/>
                  </a:moveTo>
                  <a:lnTo>
                    <a:pt x="43" y="2"/>
                  </a:lnTo>
                  <a:lnTo>
                    <a:pt x="45" y="4"/>
                  </a:lnTo>
                  <a:lnTo>
                    <a:pt x="47" y="8"/>
                  </a:lnTo>
                  <a:lnTo>
                    <a:pt x="47" y="12"/>
                  </a:lnTo>
                  <a:lnTo>
                    <a:pt x="49" y="13"/>
                  </a:lnTo>
                  <a:lnTo>
                    <a:pt x="51" y="17"/>
                  </a:lnTo>
                  <a:lnTo>
                    <a:pt x="53" y="21"/>
                  </a:lnTo>
                  <a:lnTo>
                    <a:pt x="53" y="25"/>
                  </a:lnTo>
                  <a:lnTo>
                    <a:pt x="53" y="29"/>
                  </a:lnTo>
                  <a:lnTo>
                    <a:pt x="55" y="32"/>
                  </a:lnTo>
                  <a:lnTo>
                    <a:pt x="55" y="36"/>
                  </a:lnTo>
                  <a:lnTo>
                    <a:pt x="55" y="40"/>
                  </a:lnTo>
                  <a:lnTo>
                    <a:pt x="53" y="44"/>
                  </a:lnTo>
                  <a:lnTo>
                    <a:pt x="53" y="48"/>
                  </a:lnTo>
                  <a:lnTo>
                    <a:pt x="53" y="51"/>
                  </a:lnTo>
                  <a:lnTo>
                    <a:pt x="51" y="55"/>
                  </a:lnTo>
                  <a:lnTo>
                    <a:pt x="51" y="57"/>
                  </a:lnTo>
                  <a:lnTo>
                    <a:pt x="49" y="61"/>
                  </a:lnTo>
                  <a:lnTo>
                    <a:pt x="47" y="63"/>
                  </a:lnTo>
                  <a:lnTo>
                    <a:pt x="45" y="67"/>
                  </a:lnTo>
                  <a:lnTo>
                    <a:pt x="43" y="69"/>
                  </a:lnTo>
                  <a:lnTo>
                    <a:pt x="41" y="72"/>
                  </a:lnTo>
                  <a:lnTo>
                    <a:pt x="40" y="74"/>
                  </a:lnTo>
                  <a:lnTo>
                    <a:pt x="38" y="76"/>
                  </a:lnTo>
                  <a:lnTo>
                    <a:pt x="34" y="76"/>
                  </a:lnTo>
                  <a:lnTo>
                    <a:pt x="32" y="78"/>
                  </a:lnTo>
                  <a:lnTo>
                    <a:pt x="28" y="80"/>
                  </a:lnTo>
                  <a:lnTo>
                    <a:pt x="26" y="80"/>
                  </a:lnTo>
                  <a:lnTo>
                    <a:pt x="22" y="80"/>
                  </a:lnTo>
                  <a:lnTo>
                    <a:pt x="19" y="78"/>
                  </a:lnTo>
                  <a:lnTo>
                    <a:pt x="15" y="76"/>
                  </a:lnTo>
                  <a:lnTo>
                    <a:pt x="11" y="74"/>
                  </a:lnTo>
                  <a:lnTo>
                    <a:pt x="7" y="72"/>
                  </a:lnTo>
                  <a:lnTo>
                    <a:pt x="5" y="69"/>
                  </a:lnTo>
                  <a:lnTo>
                    <a:pt x="2" y="65"/>
                  </a:lnTo>
                  <a:lnTo>
                    <a:pt x="2" y="61"/>
                  </a:lnTo>
                  <a:lnTo>
                    <a:pt x="0" y="57"/>
                  </a:lnTo>
                  <a:lnTo>
                    <a:pt x="0" y="51"/>
                  </a:lnTo>
                  <a:lnTo>
                    <a:pt x="0" y="46"/>
                  </a:lnTo>
                  <a:lnTo>
                    <a:pt x="0" y="42"/>
                  </a:lnTo>
                  <a:lnTo>
                    <a:pt x="2" y="36"/>
                  </a:lnTo>
                  <a:lnTo>
                    <a:pt x="2" y="32"/>
                  </a:lnTo>
                  <a:lnTo>
                    <a:pt x="3" y="27"/>
                  </a:lnTo>
                  <a:lnTo>
                    <a:pt x="5" y="23"/>
                  </a:lnTo>
                  <a:lnTo>
                    <a:pt x="7" y="17"/>
                  </a:lnTo>
                  <a:lnTo>
                    <a:pt x="9" y="15"/>
                  </a:lnTo>
                  <a:lnTo>
                    <a:pt x="13" y="12"/>
                  </a:lnTo>
                  <a:lnTo>
                    <a:pt x="15" y="10"/>
                  </a:lnTo>
                  <a:lnTo>
                    <a:pt x="24" y="12"/>
                  </a:lnTo>
                  <a:lnTo>
                    <a:pt x="22" y="13"/>
                  </a:lnTo>
                  <a:lnTo>
                    <a:pt x="22" y="17"/>
                  </a:lnTo>
                  <a:lnTo>
                    <a:pt x="21" y="21"/>
                  </a:lnTo>
                  <a:lnTo>
                    <a:pt x="19" y="25"/>
                  </a:lnTo>
                  <a:lnTo>
                    <a:pt x="17" y="29"/>
                  </a:lnTo>
                  <a:lnTo>
                    <a:pt x="15" y="34"/>
                  </a:lnTo>
                  <a:lnTo>
                    <a:pt x="15" y="38"/>
                  </a:lnTo>
                  <a:lnTo>
                    <a:pt x="13" y="42"/>
                  </a:lnTo>
                  <a:lnTo>
                    <a:pt x="13" y="46"/>
                  </a:lnTo>
                  <a:lnTo>
                    <a:pt x="13" y="50"/>
                  </a:lnTo>
                  <a:lnTo>
                    <a:pt x="13" y="53"/>
                  </a:lnTo>
                  <a:lnTo>
                    <a:pt x="15" y="57"/>
                  </a:lnTo>
                  <a:lnTo>
                    <a:pt x="17" y="59"/>
                  </a:lnTo>
                  <a:lnTo>
                    <a:pt x="19" y="61"/>
                  </a:lnTo>
                  <a:lnTo>
                    <a:pt x="22" y="63"/>
                  </a:lnTo>
                  <a:lnTo>
                    <a:pt x="26" y="65"/>
                  </a:lnTo>
                  <a:lnTo>
                    <a:pt x="30" y="61"/>
                  </a:lnTo>
                  <a:lnTo>
                    <a:pt x="32" y="59"/>
                  </a:lnTo>
                  <a:lnTo>
                    <a:pt x="34" y="55"/>
                  </a:lnTo>
                  <a:lnTo>
                    <a:pt x="36" y="53"/>
                  </a:lnTo>
                  <a:lnTo>
                    <a:pt x="36" y="48"/>
                  </a:lnTo>
                  <a:lnTo>
                    <a:pt x="38" y="46"/>
                  </a:lnTo>
                  <a:lnTo>
                    <a:pt x="38" y="42"/>
                  </a:lnTo>
                  <a:lnTo>
                    <a:pt x="38" y="38"/>
                  </a:lnTo>
                  <a:lnTo>
                    <a:pt x="38" y="32"/>
                  </a:lnTo>
                  <a:lnTo>
                    <a:pt x="38" y="29"/>
                  </a:lnTo>
                  <a:lnTo>
                    <a:pt x="38" y="25"/>
                  </a:lnTo>
                  <a:lnTo>
                    <a:pt x="38" y="21"/>
                  </a:lnTo>
                  <a:lnTo>
                    <a:pt x="36" y="17"/>
                  </a:lnTo>
                  <a:lnTo>
                    <a:pt x="36" y="13"/>
                  </a:lnTo>
                  <a:lnTo>
                    <a:pt x="36" y="12"/>
                  </a:lnTo>
                  <a:lnTo>
                    <a:pt x="34" y="8"/>
                  </a:lnTo>
                  <a:lnTo>
                    <a:pt x="41" y="0"/>
                  </a:lnTo>
                  <a:lnTo>
                    <a:pt x="41" y="0"/>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96" name="Freeform 156">
              <a:extLst>
                <a:ext uri="{FF2B5EF4-FFF2-40B4-BE49-F238E27FC236}">
                  <a16:creationId xmlns:a16="http://schemas.microsoft.com/office/drawing/2014/main" id="{3DDDD261-7D4C-4F42-88BC-EED2E4F75AC2}"/>
                </a:ext>
              </a:extLst>
            </p:cNvPr>
            <p:cNvSpPr>
              <a:spLocks/>
            </p:cNvSpPr>
            <p:nvPr/>
          </p:nvSpPr>
          <p:spPr bwMode="auto">
            <a:xfrm>
              <a:off x="3323" y="2230"/>
              <a:ext cx="22" cy="36"/>
            </a:xfrm>
            <a:custGeom>
              <a:avLst/>
              <a:gdLst>
                <a:gd name="T0" fmla="*/ 33 w 44"/>
                <a:gd name="T1" fmla="*/ 2 h 70"/>
                <a:gd name="T2" fmla="*/ 40 w 44"/>
                <a:gd name="T3" fmla="*/ 13 h 70"/>
                <a:gd name="T4" fmla="*/ 44 w 44"/>
                <a:gd name="T5" fmla="*/ 26 h 70"/>
                <a:gd name="T6" fmla="*/ 42 w 44"/>
                <a:gd name="T7" fmla="*/ 42 h 70"/>
                <a:gd name="T8" fmla="*/ 40 w 44"/>
                <a:gd name="T9" fmla="*/ 55 h 70"/>
                <a:gd name="T10" fmla="*/ 33 w 44"/>
                <a:gd name="T11" fmla="*/ 66 h 70"/>
                <a:gd name="T12" fmla="*/ 23 w 44"/>
                <a:gd name="T13" fmla="*/ 70 h 70"/>
                <a:gd name="T14" fmla="*/ 10 w 44"/>
                <a:gd name="T15" fmla="*/ 64 h 70"/>
                <a:gd name="T16" fmla="*/ 2 w 44"/>
                <a:gd name="T17" fmla="*/ 57 h 70"/>
                <a:gd name="T18" fmla="*/ 0 w 44"/>
                <a:gd name="T19" fmla="*/ 53 h 70"/>
                <a:gd name="T20" fmla="*/ 0 w 44"/>
                <a:gd name="T21" fmla="*/ 47 h 70"/>
                <a:gd name="T22" fmla="*/ 0 w 44"/>
                <a:gd name="T23" fmla="*/ 42 h 70"/>
                <a:gd name="T24" fmla="*/ 0 w 44"/>
                <a:gd name="T25" fmla="*/ 36 h 70"/>
                <a:gd name="T26" fmla="*/ 0 w 44"/>
                <a:gd name="T27" fmla="*/ 28 h 70"/>
                <a:gd name="T28" fmla="*/ 0 w 44"/>
                <a:gd name="T29" fmla="*/ 23 h 70"/>
                <a:gd name="T30" fmla="*/ 2 w 44"/>
                <a:gd name="T31" fmla="*/ 17 h 70"/>
                <a:gd name="T32" fmla="*/ 14 w 44"/>
                <a:gd name="T33" fmla="*/ 13 h 70"/>
                <a:gd name="T34" fmla="*/ 14 w 44"/>
                <a:gd name="T35" fmla="*/ 15 h 70"/>
                <a:gd name="T36" fmla="*/ 14 w 44"/>
                <a:gd name="T37" fmla="*/ 19 h 70"/>
                <a:gd name="T38" fmla="*/ 14 w 44"/>
                <a:gd name="T39" fmla="*/ 24 h 70"/>
                <a:gd name="T40" fmla="*/ 14 w 44"/>
                <a:gd name="T41" fmla="*/ 30 h 70"/>
                <a:gd name="T42" fmla="*/ 12 w 44"/>
                <a:gd name="T43" fmla="*/ 34 h 70"/>
                <a:gd name="T44" fmla="*/ 12 w 44"/>
                <a:gd name="T45" fmla="*/ 40 h 70"/>
                <a:gd name="T46" fmla="*/ 12 w 44"/>
                <a:gd name="T47" fmla="*/ 43 h 70"/>
                <a:gd name="T48" fmla="*/ 14 w 44"/>
                <a:gd name="T49" fmla="*/ 47 h 70"/>
                <a:gd name="T50" fmla="*/ 15 w 44"/>
                <a:gd name="T51" fmla="*/ 51 h 70"/>
                <a:gd name="T52" fmla="*/ 17 w 44"/>
                <a:gd name="T53" fmla="*/ 55 h 70"/>
                <a:gd name="T54" fmla="*/ 23 w 44"/>
                <a:gd name="T55" fmla="*/ 55 h 70"/>
                <a:gd name="T56" fmla="*/ 27 w 44"/>
                <a:gd name="T57" fmla="*/ 51 h 70"/>
                <a:gd name="T58" fmla="*/ 31 w 44"/>
                <a:gd name="T59" fmla="*/ 47 h 70"/>
                <a:gd name="T60" fmla="*/ 31 w 44"/>
                <a:gd name="T61" fmla="*/ 42 h 70"/>
                <a:gd name="T62" fmla="*/ 31 w 44"/>
                <a:gd name="T63" fmla="*/ 38 h 70"/>
                <a:gd name="T64" fmla="*/ 31 w 44"/>
                <a:gd name="T65" fmla="*/ 30 h 70"/>
                <a:gd name="T66" fmla="*/ 31 w 44"/>
                <a:gd name="T67" fmla="*/ 24 h 70"/>
                <a:gd name="T68" fmla="*/ 27 w 44"/>
                <a:gd name="T69" fmla="*/ 19 h 70"/>
                <a:gd name="T70" fmla="*/ 25 w 44"/>
                <a:gd name="T71" fmla="*/ 13 h 70"/>
                <a:gd name="T72" fmla="*/ 23 w 44"/>
                <a:gd name="T73" fmla="*/ 5 h 70"/>
                <a:gd name="T74" fmla="*/ 21 w 44"/>
                <a:gd name="T75" fmla="*/ 2 h 70"/>
                <a:gd name="T76" fmla="*/ 29 w 44"/>
                <a:gd name="T77" fmla="*/ 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4" h="70">
                  <a:moveTo>
                    <a:pt x="29" y="0"/>
                  </a:moveTo>
                  <a:lnTo>
                    <a:pt x="33" y="2"/>
                  </a:lnTo>
                  <a:lnTo>
                    <a:pt x="36" y="7"/>
                  </a:lnTo>
                  <a:lnTo>
                    <a:pt x="40" y="13"/>
                  </a:lnTo>
                  <a:lnTo>
                    <a:pt x="42" y="19"/>
                  </a:lnTo>
                  <a:lnTo>
                    <a:pt x="44" y="26"/>
                  </a:lnTo>
                  <a:lnTo>
                    <a:pt x="44" y="34"/>
                  </a:lnTo>
                  <a:lnTo>
                    <a:pt x="42" y="42"/>
                  </a:lnTo>
                  <a:lnTo>
                    <a:pt x="42" y="49"/>
                  </a:lnTo>
                  <a:lnTo>
                    <a:pt x="40" y="55"/>
                  </a:lnTo>
                  <a:lnTo>
                    <a:pt x="36" y="61"/>
                  </a:lnTo>
                  <a:lnTo>
                    <a:pt x="33" y="66"/>
                  </a:lnTo>
                  <a:lnTo>
                    <a:pt x="29" y="68"/>
                  </a:lnTo>
                  <a:lnTo>
                    <a:pt x="23" y="70"/>
                  </a:lnTo>
                  <a:lnTo>
                    <a:pt x="17" y="68"/>
                  </a:lnTo>
                  <a:lnTo>
                    <a:pt x="10" y="64"/>
                  </a:lnTo>
                  <a:lnTo>
                    <a:pt x="4" y="59"/>
                  </a:lnTo>
                  <a:lnTo>
                    <a:pt x="2" y="57"/>
                  </a:lnTo>
                  <a:lnTo>
                    <a:pt x="2" y="55"/>
                  </a:lnTo>
                  <a:lnTo>
                    <a:pt x="0" y="53"/>
                  </a:lnTo>
                  <a:lnTo>
                    <a:pt x="0" y="51"/>
                  </a:lnTo>
                  <a:lnTo>
                    <a:pt x="0" y="47"/>
                  </a:lnTo>
                  <a:lnTo>
                    <a:pt x="0" y="45"/>
                  </a:lnTo>
                  <a:lnTo>
                    <a:pt x="0" y="42"/>
                  </a:lnTo>
                  <a:lnTo>
                    <a:pt x="0" y="38"/>
                  </a:lnTo>
                  <a:lnTo>
                    <a:pt x="0" y="36"/>
                  </a:lnTo>
                  <a:lnTo>
                    <a:pt x="0" y="32"/>
                  </a:lnTo>
                  <a:lnTo>
                    <a:pt x="0" y="28"/>
                  </a:lnTo>
                  <a:lnTo>
                    <a:pt x="0" y="26"/>
                  </a:lnTo>
                  <a:lnTo>
                    <a:pt x="0" y="23"/>
                  </a:lnTo>
                  <a:lnTo>
                    <a:pt x="2" y="21"/>
                  </a:lnTo>
                  <a:lnTo>
                    <a:pt x="2" y="17"/>
                  </a:lnTo>
                  <a:lnTo>
                    <a:pt x="4" y="15"/>
                  </a:lnTo>
                  <a:lnTo>
                    <a:pt x="14" y="13"/>
                  </a:lnTo>
                  <a:lnTo>
                    <a:pt x="14" y="13"/>
                  </a:lnTo>
                  <a:lnTo>
                    <a:pt x="14" y="15"/>
                  </a:lnTo>
                  <a:lnTo>
                    <a:pt x="14" y="17"/>
                  </a:lnTo>
                  <a:lnTo>
                    <a:pt x="14" y="19"/>
                  </a:lnTo>
                  <a:lnTo>
                    <a:pt x="14" y="21"/>
                  </a:lnTo>
                  <a:lnTo>
                    <a:pt x="14" y="24"/>
                  </a:lnTo>
                  <a:lnTo>
                    <a:pt x="14" y="26"/>
                  </a:lnTo>
                  <a:lnTo>
                    <a:pt x="14" y="30"/>
                  </a:lnTo>
                  <a:lnTo>
                    <a:pt x="12" y="32"/>
                  </a:lnTo>
                  <a:lnTo>
                    <a:pt x="12" y="34"/>
                  </a:lnTo>
                  <a:lnTo>
                    <a:pt x="12" y="38"/>
                  </a:lnTo>
                  <a:lnTo>
                    <a:pt x="12" y="40"/>
                  </a:lnTo>
                  <a:lnTo>
                    <a:pt x="12" y="42"/>
                  </a:lnTo>
                  <a:lnTo>
                    <a:pt x="12" y="43"/>
                  </a:lnTo>
                  <a:lnTo>
                    <a:pt x="12" y="45"/>
                  </a:lnTo>
                  <a:lnTo>
                    <a:pt x="14" y="47"/>
                  </a:lnTo>
                  <a:lnTo>
                    <a:pt x="14" y="49"/>
                  </a:lnTo>
                  <a:lnTo>
                    <a:pt x="15" y="51"/>
                  </a:lnTo>
                  <a:lnTo>
                    <a:pt x="15" y="53"/>
                  </a:lnTo>
                  <a:lnTo>
                    <a:pt x="17" y="55"/>
                  </a:lnTo>
                  <a:lnTo>
                    <a:pt x="19" y="55"/>
                  </a:lnTo>
                  <a:lnTo>
                    <a:pt x="23" y="55"/>
                  </a:lnTo>
                  <a:lnTo>
                    <a:pt x="25" y="53"/>
                  </a:lnTo>
                  <a:lnTo>
                    <a:pt x="27" y="51"/>
                  </a:lnTo>
                  <a:lnTo>
                    <a:pt x="29" y="49"/>
                  </a:lnTo>
                  <a:lnTo>
                    <a:pt x="31" y="47"/>
                  </a:lnTo>
                  <a:lnTo>
                    <a:pt x="31" y="45"/>
                  </a:lnTo>
                  <a:lnTo>
                    <a:pt x="31" y="42"/>
                  </a:lnTo>
                  <a:lnTo>
                    <a:pt x="31" y="40"/>
                  </a:lnTo>
                  <a:lnTo>
                    <a:pt x="31" y="38"/>
                  </a:lnTo>
                  <a:lnTo>
                    <a:pt x="31" y="34"/>
                  </a:lnTo>
                  <a:lnTo>
                    <a:pt x="31" y="30"/>
                  </a:lnTo>
                  <a:lnTo>
                    <a:pt x="31" y="28"/>
                  </a:lnTo>
                  <a:lnTo>
                    <a:pt x="31" y="24"/>
                  </a:lnTo>
                  <a:lnTo>
                    <a:pt x="29" y="21"/>
                  </a:lnTo>
                  <a:lnTo>
                    <a:pt x="27" y="19"/>
                  </a:lnTo>
                  <a:lnTo>
                    <a:pt x="27" y="15"/>
                  </a:lnTo>
                  <a:lnTo>
                    <a:pt x="25" y="13"/>
                  </a:lnTo>
                  <a:lnTo>
                    <a:pt x="23" y="9"/>
                  </a:lnTo>
                  <a:lnTo>
                    <a:pt x="23" y="5"/>
                  </a:lnTo>
                  <a:lnTo>
                    <a:pt x="21" y="4"/>
                  </a:lnTo>
                  <a:lnTo>
                    <a:pt x="21" y="2"/>
                  </a:lnTo>
                  <a:lnTo>
                    <a:pt x="29" y="0"/>
                  </a:lnTo>
                  <a:lnTo>
                    <a:pt x="29" y="0"/>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97" name="Freeform 157">
              <a:extLst>
                <a:ext uri="{FF2B5EF4-FFF2-40B4-BE49-F238E27FC236}">
                  <a16:creationId xmlns:a16="http://schemas.microsoft.com/office/drawing/2014/main" id="{602923B5-4797-ED4C-8B63-43245F661519}"/>
                </a:ext>
              </a:extLst>
            </p:cNvPr>
            <p:cNvSpPr>
              <a:spLocks/>
            </p:cNvSpPr>
            <p:nvPr/>
          </p:nvSpPr>
          <p:spPr bwMode="auto">
            <a:xfrm>
              <a:off x="3354" y="2228"/>
              <a:ext cx="24" cy="38"/>
            </a:xfrm>
            <a:custGeom>
              <a:avLst/>
              <a:gdLst>
                <a:gd name="T0" fmla="*/ 11 w 48"/>
                <a:gd name="T1" fmla="*/ 10 h 76"/>
                <a:gd name="T2" fmla="*/ 15 w 48"/>
                <a:gd name="T3" fmla="*/ 10 h 76"/>
                <a:gd name="T4" fmla="*/ 15 w 48"/>
                <a:gd name="T5" fmla="*/ 13 h 76"/>
                <a:gd name="T6" fmla="*/ 13 w 48"/>
                <a:gd name="T7" fmla="*/ 19 h 76"/>
                <a:gd name="T8" fmla="*/ 13 w 48"/>
                <a:gd name="T9" fmla="*/ 25 h 76"/>
                <a:gd name="T10" fmla="*/ 13 w 48"/>
                <a:gd name="T11" fmla="*/ 32 h 76"/>
                <a:gd name="T12" fmla="*/ 13 w 48"/>
                <a:gd name="T13" fmla="*/ 38 h 76"/>
                <a:gd name="T14" fmla="*/ 13 w 48"/>
                <a:gd name="T15" fmla="*/ 44 h 76"/>
                <a:gd name="T16" fmla="*/ 13 w 48"/>
                <a:gd name="T17" fmla="*/ 51 h 76"/>
                <a:gd name="T18" fmla="*/ 15 w 48"/>
                <a:gd name="T19" fmla="*/ 55 h 76"/>
                <a:gd name="T20" fmla="*/ 19 w 48"/>
                <a:gd name="T21" fmla="*/ 61 h 76"/>
                <a:gd name="T22" fmla="*/ 25 w 48"/>
                <a:gd name="T23" fmla="*/ 61 h 76"/>
                <a:gd name="T24" fmla="*/ 30 w 48"/>
                <a:gd name="T25" fmla="*/ 59 h 76"/>
                <a:gd name="T26" fmla="*/ 32 w 48"/>
                <a:gd name="T27" fmla="*/ 53 h 76"/>
                <a:gd name="T28" fmla="*/ 34 w 48"/>
                <a:gd name="T29" fmla="*/ 48 h 76"/>
                <a:gd name="T30" fmla="*/ 34 w 48"/>
                <a:gd name="T31" fmla="*/ 42 h 76"/>
                <a:gd name="T32" fmla="*/ 36 w 48"/>
                <a:gd name="T33" fmla="*/ 34 h 76"/>
                <a:gd name="T34" fmla="*/ 36 w 48"/>
                <a:gd name="T35" fmla="*/ 27 h 76"/>
                <a:gd name="T36" fmla="*/ 34 w 48"/>
                <a:gd name="T37" fmla="*/ 19 h 76"/>
                <a:gd name="T38" fmla="*/ 34 w 48"/>
                <a:gd name="T39" fmla="*/ 11 h 76"/>
                <a:gd name="T40" fmla="*/ 34 w 48"/>
                <a:gd name="T41" fmla="*/ 6 h 76"/>
                <a:gd name="T42" fmla="*/ 36 w 48"/>
                <a:gd name="T43" fmla="*/ 4 h 76"/>
                <a:gd name="T44" fmla="*/ 38 w 48"/>
                <a:gd name="T45" fmla="*/ 0 h 76"/>
                <a:gd name="T46" fmla="*/ 40 w 48"/>
                <a:gd name="T47" fmla="*/ 0 h 76"/>
                <a:gd name="T48" fmla="*/ 44 w 48"/>
                <a:gd name="T49" fmla="*/ 6 h 76"/>
                <a:gd name="T50" fmla="*/ 46 w 48"/>
                <a:gd name="T51" fmla="*/ 17 h 76"/>
                <a:gd name="T52" fmla="*/ 48 w 48"/>
                <a:gd name="T53" fmla="*/ 30 h 76"/>
                <a:gd name="T54" fmla="*/ 48 w 48"/>
                <a:gd name="T55" fmla="*/ 42 h 76"/>
                <a:gd name="T56" fmla="*/ 44 w 48"/>
                <a:gd name="T57" fmla="*/ 55 h 76"/>
                <a:gd name="T58" fmla="*/ 40 w 48"/>
                <a:gd name="T59" fmla="*/ 65 h 76"/>
                <a:gd name="T60" fmla="*/ 32 w 48"/>
                <a:gd name="T61" fmla="*/ 72 h 76"/>
                <a:gd name="T62" fmla="*/ 25 w 48"/>
                <a:gd name="T63" fmla="*/ 76 h 76"/>
                <a:gd name="T64" fmla="*/ 15 w 48"/>
                <a:gd name="T65" fmla="*/ 74 h 76"/>
                <a:gd name="T66" fmla="*/ 9 w 48"/>
                <a:gd name="T67" fmla="*/ 70 h 76"/>
                <a:gd name="T68" fmla="*/ 4 w 48"/>
                <a:gd name="T69" fmla="*/ 63 h 76"/>
                <a:gd name="T70" fmla="*/ 2 w 48"/>
                <a:gd name="T71" fmla="*/ 53 h 76"/>
                <a:gd name="T72" fmla="*/ 0 w 48"/>
                <a:gd name="T73" fmla="*/ 44 h 76"/>
                <a:gd name="T74" fmla="*/ 0 w 48"/>
                <a:gd name="T75" fmla="*/ 34 h 76"/>
                <a:gd name="T76" fmla="*/ 2 w 48"/>
                <a:gd name="T77" fmla="*/ 23 h 76"/>
                <a:gd name="T78" fmla="*/ 6 w 48"/>
                <a:gd name="T79" fmla="*/ 13 h 76"/>
                <a:gd name="T80" fmla="*/ 8 w 48"/>
                <a:gd name="T81" fmla="*/ 10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8" h="76">
                  <a:moveTo>
                    <a:pt x="8" y="10"/>
                  </a:moveTo>
                  <a:lnTo>
                    <a:pt x="11" y="10"/>
                  </a:lnTo>
                  <a:lnTo>
                    <a:pt x="13" y="10"/>
                  </a:lnTo>
                  <a:lnTo>
                    <a:pt x="15" y="10"/>
                  </a:lnTo>
                  <a:lnTo>
                    <a:pt x="15" y="11"/>
                  </a:lnTo>
                  <a:lnTo>
                    <a:pt x="15" y="13"/>
                  </a:lnTo>
                  <a:lnTo>
                    <a:pt x="15" y="15"/>
                  </a:lnTo>
                  <a:lnTo>
                    <a:pt x="13" y="19"/>
                  </a:lnTo>
                  <a:lnTo>
                    <a:pt x="13" y="21"/>
                  </a:lnTo>
                  <a:lnTo>
                    <a:pt x="13" y="25"/>
                  </a:lnTo>
                  <a:lnTo>
                    <a:pt x="13" y="29"/>
                  </a:lnTo>
                  <a:lnTo>
                    <a:pt x="13" y="32"/>
                  </a:lnTo>
                  <a:lnTo>
                    <a:pt x="13" y="34"/>
                  </a:lnTo>
                  <a:lnTo>
                    <a:pt x="13" y="38"/>
                  </a:lnTo>
                  <a:lnTo>
                    <a:pt x="13" y="42"/>
                  </a:lnTo>
                  <a:lnTo>
                    <a:pt x="13" y="44"/>
                  </a:lnTo>
                  <a:lnTo>
                    <a:pt x="13" y="48"/>
                  </a:lnTo>
                  <a:lnTo>
                    <a:pt x="13" y="51"/>
                  </a:lnTo>
                  <a:lnTo>
                    <a:pt x="15" y="53"/>
                  </a:lnTo>
                  <a:lnTo>
                    <a:pt x="15" y="55"/>
                  </a:lnTo>
                  <a:lnTo>
                    <a:pt x="17" y="59"/>
                  </a:lnTo>
                  <a:lnTo>
                    <a:pt x="19" y="61"/>
                  </a:lnTo>
                  <a:lnTo>
                    <a:pt x="23" y="63"/>
                  </a:lnTo>
                  <a:lnTo>
                    <a:pt x="25" y="61"/>
                  </a:lnTo>
                  <a:lnTo>
                    <a:pt x="27" y="61"/>
                  </a:lnTo>
                  <a:lnTo>
                    <a:pt x="30" y="59"/>
                  </a:lnTo>
                  <a:lnTo>
                    <a:pt x="32" y="55"/>
                  </a:lnTo>
                  <a:lnTo>
                    <a:pt x="32" y="53"/>
                  </a:lnTo>
                  <a:lnTo>
                    <a:pt x="34" y="51"/>
                  </a:lnTo>
                  <a:lnTo>
                    <a:pt x="34" y="48"/>
                  </a:lnTo>
                  <a:lnTo>
                    <a:pt x="34" y="46"/>
                  </a:lnTo>
                  <a:lnTo>
                    <a:pt x="34" y="42"/>
                  </a:lnTo>
                  <a:lnTo>
                    <a:pt x="36" y="38"/>
                  </a:lnTo>
                  <a:lnTo>
                    <a:pt x="36" y="34"/>
                  </a:lnTo>
                  <a:lnTo>
                    <a:pt x="36" y="30"/>
                  </a:lnTo>
                  <a:lnTo>
                    <a:pt x="36" y="27"/>
                  </a:lnTo>
                  <a:lnTo>
                    <a:pt x="36" y="23"/>
                  </a:lnTo>
                  <a:lnTo>
                    <a:pt x="34" y="19"/>
                  </a:lnTo>
                  <a:lnTo>
                    <a:pt x="34" y="15"/>
                  </a:lnTo>
                  <a:lnTo>
                    <a:pt x="34" y="11"/>
                  </a:lnTo>
                  <a:lnTo>
                    <a:pt x="34" y="8"/>
                  </a:lnTo>
                  <a:lnTo>
                    <a:pt x="34" y="6"/>
                  </a:lnTo>
                  <a:lnTo>
                    <a:pt x="34" y="4"/>
                  </a:lnTo>
                  <a:lnTo>
                    <a:pt x="36" y="4"/>
                  </a:lnTo>
                  <a:lnTo>
                    <a:pt x="38" y="2"/>
                  </a:lnTo>
                  <a:lnTo>
                    <a:pt x="38" y="0"/>
                  </a:lnTo>
                  <a:lnTo>
                    <a:pt x="40" y="0"/>
                  </a:lnTo>
                  <a:lnTo>
                    <a:pt x="40" y="0"/>
                  </a:lnTo>
                  <a:lnTo>
                    <a:pt x="42" y="2"/>
                  </a:lnTo>
                  <a:lnTo>
                    <a:pt x="44" y="6"/>
                  </a:lnTo>
                  <a:lnTo>
                    <a:pt x="46" y="11"/>
                  </a:lnTo>
                  <a:lnTo>
                    <a:pt x="46" y="17"/>
                  </a:lnTo>
                  <a:lnTo>
                    <a:pt x="48" y="25"/>
                  </a:lnTo>
                  <a:lnTo>
                    <a:pt x="48" y="30"/>
                  </a:lnTo>
                  <a:lnTo>
                    <a:pt x="48" y="36"/>
                  </a:lnTo>
                  <a:lnTo>
                    <a:pt x="48" y="42"/>
                  </a:lnTo>
                  <a:lnTo>
                    <a:pt x="46" y="49"/>
                  </a:lnTo>
                  <a:lnTo>
                    <a:pt x="44" y="55"/>
                  </a:lnTo>
                  <a:lnTo>
                    <a:pt x="42" y="61"/>
                  </a:lnTo>
                  <a:lnTo>
                    <a:pt x="40" y="65"/>
                  </a:lnTo>
                  <a:lnTo>
                    <a:pt x="36" y="68"/>
                  </a:lnTo>
                  <a:lnTo>
                    <a:pt x="32" y="72"/>
                  </a:lnTo>
                  <a:lnTo>
                    <a:pt x="29" y="74"/>
                  </a:lnTo>
                  <a:lnTo>
                    <a:pt x="25" y="76"/>
                  </a:lnTo>
                  <a:lnTo>
                    <a:pt x="21" y="76"/>
                  </a:lnTo>
                  <a:lnTo>
                    <a:pt x="15" y="74"/>
                  </a:lnTo>
                  <a:lnTo>
                    <a:pt x="11" y="72"/>
                  </a:lnTo>
                  <a:lnTo>
                    <a:pt x="9" y="70"/>
                  </a:lnTo>
                  <a:lnTo>
                    <a:pt x="8" y="67"/>
                  </a:lnTo>
                  <a:lnTo>
                    <a:pt x="4" y="63"/>
                  </a:lnTo>
                  <a:lnTo>
                    <a:pt x="4" y="59"/>
                  </a:lnTo>
                  <a:lnTo>
                    <a:pt x="2" y="53"/>
                  </a:lnTo>
                  <a:lnTo>
                    <a:pt x="2" y="49"/>
                  </a:lnTo>
                  <a:lnTo>
                    <a:pt x="0" y="44"/>
                  </a:lnTo>
                  <a:lnTo>
                    <a:pt x="0" y="40"/>
                  </a:lnTo>
                  <a:lnTo>
                    <a:pt x="0" y="34"/>
                  </a:lnTo>
                  <a:lnTo>
                    <a:pt x="2" y="29"/>
                  </a:lnTo>
                  <a:lnTo>
                    <a:pt x="2" y="23"/>
                  </a:lnTo>
                  <a:lnTo>
                    <a:pt x="4" y="19"/>
                  </a:lnTo>
                  <a:lnTo>
                    <a:pt x="6" y="13"/>
                  </a:lnTo>
                  <a:lnTo>
                    <a:pt x="8" y="10"/>
                  </a:lnTo>
                  <a:lnTo>
                    <a:pt x="8" y="10"/>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98" name="Freeform 158">
              <a:extLst>
                <a:ext uri="{FF2B5EF4-FFF2-40B4-BE49-F238E27FC236}">
                  <a16:creationId xmlns:a16="http://schemas.microsoft.com/office/drawing/2014/main" id="{045AC4EF-3D1F-A941-BF8F-93EB0F61B9DB}"/>
                </a:ext>
              </a:extLst>
            </p:cNvPr>
            <p:cNvSpPr>
              <a:spLocks/>
            </p:cNvSpPr>
            <p:nvPr/>
          </p:nvSpPr>
          <p:spPr bwMode="auto">
            <a:xfrm>
              <a:off x="3392" y="2228"/>
              <a:ext cx="29" cy="35"/>
            </a:xfrm>
            <a:custGeom>
              <a:avLst/>
              <a:gdLst>
                <a:gd name="T0" fmla="*/ 17 w 59"/>
                <a:gd name="T1" fmla="*/ 2 h 70"/>
                <a:gd name="T2" fmla="*/ 21 w 59"/>
                <a:gd name="T3" fmla="*/ 4 h 70"/>
                <a:gd name="T4" fmla="*/ 25 w 59"/>
                <a:gd name="T5" fmla="*/ 6 h 70"/>
                <a:gd name="T6" fmla="*/ 23 w 59"/>
                <a:gd name="T7" fmla="*/ 10 h 70"/>
                <a:gd name="T8" fmla="*/ 21 w 59"/>
                <a:gd name="T9" fmla="*/ 17 h 70"/>
                <a:gd name="T10" fmla="*/ 19 w 59"/>
                <a:gd name="T11" fmla="*/ 25 h 70"/>
                <a:gd name="T12" fmla="*/ 17 w 59"/>
                <a:gd name="T13" fmla="*/ 30 h 70"/>
                <a:gd name="T14" fmla="*/ 15 w 59"/>
                <a:gd name="T15" fmla="*/ 38 h 70"/>
                <a:gd name="T16" fmla="*/ 13 w 59"/>
                <a:gd name="T17" fmla="*/ 44 h 70"/>
                <a:gd name="T18" fmla="*/ 13 w 59"/>
                <a:gd name="T19" fmla="*/ 48 h 70"/>
                <a:gd name="T20" fmla="*/ 15 w 59"/>
                <a:gd name="T21" fmla="*/ 51 h 70"/>
                <a:gd name="T22" fmla="*/ 19 w 59"/>
                <a:gd name="T23" fmla="*/ 55 h 70"/>
                <a:gd name="T24" fmla="*/ 25 w 59"/>
                <a:gd name="T25" fmla="*/ 57 h 70"/>
                <a:gd name="T26" fmla="*/ 29 w 59"/>
                <a:gd name="T27" fmla="*/ 57 h 70"/>
                <a:gd name="T28" fmla="*/ 33 w 59"/>
                <a:gd name="T29" fmla="*/ 55 h 70"/>
                <a:gd name="T30" fmla="*/ 34 w 59"/>
                <a:gd name="T31" fmla="*/ 51 h 70"/>
                <a:gd name="T32" fmla="*/ 38 w 59"/>
                <a:gd name="T33" fmla="*/ 48 h 70"/>
                <a:gd name="T34" fmla="*/ 40 w 59"/>
                <a:gd name="T35" fmla="*/ 42 h 70"/>
                <a:gd name="T36" fmla="*/ 42 w 59"/>
                <a:gd name="T37" fmla="*/ 36 h 70"/>
                <a:gd name="T38" fmla="*/ 44 w 59"/>
                <a:gd name="T39" fmla="*/ 29 h 70"/>
                <a:gd name="T40" fmla="*/ 46 w 59"/>
                <a:gd name="T41" fmla="*/ 23 h 70"/>
                <a:gd name="T42" fmla="*/ 48 w 59"/>
                <a:gd name="T43" fmla="*/ 17 h 70"/>
                <a:gd name="T44" fmla="*/ 50 w 59"/>
                <a:gd name="T45" fmla="*/ 11 h 70"/>
                <a:gd name="T46" fmla="*/ 53 w 59"/>
                <a:gd name="T47" fmla="*/ 10 h 70"/>
                <a:gd name="T48" fmla="*/ 57 w 59"/>
                <a:gd name="T49" fmla="*/ 8 h 70"/>
                <a:gd name="T50" fmla="*/ 59 w 59"/>
                <a:gd name="T51" fmla="*/ 8 h 70"/>
                <a:gd name="T52" fmla="*/ 59 w 59"/>
                <a:gd name="T53" fmla="*/ 11 h 70"/>
                <a:gd name="T54" fmla="*/ 59 w 59"/>
                <a:gd name="T55" fmla="*/ 19 h 70"/>
                <a:gd name="T56" fmla="*/ 59 w 59"/>
                <a:gd name="T57" fmla="*/ 27 h 70"/>
                <a:gd name="T58" fmla="*/ 57 w 59"/>
                <a:gd name="T59" fmla="*/ 34 h 70"/>
                <a:gd name="T60" fmla="*/ 53 w 59"/>
                <a:gd name="T61" fmla="*/ 42 h 70"/>
                <a:gd name="T62" fmla="*/ 52 w 59"/>
                <a:gd name="T63" fmla="*/ 48 h 70"/>
                <a:gd name="T64" fmla="*/ 48 w 59"/>
                <a:gd name="T65" fmla="*/ 55 h 70"/>
                <a:gd name="T66" fmla="*/ 44 w 59"/>
                <a:gd name="T67" fmla="*/ 61 h 70"/>
                <a:gd name="T68" fmla="*/ 38 w 59"/>
                <a:gd name="T69" fmla="*/ 65 h 70"/>
                <a:gd name="T70" fmla="*/ 33 w 59"/>
                <a:gd name="T71" fmla="*/ 68 h 70"/>
                <a:gd name="T72" fmla="*/ 27 w 59"/>
                <a:gd name="T73" fmla="*/ 70 h 70"/>
                <a:gd name="T74" fmla="*/ 21 w 59"/>
                <a:gd name="T75" fmla="*/ 70 h 70"/>
                <a:gd name="T76" fmla="*/ 15 w 59"/>
                <a:gd name="T77" fmla="*/ 70 h 70"/>
                <a:gd name="T78" fmla="*/ 10 w 59"/>
                <a:gd name="T79" fmla="*/ 67 h 70"/>
                <a:gd name="T80" fmla="*/ 4 w 59"/>
                <a:gd name="T81" fmla="*/ 63 h 70"/>
                <a:gd name="T82" fmla="*/ 0 w 59"/>
                <a:gd name="T83" fmla="*/ 55 h 70"/>
                <a:gd name="T84" fmla="*/ 0 w 59"/>
                <a:gd name="T85" fmla="*/ 48 h 70"/>
                <a:gd name="T86" fmla="*/ 0 w 59"/>
                <a:gd name="T87" fmla="*/ 44 h 70"/>
                <a:gd name="T88" fmla="*/ 0 w 59"/>
                <a:gd name="T89" fmla="*/ 36 h 70"/>
                <a:gd name="T90" fmla="*/ 4 w 59"/>
                <a:gd name="T91" fmla="*/ 29 h 70"/>
                <a:gd name="T92" fmla="*/ 6 w 59"/>
                <a:gd name="T93" fmla="*/ 21 h 70"/>
                <a:gd name="T94" fmla="*/ 8 w 59"/>
                <a:gd name="T95" fmla="*/ 13 h 70"/>
                <a:gd name="T96" fmla="*/ 12 w 59"/>
                <a:gd name="T97" fmla="*/ 6 h 70"/>
                <a:gd name="T98" fmla="*/ 13 w 59"/>
                <a:gd name="T99" fmla="*/ 2 h 70"/>
                <a:gd name="T100" fmla="*/ 15 w 59"/>
                <a:gd name="T101" fmla="*/ 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59" h="70">
                  <a:moveTo>
                    <a:pt x="15" y="0"/>
                  </a:moveTo>
                  <a:lnTo>
                    <a:pt x="17" y="2"/>
                  </a:lnTo>
                  <a:lnTo>
                    <a:pt x="21" y="2"/>
                  </a:lnTo>
                  <a:lnTo>
                    <a:pt x="21" y="4"/>
                  </a:lnTo>
                  <a:lnTo>
                    <a:pt x="23" y="4"/>
                  </a:lnTo>
                  <a:lnTo>
                    <a:pt x="25" y="6"/>
                  </a:lnTo>
                  <a:lnTo>
                    <a:pt x="25" y="8"/>
                  </a:lnTo>
                  <a:lnTo>
                    <a:pt x="23" y="10"/>
                  </a:lnTo>
                  <a:lnTo>
                    <a:pt x="21" y="13"/>
                  </a:lnTo>
                  <a:lnTo>
                    <a:pt x="21" y="17"/>
                  </a:lnTo>
                  <a:lnTo>
                    <a:pt x="19" y="21"/>
                  </a:lnTo>
                  <a:lnTo>
                    <a:pt x="19" y="25"/>
                  </a:lnTo>
                  <a:lnTo>
                    <a:pt x="17" y="27"/>
                  </a:lnTo>
                  <a:lnTo>
                    <a:pt x="17" y="30"/>
                  </a:lnTo>
                  <a:lnTo>
                    <a:pt x="15" y="34"/>
                  </a:lnTo>
                  <a:lnTo>
                    <a:pt x="15" y="38"/>
                  </a:lnTo>
                  <a:lnTo>
                    <a:pt x="15" y="40"/>
                  </a:lnTo>
                  <a:lnTo>
                    <a:pt x="13" y="44"/>
                  </a:lnTo>
                  <a:lnTo>
                    <a:pt x="13" y="46"/>
                  </a:lnTo>
                  <a:lnTo>
                    <a:pt x="13" y="48"/>
                  </a:lnTo>
                  <a:lnTo>
                    <a:pt x="15" y="49"/>
                  </a:lnTo>
                  <a:lnTo>
                    <a:pt x="15" y="51"/>
                  </a:lnTo>
                  <a:lnTo>
                    <a:pt x="17" y="53"/>
                  </a:lnTo>
                  <a:lnTo>
                    <a:pt x="19" y="55"/>
                  </a:lnTo>
                  <a:lnTo>
                    <a:pt x="21" y="57"/>
                  </a:lnTo>
                  <a:lnTo>
                    <a:pt x="25" y="57"/>
                  </a:lnTo>
                  <a:lnTo>
                    <a:pt x="27" y="57"/>
                  </a:lnTo>
                  <a:lnTo>
                    <a:pt x="29" y="57"/>
                  </a:lnTo>
                  <a:lnTo>
                    <a:pt x="31" y="55"/>
                  </a:lnTo>
                  <a:lnTo>
                    <a:pt x="33" y="55"/>
                  </a:lnTo>
                  <a:lnTo>
                    <a:pt x="34" y="53"/>
                  </a:lnTo>
                  <a:lnTo>
                    <a:pt x="34" y="51"/>
                  </a:lnTo>
                  <a:lnTo>
                    <a:pt x="36" y="49"/>
                  </a:lnTo>
                  <a:lnTo>
                    <a:pt x="38" y="48"/>
                  </a:lnTo>
                  <a:lnTo>
                    <a:pt x="40" y="46"/>
                  </a:lnTo>
                  <a:lnTo>
                    <a:pt x="40" y="42"/>
                  </a:lnTo>
                  <a:lnTo>
                    <a:pt x="40" y="38"/>
                  </a:lnTo>
                  <a:lnTo>
                    <a:pt x="42" y="36"/>
                  </a:lnTo>
                  <a:lnTo>
                    <a:pt x="44" y="32"/>
                  </a:lnTo>
                  <a:lnTo>
                    <a:pt x="44" y="29"/>
                  </a:lnTo>
                  <a:lnTo>
                    <a:pt x="46" y="27"/>
                  </a:lnTo>
                  <a:lnTo>
                    <a:pt x="46" y="23"/>
                  </a:lnTo>
                  <a:lnTo>
                    <a:pt x="48" y="19"/>
                  </a:lnTo>
                  <a:lnTo>
                    <a:pt x="48" y="17"/>
                  </a:lnTo>
                  <a:lnTo>
                    <a:pt x="48" y="13"/>
                  </a:lnTo>
                  <a:lnTo>
                    <a:pt x="50" y="11"/>
                  </a:lnTo>
                  <a:lnTo>
                    <a:pt x="50" y="10"/>
                  </a:lnTo>
                  <a:lnTo>
                    <a:pt x="53" y="10"/>
                  </a:lnTo>
                  <a:lnTo>
                    <a:pt x="55" y="10"/>
                  </a:lnTo>
                  <a:lnTo>
                    <a:pt x="57" y="8"/>
                  </a:lnTo>
                  <a:lnTo>
                    <a:pt x="57" y="8"/>
                  </a:lnTo>
                  <a:lnTo>
                    <a:pt x="59" y="8"/>
                  </a:lnTo>
                  <a:lnTo>
                    <a:pt x="59" y="10"/>
                  </a:lnTo>
                  <a:lnTo>
                    <a:pt x="59" y="11"/>
                  </a:lnTo>
                  <a:lnTo>
                    <a:pt x="59" y="15"/>
                  </a:lnTo>
                  <a:lnTo>
                    <a:pt x="59" y="19"/>
                  </a:lnTo>
                  <a:lnTo>
                    <a:pt x="59" y="23"/>
                  </a:lnTo>
                  <a:lnTo>
                    <a:pt x="59" y="27"/>
                  </a:lnTo>
                  <a:lnTo>
                    <a:pt x="57" y="30"/>
                  </a:lnTo>
                  <a:lnTo>
                    <a:pt x="57" y="34"/>
                  </a:lnTo>
                  <a:lnTo>
                    <a:pt x="55" y="38"/>
                  </a:lnTo>
                  <a:lnTo>
                    <a:pt x="53" y="42"/>
                  </a:lnTo>
                  <a:lnTo>
                    <a:pt x="53" y="46"/>
                  </a:lnTo>
                  <a:lnTo>
                    <a:pt x="52" y="48"/>
                  </a:lnTo>
                  <a:lnTo>
                    <a:pt x="50" y="51"/>
                  </a:lnTo>
                  <a:lnTo>
                    <a:pt x="48" y="55"/>
                  </a:lnTo>
                  <a:lnTo>
                    <a:pt x="46" y="59"/>
                  </a:lnTo>
                  <a:lnTo>
                    <a:pt x="44" y="61"/>
                  </a:lnTo>
                  <a:lnTo>
                    <a:pt x="40" y="63"/>
                  </a:lnTo>
                  <a:lnTo>
                    <a:pt x="38" y="65"/>
                  </a:lnTo>
                  <a:lnTo>
                    <a:pt x="36" y="67"/>
                  </a:lnTo>
                  <a:lnTo>
                    <a:pt x="33" y="68"/>
                  </a:lnTo>
                  <a:lnTo>
                    <a:pt x="31" y="70"/>
                  </a:lnTo>
                  <a:lnTo>
                    <a:pt x="27" y="70"/>
                  </a:lnTo>
                  <a:lnTo>
                    <a:pt x="25" y="70"/>
                  </a:lnTo>
                  <a:lnTo>
                    <a:pt x="21" y="70"/>
                  </a:lnTo>
                  <a:lnTo>
                    <a:pt x="17" y="70"/>
                  </a:lnTo>
                  <a:lnTo>
                    <a:pt x="15" y="70"/>
                  </a:lnTo>
                  <a:lnTo>
                    <a:pt x="12" y="68"/>
                  </a:lnTo>
                  <a:lnTo>
                    <a:pt x="10" y="67"/>
                  </a:lnTo>
                  <a:lnTo>
                    <a:pt x="8" y="65"/>
                  </a:lnTo>
                  <a:lnTo>
                    <a:pt x="4" y="63"/>
                  </a:lnTo>
                  <a:lnTo>
                    <a:pt x="2" y="59"/>
                  </a:lnTo>
                  <a:lnTo>
                    <a:pt x="0" y="55"/>
                  </a:lnTo>
                  <a:lnTo>
                    <a:pt x="0" y="51"/>
                  </a:lnTo>
                  <a:lnTo>
                    <a:pt x="0" y="48"/>
                  </a:lnTo>
                  <a:lnTo>
                    <a:pt x="0" y="46"/>
                  </a:lnTo>
                  <a:lnTo>
                    <a:pt x="0" y="44"/>
                  </a:lnTo>
                  <a:lnTo>
                    <a:pt x="0" y="40"/>
                  </a:lnTo>
                  <a:lnTo>
                    <a:pt x="0" y="36"/>
                  </a:lnTo>
                  <a:lnTo>
                    <a:pt x="2" y="32"/>
                  </a:lnTo>
                  <a:lnTo>
                    <a:pt x="4" y="29"/>
                  </a:lnTo>
                  <a:lnTo>
                    <a:pt x="4" y="25"/>
                  </a:lnTo>
                  <a:lnTo>
                    <a:pt x="6" y="21"/>
                  </a:lnTo>
                  <a:lnTo>
                    <a:pt x="6" y="17"/>
                  </a:lnTo>
                  <a:lnTo>
                    <a:pt x="8" y="13"/>
                  </a:lnTo>
                  <a:lnTo>
                    <a:pt x="10" y="10"/>
                  </a:lnTo>
                  <a:lnTo>
                    <a:pt x="12" y="6"/>
                  </a:lnTo>
                  <a:lnTo>
                    <a:pt x="12" y="4"/>
                  </a:lnTo>
                  <a:lnTo>
                    <a:pt x="13" y="2"/>
                  </a:lnTo>
                  <a:lnTo>
                    <a:pt x="15" y="0"/>
                  </a:lnTo>
                  <a:lnTo>
                    <a:pt x="15" y="0"/>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99" name="Freeform 159">
              <a:extLst>
                <a:ext uri="{FF2B5EF4-FFF2-40B4-BE49-F238E27FC236}">
                  <a16:creationId xmlns:a16="http://schemas.microsoft.com/office/drawing/2014/main" id="{E14968DB-B5D7-6B4D-B112-DF89E69AEC8B}"/>
                </a:ext>
              </a:extLst>
            </p:cNvPr>
            <p:cNvSpPr>
              <a:spLocks/>
            </p:cNvSpPr>
            <p:nvPr/>
          </p:nvSpPr>
          <p:spPr bwMode="auto">
            <a:xfrm>
              <a:off x="3566" y="2161"/>
              <a:ext cx="65" cy="20"/>
            </a:xfrm>
            <a:custGeom>
              <a:avLst/>
              <a:gdLst>
                <a:gd name="T0" fmla="*/ 46 w 132"/>
                <a:gd name="T1" fmla="*/ 8 h 40"/>
                <a:gd name="T2" fmla="*/ 50 w 132"/>
                <a:gd name="T3" fmla="*/ 6 h 40"/>
                <a:gd name="T4" fmla="*/ 55 w 132"/>
                <a:gd name="T5" fmla="*/ 6 h 40"/>
                <a:gd name="T6" fmla="*/ 61 w 132"/>
                <a:gd name="T7" fmla="*/ 4 h 40"/>
                <a:gd name="T8" fmla="*/ 67 w 132"/>
                <a:gd name="T9" fmla="*/ 4 h 40"/>
                <a:gd name="T10" fmla="*/ 71 w 132"/>
                <a:gd name="T11" fmla="*/ 2 h 40"/>
                <a:gd name="T12" fmla="*/ 76 w 132"/>
                <a:gd name="T13" fmla="*/ 2 h 40"/>
                <a:gd name="T14" fmla="*/ 82 w 132"/>
                <a:gd name="T15" fmla="*/ 2 h 40"/>
                <a:gd name="T16" fmla="*/ 88 w 132"/>
                <a:gd name="T17" fmla="*/ 2 h 40"/>
                <a:gd name="T18" fmla="*/ 93 w 132"/>
                <a:gd name="T19" fmla="*/ 0 h 40"/>
                <a:gd name="T20" fmla="*/ 97 w 132"/>
                <a:gd name="T21" fmla="*/ 0 h 40"/>
                <a:gd name="T22" fmla="*/ 103 w 132"/>
                <a:gd name="T23" fmla="*/ 0 h 40"/>
                <a:gd name="T24" fmla="*/ 109 w 132"/>
                <a:gd name="T25" fmla="*/ 2 h 40"/>
                <a:gd name="T26" fmla="*/ 113 w 132"/>
                <a:gd name="T27" fmla="*/ 2 h 40"/>
                <a:gd name="T28" fmla="*/ 118 w 132"/>
                <a:gd name="T29" fmla="*/ 4 h 40"/>
                <a:gd name="T30" fmla="*/ 122 w 132"/>
                <a:gd name="T31" fmla="*/ 6 h 40"/>
                <a:gd name="T32" fmla="*/ 126 w 132"/>
                <a:gd name="T33" fmla="*/ 8 h 40"/>
                <a:gd name="T34" fmla="*/ 132 w 132"/>
                <a:gd name="T35" fmla="*/ 11 h 40"/>
                <a:gd name="T36" fmla="*/ 132 w 132"/>
                <a:gd name="T37" fmla="*/ 15 h 40"/>
                <a:gd name="T38" fmla="*/ 132 w 132"/>
                <a:gd name="T39" fmla="*/ 17 h 40"/>
                <a:gd name="T40" fmla="*/ 128 w 132"/>
                <a:gd name="T41" fmla="*/ 21 h 40"/>
                <a:gd name="T42" fmla="*/ 122 w 132"/>
                <a:gd name="T43" fmla="*/ 25 h 40"/>
                <a:gd name="T44" fmla="*/ 114 w 132"/>
                <a:gd name="T45" fmla="*/ 27 h 40"/>
                <a:gd name="T46" fmla="*/ 107 w 132"/>
                <a:gd name="T47" fmla="*/ 28 h 40"/>
                <a:gd name="T48" fmla="*/ 97 w 132"/>
                <a:gd name="T49" fmla="*/ 30 h 40"/>
                <a:gd name="T50" fmla="*/ 86 w 132"/>
                <a:gd name="T51" fmla="*/ 30 h 40"/>
                <a:gd name="T52" fmla="*/ 74 w 132"/>
                <a:gd name="T53" fmla="*/ 32 h 40"/>
                <a:gd name="T54" fmla="*/ 63 w 132"/>
                <a:gd name="T55" fmla="*/ 34 h 40"/>
                <a:gd name="T56" fmla="*/ 54 w 132"/>
                <a:gd name="T57" fmla="*/ 36 h 40"/>
                <a:gd name="T58" fmla="*/ 42 w 132"/>
                <a:gd name="T59" fmla="*/ 36 h 40"/>
                <a:gd name="T60" fmla="*/ 33 w 132"/>
                <a:gd name="T61" fmla="*/ 38 h 40"/>
                <a:gd name="T62" fmla="*/ 23 w 132"/>
                <a:gd name="T63" fmla="*/ 38 h 40"/>
                <a:gd name="T64" fmla="*/ 16 w 132"/>
                <a:gd name="T65" fmla="*/ 40 h 40"/>
                <a:gd name="T66" fmla="*/ 14 w 132"/>
                <a:gd name="T67" fmla="*/ 40 h 40"/>
                <a:gd name="T68" fmla="*/ 12 w 132"/>
                <a:gd name="T69" fmla="*/ 40 h 40"/>
                <a:gd name="T70" fmla="*/ 10 w 132"/>
                <a:gd name="T71" fmla="*/ 40 h 40"/>
                <a:gd name="T72" fmla="*/ 8 w 132"/>
                <a:gd name="T73" fmla="*/ 38 h 40"/>
                <a:gd name="T74" fmla="*/ 4 w 132"/>
                <a:gd name="T75" fmla="*/ 36 h 40"/>
                <a:gd name="T76" fmla="*/ 2 w 132"/>
                <a:gd name="T77" fmla="*/ 34 h 40"/>
                <a:gd name="T78" fmla="*/ 0 w 132"/>
                <a:gd name="T79" fmla="*/ 30 h 40"/>
                <a:gd name="T80" fmla="*/ 0 w 132"/>
                <a:gd name="T81" fmla="*/ 27 h 40"/>
                <a:gd name="T82" fmla="*/ 2 w 132"/>
                <a:gd name="T83" fmla="*/ 25 h 40"/>
                <a:gd name="T84" fmla="*/ 4 w 132"/>
                <a:gd name="T85" fmla="*/ 23 h 40"/>
                <a:gd name="T86" fmla="*/ 6 w 132"/>
                <a:gd name="T87" fmla="*/ 21 h 40"/>
                <a:gd name="T88" fmla="*/ 10 w 132"/>
                <a:gd name="T89" fmla="*/ 19 h 40"/>
                <a:gd name="T90" fmla="*/ 14 w 132"/>
                <a:gd name="T91" fmla="*/ 17 h 40"/>
                <a:gd name="T92" fmla="*/ 16 w 132"/>
                <a:gd name="T93" fmla="*/ 15 h 40"/>
                <a:gd name="T94" fmla="*/ 17 w 132"/>
                <a:gd name="T95" fmla="*/ 15 h 40"/>
                <a:gd name="T96" fmla="*/ 19 w 132"/>
                <a:gd name="T97" fmla="*/ 13 h 40"/>
                <a:gd name="T98" fmla="*/ 21 w 132"/>
                <a:gd name="T99" fmla="*/ 13 h 40"/>
                <a:gd name="T100" fmla="*/ 25 w 132"/>
                <a:gd name="T101" fmla="*/ 13 h 40"/>
                <a:gd name="T102" fmla="*/ 27 w 132"/>
                <a:gd name="T103" fmla="*/ 11 h 40"/>
                <a:gd name="T104" fmla="*/ 29 w 132"/>
                <a:gd name="T105" fmla="*/ 11 h 40"/>
                <a:gd name="T106" fmla="*/ 31 w 132"/>
                <a:gd name="T107" fmla="*/ 9 h 40"/>
                <a:gd name="T108" fmla="*/ 33 w 132"/>
                <a:gd name="T109" fmla="*/ 9 h 40"/>
                <a:gd name="T110" fmla="*/ 36 w 132"/>
                <a:gd name="T111" fmla="*/ 9 h 40"/>
                <a:gd name="T112" fmla="*/ 38 w 132"/>
                <a:gd name="T113" fmla="*/ 9 h 40"/>
                <a:gd name="T114" fmla="*/ 42 w 132"/>
                <a:gd name="T115" fmla="*/ 8 h 40"/>
                <a:gd name="T116" fmla="*/ 46 w 132"/>
                <a:gd name="T117" fmla="*/ 8 h 40"/>
                <a:gd name="T118" fmla="*/ 46 w 132"/>
                <a:gd name="T119" fmla="*/ 8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32" h="40">
                  <a:moveTo>
                    <a:pt x="46" y="8"/>
                  </a:moveTo>
                  <a:lnTo>
                    <a:pt x="50" y="6"/>
                  </a:lnTo>
                  <a:lnTo>
                    <a:pt x="55" y="6"/>
                  </a:lnTo>
                  <a:lnTo>
                    <a:pt x="61" y="4"/>
                  </a:lnTo>
                  <a:lnTo>
                    <a:pt x="67" y="4"/>
                  </a:lnTo>
                  <a:lnTo>
                    <a:pt x="71" y="2"/>
                  </a:lnTo>
                  <a:lnTo>
                    <a:pt x="76" y="2"/>
                  </a:lnTo>
                  <a:lnTo>
                    <a:pt x="82" y="2"/>
                  </a:lnTo>
                  <a:lnTo>
                    <a:pt x="88" y="2"/>
                  </a:lnTo>
                  <a:lnTo>
                    <a:pt x="93" y="0"/>
                  </a:lnTo>
                  <a:lnTo>
                    <a:pt x="97" y="0"/>
                  </a:lnTo>
                  <a:lnTo>
                    <a:pt x="103" y="0"/>
                  </a:lnTo>
                  <a:lnTo>
                    <a:pt x="109" y="2"/>
                  </a:lnTo>
                  <a:lnTo>
                    <a:pt x="113" y="2"/>
                  </a:lnTo>
                  <a:lnTo>
                    <a:pt x="118" y="4"/>
                  </a:lnTo>
                  <a:lnTo>
                    <a:pt x="122" y="6"/>
                  </a:lnTo>
                  <a:lnTo>
                    <a:pt x="126" y="8"/>
                  </a:lnTo>
                  <a:lnTo>
                    <a:pt x="132" y="11"/>
                  </a:lnTo>
                  <a:lnTo>
                    <a:pt x="132" y="15"/>
                  </a:lnTo>
                  <a:lnTo>
                    <a:pt x="132" y="17"/>
                  </a:lnTo>
                  <a:lnTo>
                    <a:pt x="128" y="21"/>
                  </a:lnTo>
                  <a:lnTo>
                    <a:pt x="122" y="25"/>
                  </a:lnTo>
                  <a:lnTo>
                    <a:pt x="114" y="27"/>
                  </a:lnTo>
                  <a:lnTo>
                    <a:pt x="107" y="28"/>
                  </a:lnTo>
                  <a:lnTo>
                    <a:pt x="97" y="30"/>
                  </a:lnTo>
                  <a:lnTo>
                    <a:pt x="86" y="30"/>
                  </a:lnTo>
                  <a:lnTo>
                    <a:pt x="74" y="32"/>
                  </a:lnTo>
                  <a:lnTo>
                    <a:pt x="63" y="34"/>
                  </a:lnTo>
                  <a:lnTo>
                    <a:pt x="54" y="36"/>
                  </a:lnTo>
                  <a:lnTo>
                    <a:pt x="42" y="36"/>
                  </a:lnTo>
                  <a:lnTo>
                    <a:pt x="33" y="38"/>
                  </a:lnTo>
                  <a:lnTo>
                    <a:pt x="23" y="38"/>
                  </a:lnTo>
                  <a:lnTo>
                    <a:pt x="16" y="40"/>
                  </a:lnTo>
                  <a:lnTo>
                    <a:pt x="14" y="40"/>
                  </a:lnTo>
                  <a:lnTo>
                    <a:pt x="12" y="40"/>
                  </a:lnTo>
                  <a:lnTo>
                    <a:pt x="10" y="40"/>
                  </a:lnTo>
                  <a:lnTo>
                    <a:pt x="8" y="38"/>
                  </a:lnTo>
                  <a:lnTo>
                    <a:pt x="4" y="36"/>
                  </a:lnTo>
                  <a:lnTo>
                    <a:pt x="2" y="34"/>
                  </a:lnTo>
                  <a:lnTo>
                    <a:pt x="0" y="30"/>
                  </a:lnTo>
                  <a:lnTo>
                    <a:pt x="0" y="27"/>
                  </a:lnTo>
                  <a:lnTo>
                    <a:pt x="2" y="25"/>
                  </a:lnTo>
                  <a:lnTo>
                    <a:pt x="4" y="23"/>
                  </a:lnTo>
                  <a:lnTo>
                    <a:pt x="6" y="21"/>
                  </a:lnTo>
                  <a:lnTo>
                    <a:pt x="10" y="19"/>
                  </a:lnTo>
                  <a:lnTo>
                    <a:pt x="14" y="17"/>
                  </a:lnTo>
                  <a:lnTo>
                    <a:pt x="16" y="15"/>
                  </a:lnTo>
                  <a:lnTo>
                    <a:pt x="17" y="15"/>
                  </a:lnTo>
                  <a:lnTo>
                    <a:pt x="19" y="13"/>
                  </a:lnTo>
                  <a:lnTo>
                    <a:pt x="21" y="13"/>
                  </a:lnTo>
                  <a:lnTo>
                    <a:pt x="25" y="13"/>
                  </a:lnTo>
                  <a:lnTo>
                    <a:pt x="27" y="11"/>
                  </a:lnTo>
                  <a:lnTo>
                    <a:pt x="29" y="11"/>
                  </a:lnTo>
                  <a:lnTo>
                    <a:pt x="31" y="9"/>
                  </a:lnTo>
                  <a:lnTo>
                    <a:pt x="33" y="9"/>
                  </a:lnTo>
                  <a:lnTo>
                    <a:pt x="36" y="9"/>
                  </a:lnTo>
                  <a:lnTo>
                    <a:pt x="38" y="9"/>
                  </a:lnTo>
                  <a:lnTo>
                    <a:pt x="42" y="8"/>
                  </a:lnTo>
                  <a:lnTo>
                    <a:pt x="46" y="8"/>
                  </a:lnTo>
                  <a:lnTo>
                    <a:pt x="46" y="8"/>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00" name="Freeform 160">
              <a:extLst>
                <a:ext uri="{FF2B5EF4-FFF2-40B4-BE49-F238E27FC236}">
                  <a16:creationId xmlns:a16="http://schemas.microsoft.com/office/drawing/2014/main" id="{7DD1920E-BFEF-D640-BCD9-30C414161B95}"/>
                </a:ext>
              </a:extLst>
            </p:cNvPr>
            <p:cNvSpPr>
              <a:spLocks/>
            </p:cNvSpPr>
            <p:nvPr/>
          </p:nvSpPr>
          <p:spPr bwMode="auto">
            <a:xfrm>
              <a:off x="3184" y="2044"/>
              <a:ext cx="37" cy="64"/>
            </a:xfrm>
            <a:custGeom>
              <a:avLst/>
              <a:gdLst>
                <a:gd name="T0" fmla="*/ 4 w 75"/>
                <a:gd name="T1" fmla="*/ 23 h 127"/>
                <a:gd name="T2" fmla="*/ 2 w 75"/>
                <a:gd name="T3" fmla="*/ 19 h 127"/>
                <a:gd name="T4" fmla="*/ 0 w 75"/>
                <a:gd name="T5" fmla="*/ 15 h 127"/>
                <a:gd name="T6" fmla="*/ 0 w 75"/>
                <a:gd name="T7" fmla="*/ 13 h 127"/>
                <a:gd name="T8" fmla="*/ 0 w 75"/>
                <a:gd name="T9" fmla="*/ 12 h 127"/>
                <a:gd name="T10" fmla="*/ 0 w 75"/>
                <a:gd name="T11" fmla="*/ 8 h 127"/>
                <a:gd name="T12" fmla="*/ 2 w 75"/>
                <a:gd name="T13" fmla="*/ 6 h 127"/>
                <a:gd name="T14" fmla="*/ 2 w 75"/>
                <a:gd name="T15" fmla="*/ 4 h 127"/>
                <a:gd name="T16" fmla="*/ 4 w 75"/>
                <a:gd name="T17" fmla="*/ 2 h 127"/>
                <a:gd name="T18" fmla="*/ 6 w 75"/>
                <a:gd name="T19" fmla="*/ 2 h 127"/>
                <a:gd name="T20" fmla="*/ 10 w 75"/>
                <a:gd name="T21" fmla="*/ 0 h 127"/>
                <a:gd name="T22" fmla="*/ 12 w 75"/>
                <a:gd name="T23" fmla="*/ 0 h 127"/>
                <a:gd name="T24" fmla="*/ 16 w 75"/>
                <a:gd name="T25" fmla="*/ 0 h 127"/>
                <a:gd name="T26" fmla="*/ 18 w 75"/>
                <a:gd name="T27" fmla="*/ 2 h 127"/>
                <a:gd name="T28" fmla="*/ 21 w 75"/>
                <a:gd name="T29" fmla="*/ 4 h 127"/>
                <a:gd name="T30" fmla="*/ 25 w 75"/>
                <a:gd name="T31" fmla="*/ 6 h 127"/>
                <a:gd name="T32" fmla="*/ 27 w 75"/>
                <a:gd name="T33" fmla="*/ 10 h 127"/>
                <a:gd name="T34" fmla="*/ 29 w 75"/>
                <a:gd name="T35" fmla="*/ 12 h 127"/>
                <a:gd name="T36" fmla="*/ 33 w 75"/>
                <a:gd name="T37" fmla="*/ 15 h 127"/>
                <a:gd name="T38" fmla="*/ 37 w 75"/>
                <a:gd name="T39" fmla="*/ 21 h 127"/>
                <a:gd name="T40" fmla="*/ 39 w 75"/>
                <a:gd name="T41" fmla="*/ 27 h 127"/>
                <a:gd name="T42" fmla="*/ 42 w 75"/>
                <a:gd name="T43" fmla="*/ 32 h 127"/>
                <a:gd name="T44" fmla="*/ 48 w 75"/>
                <a:gd name="T45" fmla="*/ 38 h 127"/>
                <a:gd name="T46" fmla="*/ 50 w 75"/>
                <a:gd name="T47" fmla="*/ 46 h 127"/>
                <a:gd name="T48" fmla="*/ 54 w 75"/>
                <a:gd name="T49" fmla="*/ 53 h 127"/>
                <a:gd name="T50" fmla="*/ 58 w 75"/>
                <a:gd name="T51" fmla="*/ 61 h 127"/>
                <a:gd name="T52" fmla="*/ 61 w 75"/>
                <a:gd name="T53" fmla="*/ 69 h 127"/>
                <a:gd name="T54" fmla="*/ 65 w 75"/>
                <a:gd name="T55" fmla="*/ 76 h 127"/>
                <a:gd name="T56" fmla="*/ 67 w 75"/>
                <a:gd name="T57" fmla="*/ 86 h 127"/>
                <a:gd name="T58" fmla="*/ 71 w 75"/>
                <a:gd name="T59" fmla="*/ 93 h 127"/>
                <a:gd name="T60" fmla="*/ 73 w 75"/>
                <a:gd name="T61" fmla="*/ 101 h 127"/>
                <a:gd name="T62" fmla="*/ 75 w 75"/>
                <a:gd name="T63" fmla="*/ 107 h 127"/>
                <a:gd name="T64" fmla="*/ 75 w 75"/>
                <a:gd name="T65" fmla="*/ 114 h 127"/>
                <a:gd name="T66" fmla="*/ 75 w 75"/>
                <a:gd name="T67" fmla="*/ 118 h 127"/>
                <a:gd name="T68" fmla="*/ 75 w 75"/>
                <a:gd name="T69" fmla="*/ 120 h 127"/>
                <a:gd name="T70" fmla="*/ 75 w 75"/>
                <a:gd name="T71" fmla="*/ 124 h 127"/>
                <a:gd name="T72" fmla="*/ 73 w 75"/>
                <a:gd name="T73" fmla="*/ 126 h 127"/>
                <a:gd name="T74" fmla="*/ 71 w 75"/>
                <a:gd name="T75" fmla="*/ 127 h 127"/>
                <a:gd name="T76" fmla="*/ 69 w 75"/>
                <a:gd name="T77" fmla="*/ 127 h 127"/>
                <a:gd name="T78" fmla="*/ 67 w 75"/>
                <a:gd name="T79" fmla="*/ 127 h 127"/>
                <a:gd name="T80" fmla="*/ 65 w 75"/>
                <a:gd name="T81" fmla="*/ 127 h 127"/>
                <a:gd name="T82" fmla="*/ 63 w 75"/>
                <a:gd name="T83" fmla="*/ 126 h 127"/>
                <a:gd name="T84" fmla="*/ 61 w 75"/>
                <a:gd name="T85" fmla="*/ 126 h 127"/>
                <a:gd name="T86" fmla="*/ 56 w 75"/>
                <a:gd name="T87" fmla="*/ 120 h 127"/>
                <a:gd name="T88" fmla="*/ 50 w 75"/>
                <a:gd name="T89" fmla="*/ 114 h 127"/>
                <a:gd name="T90" fmla="*/ 44 w 75"/>
                <a:gd name="T91" fmla="*/ 108 h 127"/>
                <a:gd name="T92" fmla="*/ 40 w 75"/>
                <a:gd name="T93" fmla="*/ 103 h 127"/>
                <a:gd name="T94" fmla="*/ 37 w 75"/>
                <a:gd name="T95" fmla="*/ 95 h 127"/>
                <a:gd name="T96" fmla="*/ 35 w 75"/>
                <a:gd name="T97" fmla="*/ 88 h 127"/>
                <a:gd name="T98" fmla="*/ 31 w 75"/>
                <a:gd name="T99" fmla="*/ 82 h 127"/>
                <a:gd name="T100" fmla="*/ 29 w 75"/>
                <a:gd name="T101" fmla="*/ 74 h 127"/>
                <a:gd name="T102" fmla="*/ 27 w 75"/>
                <a:gd name="T103" fmla="*/ 69 h 127"/>
                <a:gd name="T104" fmla="*/ 23 w 75"/>
                <a:gd name="T105" fmla="*/ 61 h 127"/>
                <a:gd name="T106" fmla="*/ 21 w 75"/>
                <a:gd name="T107" fmla="*/ 53 h 127"/>
                <a:gd name="T108" fmla="*/ 19 w 75"/>
                <a:gd name="T109" fmla="*/ 48 h 127"/>
                <a:gd name="T110" fmla="*/ 16 w 75"/>
                <a:gd name="T111" fmla="*/ 40 h 127"/>
                <a:gd name="T112" fmla="*/ 12 w 75"/>
                <a:gd name="T113" fmla="*/ 34 h 127"/>
                <a:gd name="T114" fmla="*/ 8 w 75"/>
                <a:gd name="T115" fmla="*/ 29 h 127"/>
                <a:gd name="T116" fmla="*/ 4 w 75"/>
                <a:gd name="T117" fmla="*/ 23 h 127"/>
                <a:gd name="T118" fmla="*/ 4 w 75"/>
                <a:gd name="T119" fmla="*/ 23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5" h="127">
                  <a:moveTo>
                    <a:pt x="4" y="23"/>
                  </a:moveTo>
                  <a:lnTo>
                    <a:pt x="2" y="19"/>
                  </a:lnTo>
                  <a:lnTo>
                    <a:pt x="0" y="15"/>
                  </a:lnTo>
                  <a:lnTo>
                    <a:pt x="0" y="13"/>
                  </a:lnTo>
                  <a:lnTo>
                    <a:pt x="0" y="12"/>
                  </a:lnTo>
                  <a:lnTo>
                    <a:pt x="0" y="8"/>
                  </a:lnTo>
                  <a:lnTo>
                    <a:pt x="2" y="6"/>
                  </a:lnTo>
                  <a:lnTo>
                    <a:pt x="2" y="4"/>
                  </a:lnTo>
                  <a:lnTo>
                    <a:pt x="4" y="2"/>
                  </a:lnTo>
                  <a:lnTo>
                    <a:pt x="6" y="2"/>
                  </a:lnTo>
                  <a:lnTo>
                    <a:pt x="10" y="0"/>
                  </a:lnTo>
                  <a:lnTo>
                    <a:pt x="12" y="0"/>
                  </a:lnTo>
                  <a:lnTo>
                    <a:pt x="16" y="0"/>
                  </a:lnTo>
                  <a:lnTo>
                    <a:pt x="18" y="2"/>
                  </a:lnTo>
                  <a:lnTo>
                    <a:pt x="21" y="4"/>
                  </a:lnTo>
                  <a:lnTo>
                    <a:pt x="25" y="6"/>
                  </a:lnTo>
                  <a:lnTo>
                    <a:pt x="27" y="10"/>
                  </a:lnTo>
                  <a:lnTo>
                    <a:pt x="29" y="12"/>
                  </a:lnTo>
                  <a:lnTo>
                    <a:pt x="33" y="15"/>
                  </a:lnTo>
                  <a:lnTo>
                    <a:pt x="37" y="21"/>
                  </a:lnTo>
                  <a:lnTo>
                    <a:pt x="39" y="27"/>
                  </a:lnTo>
                  <a:lnTo>
                    <a:pt x="42" y="32"/>
                  </a:lnTo>
                  <a:lnTo>
                    <a:pt x="48" y="38"/>
                  </a:lnTo>
                  <a:lnTo>
                    <a:pt x="50" y="46"/>
                  </a:lnTo>
                  <a:lnTo>
                    <a:pt x="54" y="53"/>
                  </a:lnTo>
                  <a:lnTo>
                    <a:pt x="58" y="61"/>
                  </a:lnTo>
                  <a:lnTo>
                    <a:pt x="61" y="69"/>
                  </a:lnTo>
                  <a:lnTo>
                    <a:pt x="65" y="76"/>
                  </a:lnTo>
                  <a:lnTo>
                    <a:pt x="67" y="86"/>
                  </a:lnTo>
                  <a:lnTo>
                    <a:pt x="71" y="93"/>
                  </a:lnTo>
                  <a:lnTo>
                    <a:pt x="73" y="101"/>
                  </a:lnTo>
                  <a:lnTo>
                    <a:pt x="75" y="107"/>
                  </a:lnTo>
                  <a:lnTo>
                    <a:pt x="75" y="114"/>
                  </a:lnTo>
                  <a:lnTo>
                    <a:pt x="75" y="118"/>
                  </a:lnTo>
                  <a:lnTo>
                    <a:pt x="75" y="120"/>
                  </a:lnTo>
                  <a:lnTo>
                    <a:pt x="75" y="124"/>
                  </a:lnTo>
                  <a:lnTo>
                    <a:pt x="73" y="126"/>
                  </a:lnTo>
                  <a:lnTo>
                    <a:pt x="71" y="127"/>
                  </a:lnTo>
                  <a:lnTo>
                    <a:pt x="69" y="127"/>
                  </a:lnTo>
                  <a:lnTo>
                    <a:pt x="67" y="127"/>
                  </a:lnTo>
                  <a:lnTo>
                    <a:pt x="65" y="127"/>
                  </a:lnTo>
                  <a:lnTo>
                    <a:pt x="63" y="126"/>
                  </a:lnTo>
                  <a:lnTo>
                    <a:pt x="61" y="126"/>
                  </a:lnTo>
                  <a:lnTo>
                    <a:pt x="56" y="120"/>
                  </a:lnTo>
                  <a:lnTo>
                    <a:pt x="50" y="114"/>
                  </a:lnTo>
                  <a:lnTo>
                    <a:pt x="44" y="108"/>
                  </a:lnTo>
                  <a:lnTo>
                    <a:pt x="40" y="103"/>
                  </a:lnTo>
                  <a:lnTo>
                    <a:pt x="37" y="95"/>
                  </a:lnTo>
                  <a:lnTo>
                    <a:pt x="35" y="88"/>
                  </a:lnTo>
                  <a:lnTo>
                    <a:pt x="31" y="82"/>
                  </a:lnTo>
                  <a:lnTo>
                    <a:pt x="29" y="74"/>
                  </a:lnTo>
                  <a:lnTo>
                    <a:pt x="27" y="69"/>
                  </a:lnTo>
                  <a:lnTo>
                    <a:pt x="23" y="61"/>
                  </a:lnTo>
                  <a:lnTo>
                    <a:pt x="21" y="53"/>
                  </a:lnTo>
                  <a:lnTo>
                    <a:pt x="19" y="48"/>
                  </a:lnTo>
                  <a:lnTo>
                    <a:pt x="16" y="40"/>
                  </a:lnTo>
                  <a:lnTo>
                    <a:pt x="12" y="34"/>
                  </a:lnTo>
                  <a:lnTo>
                    <a:pt x="8" y="29"/>
                  </a:lnTo>
                  <a:lnTo>
                    <a:pt x="4" y="23"/>
                  </a:lnTo>
                  <a:lnTo>
                    <a:pt x="4" y="23"/>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01" name="Freeform 161">
              <a:extLst>
                <a:ext uri="{FF2B5EF4-FFF2-40B4-BE49-F238E27FC236}">
                  <a16:creationId xmlns:a16="http://schemas.microsoft.com/office/drawing/2014/main" id="{CCA33928-4C37-7F4F-9AF0-27CD30AF2F34}"/>
                </a:ext>
              </a:extLst>
            </p:cNvPr>
            <p:cNvSpPr>
              <a:spLocks/>
            </p:cNvSpPr>
            <p:nvPr/>
          </p:nvSpPr>
          <p:spPr bwMode="auto">
            <a:xfrm>
              <a:off x="3106" y="2130"/>
              <a:ext cx="55" cy="42"/>
            </a:xfrm>
            <a:custGeom>
              <a:avLst/>
              <a:gdLst>
                <a:gd name="T0" fmla="*/ 59 w 111"/>
                <a:gd name="T1" fmla="*/ 69 h 86"/>
                <a:gd name="T2" fmla="*/ 56 w 111"/>
                <a:gd name="T3" fmla="*/ 65 h 86"/>
                <a:gd name="T4" fmla="*/ 50 w 111"/>
                <a:gd name="T5" fmla="*/ 63 h 86"/>
                <a:gd name="T6" fmla="*/ 46 w 111"/>
                <a:gd name="T7" fmla="*/ 59 h 86"/>
                <a:gd name="T8" fmla="*/ 42 w 111"/>
                <a:gd name="T9" fmla="*/ 57 h 86"/>
                <a:gd name="T10" fmla="*/ 39 w 111"/>
                <a:gd name="T11" fmla="*/ 53 h 86"/>
                <a:gd name="T12" fmla="*/ 33 w 111"/>
                <a:gd name="T13" fmla="*/ 50 h 86"/>
                <a:gd name="T14" fmla="*/ 29 w 111"/>
                <a:gd name="T15" fmla="*/ 46 h 86"/>
                <a:gd name="T16" fmla="*/ 25 w 111"/>
                <a:gd name="T17" fmla="*/ 44 h 86"/>
                <a:gd name="T18" fmla="*/ 21 w 111"/>
                <a:gd name="T19" fmla="*/ 40 h 86"/>
                <a:gd name="T20" fmla="*/ 18 w 111"/>
                <a:gd name="T21" fmla="*/ 36 h 86"/>
                <a:gd name="T22" fmla="*/ 14 w 111"/>
                <a:gd name="T23" fmla="*/ 33 h 86"/>
                <a:gd name="T24" fmla="*/ 10 w 111"/>
                <a:gd name="T25" fmla="*/ 29 h 86"/>
                <a:gd name="T26" fmla="*/ 8 w 111"/>
                <a:gd name="T27" fmla="*/ 25 h 86"/>
                <a:gd name="T28" fmla="*/ 4 w 111"/>
                <a:gd name="T29" fmla="*/ 21 h 86"/>
                <a:gd name="T30" fmla="*/ 2 w 111"/>
                <a:gd name="T31" fmla="*/ 17 h 86"/>
                <a:gd name="T32" fmla="*/ 0 w 111"/>
                <a:gd name="T33" fmla="*/ 12 h 86"/>
                <a:gd name="T34" fmla="*/ 0 w 111"/>
                <a:gd name="T35" fmla="*/ 6 h 86"/>
                <a:gd name="T36" fmla="*/ 2 w 111"/>
                <a:gd name="T37" fmla="*/ 2 h 86"/>
                <a:gd name="T38" fmla="*/ 4 w 111"/>
                <a:gd name="T39" fmla="*/ 0 h 86"/>
                <a:gd name="T40" fmla="*/ 10 w 111"/>
                <a:gd name="T41" fmla="*/ 0 h 86"/>
                <a:gd name="T42" fmla="*/ 16 w 111"/>
                <a:gd name="T43" fmla="*/ 2 h 86"/>
                <a:gd name="T44" fmla="*/ 21 w 111"/>
                <a:gd name="T45" fmla="*/ 6 h 86"/>
                <a:gd name="T46" fmla="*/ 29 w 111"/>
                <a:gd name="T47" fmla="*/ 12 h 86"/>
                <a:gd name="T48" fmla="*/ 39 w 111"/>
                <a:gd name="T49" fmla="*/ 17 h 86"/>
                <a:gd name="T50" fmla="*/ 46 w 111"/>
                <a:gd name="T51" fmla="*/ 23 h 86"/>
                <a:gd name="T52" fmla="*/ 56 w 111"/>
                <a:gd name="T53" fmla="*/ 29 h 86"/>
                <a:gd name="T54" fmla="*/ 65 w 111"/>
                <a:gd name="T55" fmla="*/ 36 h 86"/>
                <a:gd name="T56" fmla="*/ 75 w 111"/>
                <a:gd name="T57" fmla="*/ 44 h 86"/>
                <a:gd name="T58" fmla="*/ 82 w 111"/>
                <a:gd name="T59" fmla="*/ 50 h 86"/>
                <a:gd name="T60" fmla="*/ 90 w 111"/>
                <a:gd name="T61" fmla="*/ 55 h 86"/>
                <a:gd name="T62" fmla="*/ 97 w 111"/>
                <a:gd name="T63" fmla="*/ 61 h 86"/>
                <a:gd name="T64" fmla="*/ 103 w 111"/>
                <a:gd name="T65" fmla="*/ 67 h 86"/>
                <a:gd name="T66" fmla="*/ 107 w 111"/>
                <a:gd name="T67" fmla="*/ 69 h 86"/>
                <a:gd name="T68" fmla="*/ 109 w 111"/>
                <a:gd name="T69" fmla="*/ 72 h 86"/>
                <a:gd name="T70" fmla="*/ 111 w 111"/>
                <a:gd name="T71" fmla="*/ 76 h 86"/>
                <a:gd name="T72" fmla="*/ 111 w 111"/>
                <a:gd name="T73" fmla="*/ 80 h 86"/>
                <a:gd name="T74" fmla="*/ 109 w 111"/>
                <a:gd name="T75" fmla="*/ 82 h 86"/>
                <a:gd name="T76" fmla="*/ 105 w 111"/>
                <a:gd name="T77" fmla="*/ 86 h 86"/>
                <a:gd name="T78" fmla="*/ 103 w 111"/>
                <a:gd name="T79" fmla="*/ 86 h 86"/>
                <a:gd name="T80" fmla="*/ 101 w 111"/>
                <a:gd name="T81" fmla="*/ 86 h 86"/>
                <a:gd name="T82" fmla="*/ 97 w 111"/>
                <a:gd name="T83" fmla="*/ 86 h 86"/>
                <a:gd name="T84" fmla="*/ 96 w 111"/>
                <a:gd name="T85" fmla="*/ 86 h 86"/>
                <a:gd name="T86" fmla="*/ 92 w 111"/>
                <a:gd name="T87" fmla="*/ 84 h 86"/>
                <a:gd name="T88" fmla="*/ 88 w 111"/>
                <a:gd name="T89" fmla="*/ 84 h 86"/>
                <a:gd name="T90" fmla="*/ 84 w 111"/>
                <a:gd name="T91" fmla="*/ 82 h 86"/>
                <a:gd name="T92" fmla="*/ 78 w 111"/>
                <a:gd name="T93" fmla="*/ 80 h 86"/>
                <a:gd name="T94" fmla="*/ 77 w 111"/>
                <a:gd name="T95" fmla="*/ 78 h 86"/>
                <a:gd name="T96" fmla="*/ 75 w 111"/>
                <a:gd name="T97" fmla="*/ 76 h 86"/>
                <a:gd name="T98" fmla="*/ 73 w 111"/>
                <a:gd name="T99" fmla="*/ 76 h 86"/>
                <a:gd name="T100" fmla="*/ 69 w 111"/>
                <a:gd name="T101" fmla="*/ 74 h 86"/>
                <a:gd name="T102" fmla="*/ 67 w 111"/>
                <a:gd name="T103" fmla="*/ 72 h 86"/>
                <a:gd name="T104" fmla="*/ 65 w 111"/>
                <a:gd name="T105" fmla="*/ 72 h 86"/>
                <a:gd name="T106" fmla="*/ 61 w 111"/>
                <a:gd name="T107" fmla="*/ 71 h 86"/>
                <a:gd name="T108" fmla="*/ 59 w 111"/>
                <a:gd name="T109" fmla="*/ 69 h 86"/>
                <a:gd name="T110" fmla="*/ 59 w 111"/>
                <a:gd name="T111" fmla="*/ 69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1" h="86">
                  <a:moveTo>
                    <a:pt x="59" y="69"/>
                  </a:moveTo>
                  <a:lnTo>
                    <a:pt x="56" y="65"/>
                  </a:lnTo>
                  <a:lnTo>
                    <a:pt x="50" y="63"/>
                  </a:lnTo>
                  <a:lnTo>
                    <a:pt x="46" y="59"/>
                  </a:lnTo>
                  <a:lnTo>
                    <a:pt x="42" y="57"/>
                  </a:lnTo>
                  <a:lnTo>
                    <a:pt x="39" y="53"/>
                  </a:lnTo>
                  <a:lnTo>
                    <a:pt x="33" y="50"/>
                  </a:lnTo>
                  <a:lnTo>
                    <a:pt x="29" y="46"/>
                  </a:lnTo>
                  <a:lnTo>
                    <a:pt x="25" y="44"/>
                  </a:lnTo>
                  <a:lnTo>
                    <a:pt x="21" y="40"/>
                  </a:lnTo>
                  <a:lnTo>
                    <a:pt x="18" y="36"/>
                  </a:lnTo>
                  <a:lnTo>
                    <a:pt x="14" y="33"/>
                  </a:lnTo>
                  <a:lnTo>
                    <a:pt x="10" y="29"/>
                  </a:lnTo>
                  <a:lnTo>
                    <a:pt x="8" y="25"/>
                  </a:lnTo>
                  <a:lnTo>
                    <a:pt x="4" y="21"/>
                  </a:lnTo>
                  <a:lnTo>
                    <a:pt x="2" y="17"/>
                  </a:lnTo>
                  <a:lnTo>
                    <a:pt x="0" y="12"/>
                  </a:lnTo>
                  <a:lnTo>
                    <a:pt x="0" y="6"/>
                  </a:lnTo>
                  <a:lnTo>
                    <a:pt x="2" y="2"/>
                  </a:lnTo>
                  <a:lnTo>
                    <a:pt x="4" y="0"/>
                  </a:lnTo>
                  <a:lnTo>
                    <a:pt x="10" y="0"/>
                  </a:lnTo>
                  <a:lnTo>
                    <a:pt x="16" y="2"/>
                  </a:lnTo>
                  <a:lnTo>
                    <a:pt x="21" y="6"/>
                  </a:lnTo>
                  <a:lnTo>
                    <a:pt x="29" y="12"/>
                  </a:lnTo>
                  <a:lnTo>
                    <a:pt x="39" y="17"/>
                  </a:lnTo>
                  <a:lnTo>
                    <a:pt x="46" y="23"/>
                  </a:lnTo>
                  <a:lnTo>
                    <a:pt x="56" y="29"/>
                  </a:lnTo>
                  <a:lnTo>
                    <a:pt x="65" y="36"/>
                  </a:lnTo>
                  <a:lnTo>
                    <a:pt x="75" y="44"/>
                  </a:lnTo>
                  <a:lnTo>
                    <a:pt x="82" y="50"/>
                  </a:lnTo>
                  <a:lnTo>
                    <a:pt x="90" y="55"/>
                  </a:lnTo>
                  <a:lnTo>
                    <a:pt x="97" y="61"/>
                  </a:lnTo>
                  <a:lnTo>
                    <a:pt x="103" y="67"/>
                  </a:lnTo>
                  <a:lnTo>
                    <a:pt x="107" y="69"/>
                  </a:lnTo>
                  <a:lnTo>
                    <a:pt x="109" y="72"/>
                  </a:lnTo>
                  <a:lnTo>
                    <a:pt x="111" y="76"/>
                  </a:lnTo>
                  <a:lnTo>
                    <a:pt x="111" y="80"/>
                  </a:lnTo>
                  <a:lnTo>
                    <a:pt x="109" y="82"/>
                  </a:lnTo>
                  <a:lnTo>
                    <a:pt x="105" y="86"/>
                  </a:lnTo>
                  <a:lnTo>
                    <a:pt x="103" y="86"/>
                  </a:lnTo>
                  <a:lnTo>
                    <a:pt x="101" y="86"/>
                  </a:lnTo>
                  <a:lnTo>
                    <a:pt x="97" y="86"/>
                  </a:lnTo>
                  <a:lnTo>
                    <a:pt x="96" y="86"/>
                  </a:lnTo>
                  <a:lnTo>
                    <a:pt x="92" y="84"/>
                  </a:lnTo>
                  <a:lnTo>
                    <a:pt x="88" y="84"/>
                  </a:lnTo>
                  <a:lnTo>
                    <a:pt x="84" y="82"/>
                  </a:lnTo>
                  <a:lnTo>
                    <a:pt x="78" y="80"/>
                  </a:lnTo>
                  <a:lnTo>
                    <a:pt x="77" y="78"/>
                  </a:lnTo>
                  <a:lnTo>
                    <a:pt x="75" y="76"/>
                  </a:lnTo>
                  <a:lnTo>
                    <a:pt x="73" y="76"/>
                  </a:lnTo>
                  <a:lnTo>
                    <a:pt x="69" y="74"/>
                  </a:lnTo>
                  <a:lnTo>
                    <a:pt x="67" y="72"/>
                  </a:lnTo>
                  <a:lnTo>
                    <a:pt x="65" y="72"/>
                  </a:lnTo>
                  <a:lnTo>
                    <a:pt x="61" y="71"/>
                  </a:lnTo>
                  <a:lnTo>
                    <a:pt x="59" y="69"/>
                  </a:lnTo>
                  <a:lnTo>
                    <a:pt x="59" y="69"/>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02" name="Freeform 162">
              <a:extLst>
                <a:ext uri="{FF2B5EF4-FFF2-40B4-BE49-F238E27FC236}">
                  <a16:creationId xmlns:a16="http://schemas.microsoft.com/office/drawing/2014/main" id="{D214515D-3305-AE4C-8C66-609B16C31438}"/>
                </a:ext>
              </a:extLst>
            </p:cNvPr>
            <p:cNvSpPr>
              <a:spLocks/>
            </p:cNvSpPr>
            <p:nvPr/>
          </p:nvSpPr>
          <p:spPr bwMode="auto">
            <a:xfrm>
              <a:off x="3317" y="1990"/>
              <a:ext cx="15" cy="66"/>
            </a:xfrm>
            <a:custGeom>
              <a:avLst/>
              <a:gdLst>
                <a:gd name="T0" fmla="*/ 2 w 28"/>
                <a:gd name="T1" fmla="*/ 85 h 133"/>
                <a:gd name="T2" fmla="*/ 0 w 28"/>
                <a:gd name="T3" fmla="*/ 81 h 133"/>
                <a:gd name="T4" fmla="*/ 0 w 28"/>
                <a:gd name="T5" fmla="*/ 76 h 133"/>
                <a:gd name="T6" fmla="*/ 0 w 28"/>
                <a:gd name="T7" fmla="*/ 70 h 133"/>
                <a:gd name="T8" fmla="*/ 0 w 28"/>
                <a:gd name="T9" fmla="*/ 64 h 133"/>
                <a:gd name="T10" fmla="*/ 0 w 28"/>
                <a:gd name="T11" fmla="*/ 59 h 133"/>
                <a:gd name="T12" fmla="*/ 0 w 28"/>
                <a:gd name="T13" fmla="*/ 53 h 133"/>
                <a:gd name="T14" fmla="*/ 0 w 28"/>
                <a:gd name="T15" fmla="*/ 47 h 133"/>
                <a:gd name="T16" fmla="*/ 0 w 28"/>
                <a:gd name="T17" fmla="*/ 43 h 133"/>
                <a:gd name="T18" fmla="*/ 0 w 28"/>
                <a:gd name="T19" fmla="*/ 38 h 133"/>
                <a:gd name="T20" fmla="*/ 0 w 28"/>
                <a:gd name="T21" fmla="*/ 32 h 133"/>
                <a:gd name="T22" fmla="*/ 2 w 28"/>
                <a:gd name="T23" fmla="*/ 26 h 133"/>
                <a:gd name="T24" fmla="*/ 2 w 28"/>
                <a:gd name="T25" fmla="*/ 23 h 133"/>
                <a:gd name="T26" fmla="*/ 4 w 28"/>
                <a:gd name="T27" fmla="*/ 17 h 133"/>
                <a:gd name="T28" fmla="*/ 5 w 28"/>
                <a:gd name="T29" fmla="*/ 13 h 133"/>
                <a:gd name="T30" fmla="*/ 7 w 28"/>
                <a:gd name="T31" fmla="*/ 9 h 133"/>
                <a:gd name="T32" fmla="*/ 9 w 28"/>
                <a:gd name="T33" fmla="*/ 5 h 133"/>
                <a:gd name="T34" fmla="*/ 15 w 28"/>
                <a:gd name="T35" fmla="*/ 2 h 133"/>
                <a:gd name="T36" fmla="*/ 19 w 28"/>
                <a:gd name="T37" fmla="*/ 0 h 133"/>
                <a:gd name="T38" fmla="*/ 21 w 28"/>
                <a:gd name="T39" fmla="*/ 2 h 133"/>
                <a:gd name="T40" fmla="*/ 25 w 28"/>
                <a:gd name="T41" fmla="*/ 5 h 133"/>
                <a:gd name="T42" fmla="*/ 26 w 28"/>
                <a:gd name="T43" fmla="*/ 11 h 133"/>
                <a:gd name="T44" fmla="*/ 26 w 28"/>
                <a:gd name="T45" fmla="*/ 19 h 133"/>
                <a:gd name="T46" fmla="*/ 28 w 28"/>
                <a:gd name="T47" fmla="*/ 26 h 133"/>
                <a:gd name="T48" fmla="*/ 28 w 28"/>
                <a:gd name="T49" fmla="*/ 38 h 133"/>
                <a:gd name="T50" fmla="*/ 28 w 28"/>
                <a:gd name="T51" fmla="*/ 47 h 133"/>
                <a:gd name="T52" fmla="*/ 28 w 28"/>
                <a:gd name="T53" fmla="*/ 59 h 133"/>
                <a:gd name="T54" fmla="*/ 28 w 28"/>
                <a:gd name="T55" fmla="*/ 70 h 133"/>
                <a:gd name="T56" fmla="*/ 28 w 28"/>
                <a:gd name="T57" fmla="*/ 81 h 133"/>
                <a:gd name="T58" fmla="*/ 28 w 28"/>
                <a:gd name="T59" fmla="*/ 93 h 133"/>
                <a:gd name="T60" fmla="*/ 28 w 28"/>
                <a:gd name="T61" fmla="*/ 102 h 133"/>
                <a:gd name="T62" fmla="*/ 28 w 28"/>
                <a:gd name="T63" fmla="*/ 112 h 133"/>
                <a:gd name="T64" fmla="*/ 28 w 28"/>
                <a:gd name="T65" fmla="*/ 120 h 133"/>
                <a:gd name="T66" fmla="*/ 28 w 28"/>
                <a:gd name="T67" fmla="*/ 121 h 133"/>
                <a:gd name="T68" fmla="*/ 28 w 28"/>
                <a:gd name="T69" fmla="*/ 123 h 133"/>
                <a:gd name="T70" fmla="*/ 26 w 28"/>
                <a:gd name="T71" fmla="*/ 125 h 133"/>
                <a:gd name="T72" fmla="*/ 26 w 28"/>
                <a:gd name="T73" fmla="*/ 127 h 133"/>
                <a:gd name="T74" fmla="*/ 25 w 28"/>
                <a:gd name="T75" fmla="*/ 131 h 133"/>
                <a:gd name="T76" fmla="*/ 21 w 28"/>
                <a:gd name="T77" fmla="*/ 133 h 133"/>
                <a:gd name="T78" fmla="*/ 17 w 28"/>
                <a:gd name="T79" fmla="*/ 133 h 133"/>
                <a:gd name="T80" fmla="*/ 13 w 28"/>
                <a:gd name="T81" fmla="*/ 131 h 133"/>
                <a:gd name="T82" fmla="*/ 11 w 28"/>
                <a:gd name="T83" fmla="*/ 131 h 133"/>
                <a:gd name="T84" fmla="*/ 9 w 28"/>
                <a:gd name="T85" fmla="*/ 129 h 133"/>
                <a:gd name="T86" fmla="*/ 7 w 28"/>
                <a:gd name="T87" fmla="*/ 125 h 133"/>
                <a:gd name="T88" fmla="*/ 7 w 28"/>
                <a:gd name="T89" fmla="*/ 123 h 133"/>
                <a:gd name="T90" fmla="*/ 5 w 28"/>
                <a:gd name="T91" fmla="*/ 120 h 133"/>
                <a:gd name="T92" fmla="*/ 5 w 28"/>
                <a:gd name="T93" fmla="*/ 116 h 133"/>
                <a:gd name="T94" fmla="*/ 4 w 28"/>
                <a:gd name="T95" fmla="*/ 114 h 133"/>
                <a:gd name="T96" fmla="*/ 4 w 28"/>
                <a:gd name="T97" fmla="*/ 112 h 133"/>
                <a:gd name="T98" fmla="*/ 4 w 28"/>
                <a:gd name="T99" fmla="*/ 110 h 133"/>
                <a:gd name="T100" fmla="*/ 4 w 28"/>
                <a:gd name="T101" fmla="*/ 108 h 133"/>
                <a:gd name="T102" fmla="*/ 2 w 28"/>
                <a:gd name="T103" fmla="*/ 106 h 133"/>
                <a:gd name="T104" fmla="*/ 2 w 28"/>
                <a:gd name="T105" fmla="*/ 102 h 133"/>
                <a:gd name="T106" fmla="*/ 2 w 28"/>
                <a:gd name="T107" fmla="*/ 100 h 133"/>
                <a:gd name="T108" fmla="*/ 2 w 28"/>
                <a:gd name="T109" fmla="*/ 97 h 133"/>
                <a:gd name="T110" fmla="*/ 2 w 28"/>
                <a:gd name="T111" fmla="*/ 95 h 133"/>
                <a:gd name="T112" fmla="*/ 2 w 28"/>
                <a:gd name="T113" fmla="*/ 91 h 133"/>
                <a:gd name="T114" fmla="*/ 2 w 28"/>
                <a:gd name="T115" fmla="*/ 89 h 133"/>
                <a:gd name="T116" fmla="*/ 2 w 28"/>
                <a:gd name="T117" fmla="*/ 85 h 133"/>
                <a:gd name="T118" fmla="*/ 2 w 28"/>
                <a:gd name="T119" fmla="*/ 85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8" h="133">
                  <a:moveTo>
                    <a:pt x="2" y="85"/>
                  </a:moveTo>
                  <a:lnTo>
                    <a:pt x="0" y="81"/>
                  </a:lnTo>
                  <a:lnTo>
                    <a:pt x="0" y="76"/>
                  </a:lnTo>
                  <a:lnTo>
                    <a:pt x="0" y="70"/>
                  </a:lnTo>
                  <a:lnTo>
                    <a:pt x="0" y="64"/>
                  </a:lnTo>
                  <a:lnTo>
                    <a:pt x="0" y="59"/>
                  </a:lnTo>
                  <a:lnTo>
                    <a:pt x="0" y="53"/>
                  </a:lnTo>
                  <a:lnTo>
                    <a:pt x="0" y="47"/>
                  </a:lnTo>
                  <a:lnTo>
                    <a:pt x="0" y="43"/>
                  </a:lnTo>
                  <a:lnTo>
                    <a:pt x="0" y="38"/>
                  </a:lnTo>
                  <a:lnTo>
                    <a:pt x="0" y="32"/>
                  </a:lnTo>
                  <a:lnTo>
                    <a:pt x="2" y="26"/>
                  </a:lnTo>
                  <a:lnTo>
                    <a:pt x="2" y="23"/>
                  </a:lnTo>
                  <a:lnTo>
                    <a:pt x="4" y="17"/>
                  </a:lnTo>
                  <a:lnTo>
                    <a:pt x="5" y="13"/>
                  </a:lnTo>
                  <a:lnTo>
                    <a:pt x="7" y="9"/>
                  </a:lnTo>
                  <a:lnTo>
                    <a:pt x="9" y="5"/>
                  </a:lnTo>
                  <a:lnTo>
                    <a:pt x="15" y="2"/>
                  </a:lnTo>
                  <a:lnTo>
                    <a:pt x="19" y="0"/>
                  </a:lnTo>
                  <a:lnTo>
                    <a:pt x="21" y="2"/>
                  </a:lnTo>
                  <a:lnTo>
                    <a:pt x="25" y="5"/>
                  </a:lnTo>
                  <a:lnTo>
                    <a:pt x="26" y="11"/>
                  </a:lnTo>
                  <a:lnTo>
                    <a:pt x="26" y="19"/>
                  </a:lnTo>
                  <a:lnTo>
                    <a:pt x="28" y="26"/>
                  </a:lnTo>
                  <a:lnTo>
                    <a:pt x="28" y="38"/>
                  </a:lnTo>
                  <a:lnTo>
                    <a:pt x="28" y="47"/>
                  </a:lnTo>
                  <a:lnTo>
                    <a:pt x="28" y="59"/>
                  </a:lnTo>
                  <a:lnTo>
                    <a:pt x="28" y="70"/>
                  </a:lnTo>
                  <a:lnTo>
                    <a:pt x="28" y="81"/>
                  </a:lnTo>
                  <a:lnTo>
                    <a:pt x="28" y="93"/>
                  </a:lnTo>
                  <a:lnTo>
                    <a:pt x="28" y="102"/>
                  </a:lnTo>
                  <a:lnTo>
                    <a:pt x="28" y="112"/>
                  </a:lnTo>
                  <a:lnTo>
                    <a:pt x="28" y="120"/>
                  </a:lnTo>
                  <a:lnTo>
                    <a:pt x="28" y="121"/>
                  </a:lnTo>
                  <a:lnTo>
                    <a:pt x="28" y="123"/>
                  </a:lnTo>
                  <a:lnTo>
                    <a:pt x="26" y="125"/>
                  </a:lnTo>
                  <a:lnTo>
                    <a:pt x="26" y="127"/>
                  </a:lnTo>
                  <a:lnTo>
                    <a:pt x="25" y="131"/>
                  </a:lnTo>
                  <a:lnTo>
                    <a:pt x="21" y="133"/>
                  </a:lnTo>
                  <a:lnTo>
                    <a:pt x="17" y="133"/>
                  </a:lnTo>
                  <a:lnTo>
                    <a:pt x="13" y="131"/>
                  </a:lnTo>
                  <a:lnTo>
                    <a:pt x="11" y="131"/>
                  </a:lnTo>
                  <a:lnTo>
                    <a:pt x="9" y="129"/>
                  </a:lnTo>
                  <a:lnTo>
                    <a:pt x="7" y="125"/>
                  </a:lnTo>
                  <a:lnTo>
                    <a:pt x="7" y="123"/>
                  </a:lnTo>
                  <a:lnTo>
                    <a:pt x="5" y="120"/>
                  </a:lnTo>
                  <a:lnTo>
                    <a:pt x="5" y="116"/>
                  </a:lnTo>
                  <a:lnTo>
                    <a:pt x="4" y="114"/>
                  </a:lnTo>
                  <a:lnTo>
                    <a:pt x="4" y="112"/>
                  </a:lnTo>
                  <a:lnTo>
                    <a:pt x="4" y="110"/>
                  </a:lnTo>
                  <a:lnTo>
                    <a:pt x="4" y="108"/>
                  </a:lnTo>
                  <a:lnTo>
                    <a:pt x="2" y="106"/>
                  </a:lnTo>
                  <a:lnTo>
                    <a:pt x="2" y="102"/>
                  </a:lnTo>
                  <a:lnTo>
                    <a:pt x="2" y="100"/>
                  </a:lnTo>
                  <a:lnTo>
                    <a:pt x="2" y="97"/>
                  </a:lnTo>
                  <a:lnTo>
                    <a:pt x="2" y="95"/>
                  </a:lnTo>
                  <a:lnTo>
                    <a:pt x="2" y="91"/>
                  </a:lnTo>
                  <a:lnTo>
                    <a:pt x="2" y="89"/>
                  </a:lnTo>
                  <a:lnTo>
                    <a:pt x="2" y="85"/>
                  </a:lnTo>
                  <a:lnTo>
                    <a:pt x="2" y="85"/>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03" name="Freeform 163">
              <a:extLst>
                <a:ext uri="{FF2B5EF4-FFF2-40B4-BE49-F238E27FC236}">
                  <a16:creationId xmlns:a16="http://schemas.microsoft.com/office/drawing/2014/main" id="{EF8A3358-7AA0-9849-8749-1A8E5485F1EF}"/>
                </a:ext>
              </a:extLst>
            </p:cNvPr>
            <p:cNvSpPr>
              <a:spLocks/>
            </p:cNvSpPr>
            <p:nvPr/>
          </p:nvSpPr>
          <p:spPr bwMode="auto">
            <a:xfrm>
              <a:off x="3077" y="2345"/>
              <a:ext cx="63" cy="29"/>
            </a:xfrm>
            <a:custGeom>
              <a:avLst/>
              <a:gdLst>
                <a:gd name="T0" fmla="*/ 5 w 127"/>
                <a:gd name="T1" fmla="*/ 36 h 57"/>
                <a:gd name="T2" fmla="*/ 11 w 127"/>
                <a:gd name="T3" fmla="*/ 32 h 57"/>
                <a:gd name="T4" fmla="*/ 15 w 127"/>
                <a:gd name="T5" fmla="*/ 30 h 57"/>
                <a:gd name="T6" fmla="*/ 20 w 127"/>
                <a:gd name="T7" fmla="*/ 26 h 57"/>
                <a:gd name="T8" fmla="*/ 26 w 127"/>
                <a:gd name="T9" fmla="*/ 24 h 57"/>
                <a:gd name="T10" fmla="*/ 32 w 127"/>
                <a:gd name="T11" fmla="*/ 23 h 57"/>
                <a:gd name="T12" fmla="*/ 38 w 127"/>
                <a:gd name="T13" fmla="*/ 19 h 57"/>
                <a:gd name="T14" fmla="*/ 43 w 127"/>
                <a:gd name="T15" fmla="*/ 17 h 57"/>
                <a:gd name="T16" fmla="*/ 51 w 127"/>
                <a:gd name="T17" fmla="*/ 15 h 57"/>
                <a:gd name="T18" fmla="*/ 57 w 127"/>
                <a:gd name="T19" fmla="*/ 11 h 57"/>
                <a:gd name="T20" fmla="*/ 62 w 127"/>
                <a:gd name="T21" fmla="*/ 9 h 57"/>
                <a:gd name="T22" fmla="*/ 70 w 127"/>
                <a:gd name="T23" fmla="*/ 7 h 57"/>
                <a:gd name="T24" fmla="*/ 76 w 127"/>
                <a:gd name="T25" fmla="*/ 5 h 57"/>
                <a:gd name="T26" fmla="*/ 81 w 127"/>
                <a:gd name="T27" fmla="*/ 4 h 57"/>
                <a:gd name="T28" fmla="*/ 89 w 127"/>
                <a:gd name="T29" fmla="*/ 4 h 57"/>
                <a:gd name="T30" fmla="*/ 95 w 127"/>
                <a:gd name="T31" fmla="*/ 2 h 57"/>
                <a:gd name="T32" fmla="*/ 100 w 127"/>
                <a:gd name="T33" fmla="*/ 2 h 57"/>
                <a:gd name="T34" fmla="*/ 104 w 127"/>
                <a:gd name="T35" fmla="*/ 2 h 57"/>
                <a:gd name="T36" fmla="*/ 110 w 127"/>
                <a:gd name="T37" fmla="*/ 0 h 57"/>
                <a:gd name="T38" fmla="*/ 112 w 127"/>
                <a:gd name="T39" fmla="*/ 0 h 57"/>
                <a:gd name="T40" fmla="*/ 116 w 127"/>
                <a:gd name="T41" fmla="*/ 2 h 57"/>
                <a:gd name="T42" fmla="*/ 119 w 127"/>
                <a:gd name="T43" fmla="*/ 2 h 57"/>
                <a:gd name="T44" fmla="*/ 121 w 127"/>
                <a:gd name="T45" fmla="*/ 2 h 57"/>
                <a:gd name="T46" fmla="*/ 123 w 127"/>
                <a:gd name="T47" fmla="*/ 2 h 57"/>
                <a:gd name="T48" fmla="*/ 125 w 127"/>
                <a:gd name="T49" fmla="*/ 4 h 57"/>
                <a:gd name="T50" fmla="*/ 127 w 127"/>
                <a:gd name="T51" fmla="*/ 5 h 57"/>
                <a:gd name="T52" fmla="*/ 127 w 127"/>
                <a:gd name="T53" fmla="*/ 7 h 57"/>
                <a:gd name="T54" fmla="*/ 127 w 127"/>
                <a:gd name="T55" fmla="*/ 11 h 57"/>
                <a:gd name="T56" fmla="*/ 125 w 127"/>
                <a:gd name="T57" fmla="*/ 13 h 57"/>
                <a:gd name="T58" fmla="*/ 117 w 127"/>
                <a:gd name="T59" fmla="*/ 17 h 57"/>
                <a:gd name="T60" fmla="*/ 112 w 127"/>
                <a:gd name="T61" fmla="*/ 21 h 57"/>
                <a:gd name="T62" fmla="*/ 104 w 127"/>
                <a:gd name="T63" fmla="*/ 24 h 57"/>
                <a:gd name="T64" fmla="*/ 98 w 127"/>
                <a:gd name="T65" fmla="*/ 26 h 57"/>
                <a:gd name="T66" fmla="*/ 91 w 127"/>
                <a:gd name="T67" fmla="*/ 30 h 57"/>
                <a:gd name="T68" fmla="*/ 83 w 127"/>
                <a:gd name="T69" fmla="*/ 32 h 57"/>
                <a:gd name="T70" fmla="*/ 78 w 127"/>
                <a:gd name="T71" fmla="*/ 36 h 57"/>
                <a:gd name="T72" fmla="*/ 70 w 127"/>
                <a:gd name="T73" fmla="*/ 38 h 57"/>
                <a:gd name="T74" fmla="*/ 62 w 127"/>
                <a:gd name="T75" fmla="*/ 42 h 57"/>
                <a:gd name="T76" fmla="*/ 55 w 127"/>
                <a:gd name="T77" fmla="*/ 44 h 57"/>
                <a:gd name="T78" fmla="*/ 47 w 127"/>
                <a:gd name="T79" fmla="*/ 45 h 57"/>
                <a:gd name="T80" fmla="*/ 41 w 127"/>
                <a:gd name="T81" fmla="*/ 47 h 57"/>
                <a:gd name="T82" fmla="*/ 34 w 127"/>
                <a:gd name="T83" fmla="*/ 51 h 57"/>
                <a:gd name="T84" fmla="*/ 26 w 127"/>
                <a:gd name="T85" fmla="*/ 53 h 57"/>
                <a:gd name="T86" fmla="*/ 20 w 127"/>
                <a:gd name="T87" fmla="*/ 55 h 57"/>
                <a:gd name="T88" fmla="*/ 13 w 127"/>
                <a:gd name="T89" fmla="*/ 57 h 57"/>
                <a:gd name="T90" fmla="*/ 11 w 127"/>
                <a:gd name="T91" fmla="*/ 57 h 57"/>
                <a:gd name="T92" fmla="*/ 7 w 127"/>
                <a:gd name="T93" fmla="*/ 57 h 57"/>
                <a:gd name="T94" fmla="*/ 5 w 127"/>
                <a:gd name="T95" fmla="*/ 57 h 57"/>
                <a:gd name="T96" fmla="*/ 3 w 127"/>
                <a:gd name="T97" fmla="*/ 57 h 57"/>
                <a:gd name="T98" fmla="*/ 1 w 127"/>
                <a:gd name="T99" fmla="*/ 55 h 57"/>
                <a:gd name="T100" fmla="*/ 1 w 127"/>
                <a:gd name="T101" fmla="*/ 53 h 57"/>
                <a:gd name="T102" fmla="*/ 1 w 127"/>
                <a:gd name="T103" fmla="*/ 51 h 57"/>
                <a:gd name="T104" fmla="*/ 1 w 127"/>
                <a:gd name="T105" fmla="*/ 49 h 57"/>
                <a:gd name="T106" fmla="*/ 0 w 127"/>
                <a:gd name="T107" fmla="*/ 45 h 57"/>
                <a:gd name="T108" fmla="*/ 1 w 127"/>
                <a:gd name="T109" fmla="*/ 44 h 57"/>
                <a:gd name="T110" fmla="*/ 1 w 127"/>
                <a:gd name="T111" fmla="*/ 42 h 57"/>
                <a:gd name="T112" fmla="*/ 1 w 127"/>
                <a:gd name="T113" fmla="*/ 40 h 57"/>
                <a:gd name="T114" fmla="*/ 3 w 127"/>
                <a:gd name="T115" fmla="*/ 36 h 57"/>
                <a:gd name="T116" fmla="*/ 5 w 127"/>
                <a:gd name="T117" fmla="*/ 36 h 57"/>
                <a:gd name="T118" fmla="*/ 5 w 127"/>
                <a:gd name="T119" fmla="*/ 36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7" h="57">
                  <a:moveTo>
                    <a:pt x="5" y="36"/>
                  </a:moveTo>
                  <a:lnTo>
                    <a:pt x="11" y="32"/>
                  </a:lnTo>
                  <a:lnTo>
                    <a:pt x="15" y="30"/>
                  </a:lnTo>
                  <a:lnTo>
                    <a:pt x="20" y="26"/>
                  </a:lnTo>
                  <a:lnTo>
                    <a:pt x="26" y="24"/>
                  </a:lnTo>
                  <a:lnTo>
                    <a:pt x="32" y="23"/>
                  </a:lnTo>
                  <a:lnTo>
                    <a:pt x="38" y="19"/>
                  </a:lnTo>
                  <a:lnTo>
                    <a:pt x="43" y="17"/>
                  </a:lnTo>
                  <a:lnTo>
                    <a:pt x="51" y="15"/>
                  </a:lnTo>
                  <a:lnTo>
                    <a:pt x="57" y="11"/>
                  </a:lnTo>
                  <a:lnTo>
                    <a:pt x="62" y="9"/>
                  </a:lnTo>
                  <a:lnTo>
                    <a:pt x="70" y="7"/>
                  </a:lnTo>
                  <a:lnTo>
                    <a:pt x="76" y="5"/>
                  </a:lnTo>
                  <a:lnTo>
                    <a:pt x="81" y="4"/>
                  </a:lnTo>
                  <a:lnTo>
                    <a:pt x="89" y="4"/>
                  </a:lnTo>
                  <a:lnTo>
                    <a:pt x="95" y="2"/>
                  </a:lnTo>
                  <a:lnTo>
                    <a:pt x="100" y="2"/>
                  </a:lnTo>
                  <a:lnTo>
                    <a:pt x="104" y="2"/>
                  </a:lnTo>
                  <a:lnTo>
                    <a:pt x="110" y="0"/>
                  </a:lnTo>
                  <a:lnTo>
                    <a:pt x="112" y="0"/>
                  </a:lnTo>
                  <a:lnTo>
                    <a:pt x="116" y="2"/>
                  </a:lnTo>
                  <a:lnTo>
                    <a:pt x="119" y="2"/>
                  </a:lnTo>
                  <a:lnTo>
                    <a:pt x="121" y="2"/>
                  </a:lnTo>
                  <a:lnTo>
                    <a:pt x="123" y="2"/>
                  </a:lnTo>
                  <a:lnTo>
                    <a:pt x="125" y="4"/>
                  </a:lnTo>
                  <a:lnTo>
                    <a:pt x="127" y="5"/>
                  </a:lnTo>
                  <a:lnTo>
                    <a:pt x="127" y="7"/>
                  </a:lnTo>
                  <a:lnTo>
                    <a:pt x="127" y="11"/>
                  </a:lnTo>
                  <a:lnTo>
                    <a:pt x="125" y="13"/>
                  </a:lnTo>
                  <a:lnTo>
                    <a:pt x="117" y="17"/>
                  </a:lnTo>
                  <a:lnTo>
                    <a:pt x="112" y="21"/>
                  </a:lnTo>
                  <a:lnTo>
                    <a:pt x="104" y="24"/>
                  </a:lnTo>
                  <a:lnTo>
                    <a:pt x="98" y="26"/>
                  </a:lnTo>
                  <a:lnTo>
                    <a:pt x="91" y="30"/>
                  </a:lnTo>
                  <a:lnTo>
                    <a:pt x="83" y="32"/>
                  </a:lnTo>
                  <a:lnTo>
                    <a:pt x="78" y="36"/>
                  </a:lnTo>
                  <a:lnTo>
                    <a:pt x="70" y="38"/>
                  </a:lnTo>
                  <a:lnTo>
                    <a:pt x="62" y="42"/>
                  </a:lnTo>
                  <a:lnTo>
                    <a:pt x="55" y="44"/>
                  </a:lnTo>
                  <a:lnTo>
                    <a:pt x="47" y="45"/>
                  </a:lnTo>
                  <a:lnTo>
                    <a:pt x="41" y="47"/>
                  </a:lnTo>
                  <a:lnTo>
                    <a:pt x="34" y="51"/>
                  </a:lnTo>
                  <a:lnTo>
                    <a:pt x="26" y="53"/>
                  </a:lnTo>
                  <a:lnTo>
                    <a:pt x="20" y="55"/>
                  </a:lnTo>
                  <a:lnTo>
                    <a:pt x="13" y="57"/>
                  </a:lnTo>
                  <a:lnTo>
                    <a:pt x="11" y="57"/>
                  </a:lnTo>
                  <a:lnTo>
                    <a:pt x="7" y="57"/>
                  </a:lnTo>
                  <a:lnTo>
                    <a:pt x="5" y="57"/>
                  </a:lnTo>
                  <a:lnTo>
                    <a:pt x="3" y="57"/>
                  </a:lnTo>
                  <a:lnTo>
                    <a:pt x="1" y="55"/>
                  </a:lnTo>
                  <a:lnTo>
                    <a:pt x="1" y="53"/>
                  </a:lnTo>
                  <a:lnTo>
                    <a:pt x="1" y="51"/>
                  </a:lnTo>
                  <a:lnTo>
                    <a:pt x="1" y="49"/>
                  </a:lnTo>
                  <a:lnTo>
                    <a:pt x="0" y="45"/>
                  </a:lnTo>
                  <a:lnTo>
                    <a:pt x="1" y="44"/>
                  </a:lnTo>
                  <a:lnTo>
                    <a:pt x="1" y="42"/>
                  </a:lnTo>
                  <a:lnTo>
                    <a:pt x="1" y="40"/>
                  </a:lnTo>
                  <a:lnTo>
                    <a:pt x="3" y="36"/>
                  </a:lnTo>
                  <a:lnTo>
                    <a:pt x="5" y="36"/>
                  </a:lnTo>
                  <a:lnTo>
                    <a:pt x="5" y="36"/>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04" name="Freeform 164">
              <a:extLst>
                <a:ext uri="{FF2B5EF4-FFF2-40B4-BE49-F238E27FC236}">
                  <a16:creationId xmlns:a16="http://schemas.microsoft.com/office/drawing/2014/main" id="{AB4D356B-5091-1449-A63A-A0BF88D1E693}"/>
                </a:ext>
              </a:extLst>
            </p:cNvPr>
            <p:cNvSpPr>
              <a:spLocks/>
            </p:cNvSpPr>
            <p:nvPr/>
          </p:nvSpPr>
          <p:spPr bwMode="auto">
            <a:xfrm>
              <a:off x="3118" y="2416"/>
              <a:ext cx="49" cy="37"/>
            </a:xfrm>
            <a:custGeom>
              <a:avLst/>
              <a:gdLst>
                <a:gd name="T0" fmla="*/ 4 w 99"/>
                <a:gd name="T1" fmla="*/ 58 h 75"/>
                <a:gd name="T2" fmla="*/ 8 w 99"/>
                <a:gd name="T3" fmla="*/ 56 h 75"/>
                <a:gd name="T4" fmla="*/ 12 w 99"/>
                <a:gd name="T5" fmla="*/ 52 h 75"/>
                <a:gd name="T6" fmla="*/ 16 w 99"/>
                <a:gd name="T7" fmla="*/ 48 h 75"/>
                <a:gd name="T8" fmla="*/ 21 w 99"/>
                <a:gd name="T9" fmla="*/ 44 h 75"/>
                <a:gd name="T10" fmla="*/ 27 w 99"/>
                <a:gd name="T11" fmla="*/ 40 h 75"/>
                <a:gd name="T12" fmla="*/ 31 w 99"/>
                <a:gd name="T13" fmla="*/ 37 h 75"/>
                <a:gd name="T14" fmla="*/ 36 w 99"/>
                <a:gd name="T15" fmla="*/ 33 h 75"/>
                <a:gd name="T16" fmla="*/ 42 w 99"/>
                <a:gd name="T17" fmla="*/ 29 h 75"/>
                <a:gd name="T18" fmla="*/ 48 w 99"/>
                <a:gd name="T19" fmla="*/ 23 h 75"/>
                <a:gd name="T20" fmla="*/ 54 w 99"/>
                <a:gd name="T21" fmla="*/ 19 h 75"/>
                <a:gd name="T22" fmla="*/ 59 w 99"/>
                <a:gd name="T23" fmla="*/ 16 h 75"/>
                <a:gd name="T24" fmla="*/ 65 w 99"/>
                <a:gd name="T25" fmla="*/ 12 h 75"/>
                <a:gd name="T26" fmla="*/ 71 w 99"/>
                <a:gd name="T27" fmla="*/ 8 h 75"/>
                <a:gd name="T28" fmla="*/ 76 w 99"/>
                <a:gd name="T29" fmla="*/ 6 h 75"/>
                <a:gd name="T30" fmla="*/ 80 w 99"/>
                <a:gd name="T31" fmla="*/ 4 h 75"/>
                <a:gd name="T32" fmla="*/ 86 w 99"/>
                <a:gd name="T33" fmla="*/ 2 h 75"/>
                <a:gd name="T34" fmla="*/ 88 w 99"/>
                <a:gd name="T35" fmla="*/ 0 h 75"/>
                <a:gd name="T36" fmla="*/ 92 w 99"/>
                <a:gd name="T37" fmla="*/ 0 h 75"/>
                <a:gd name="T38" fmla="*/ 95 w 99"/>
                <a:gd name="T39" fmla="*/ 2 h 75"/>
                <a:gd name="T40" fmla="*/ 97 w 99"/>
                <a:gd name="T41" fmla="*/ 4 h 75"/>
                <a:gd name="T42" fmla="*/ 99 w 99"/>
                <a:gd name="T43" fmla="*/ 6 h 75"/>
                <a:gd name="T44" fmla="*/ 99 w 99"/>
                <a:gd name="T45" fmla="*/ 8 h 75"/>
                <a:gd name="T46" fmla="*/ 99 w 99"/>
                <a:gd name="T47" fmla="*/ 10 h 75"/>
                <a:gd name="T48" fmla="*/ 99 w 99"/>
                <a:gd name="T49" fmla="*/ 12 h 75"/>
                <a:gd name="T50" fmla="*/ 99 w 99"/>
                <a:gd name="T51" fmla="*/ 16 h 75"/>
                <a:gd name="T52" fmla="*/ 97 w 99"/>
                <a:gd name="T53" fmla="*/ 18 h 75"/>
                <a:gd name="T54" fmla="*/ 94 w 99"/>
                <a:gd name="T55" fmla="*/ 21 h 75"/>
                <a:gd name="T56" fmla="*/ 88 w 99"/>
                <a:gd name="T57" fmla="*/ 27 h 75"/>
                <a:gd name="T58" fmla="*/ 84 w 99"/>
                <a:gd name="T59" fmla="*/ 31 h 75"/>
                <a:gd name="T60" fmla="*/ 80 w 99"/>
                <a:gd name="T61" fmla="*/ 35 h 75"/>
                <a:gd name="T62" fmla="*/ 74 w 99"/>
                <a:gd name="T63" fmla="*/ 38 h 75"/>
                <a:gd name="T64" fmla="*/ 69 w 99"/>
                <a:gd name="T65" fmla="*/ 42 h 75"/>
                <a:gd name="T66" fmla="*/ 65 w 99"/>
                <a:gd name="T67" fmla="*/ 46 h 75"/>
                <a:gd name="T68" fmla="*/ 59 w 99"/>
                <a:gd name="T69" fmla="*/ 52 h 75"/>
                <a:gd name="T70" fmla="*/ 54 w 99"/>
                <a:gd name="T71" fmla="*/ 54 h 75"/>
                <a:gd name="T72" fmla="*/ 48 w 99"/>
                <a:gd name="T73" fmla="*/ 58 h 75"/>
                <a:gd name="T74" fmla="*/ 42 w 99"/>
                <a:gd name="T75" fmla="*/ 61 h 75"/>
                <a:gd name="T76" fmla="*/ 36 w 99"/>
                <a:gd name="T77" fmla="*/ 65 h 75"/>
                <a:gd name="T78" fmla="*/ 29 w 99"/>
                <a:gd name="T79" fmla="*/ 67 h 75"/>
                <a:gd name="T80" fmla="*/ 23 w 99"/>
                <a:gd name="T81" fmla="*/ 71 h 75"/>
                <a:gd name="T82" fmla="*/ 16 w 99"/>
                <a:gd name="T83" fmla="*/ 73 h 75"/>
                <a:gd name="T84" fmla="*/ 10 w 99"/>
                <a:gd name="T85" fmla="*/ 75 h 75"/>
                <a:gd name="T86" fmla="*/ 6 w 99"/>
                <a:gd name="T87" fmla="*/ 75 h 75"/>
                <a:gd name="T88" fmla="*/ 4 w 99"/>
                <a:gd name="T89" fmla="*/ 73 h 75"/>
                <a:gd name="T90" fmla="*/ 2 w 99"/>
                <a:gd name="T91" fmla="*/ 71 h 75"/>
                <a:gd name="T92" fmla="*/ 0 w 99"/>
                <a:gd name="T93" fmla="*/ 67 h 75"/>
                <a:gd name="T94" fmla="*/ 0 w 99"/>
                <a:gd name="T95" fmla="*/ 63 h 75"/>
                <a:gd name="T96" fmla="*/ 2 w 99"/>
                <a:gd name="T97" fmla="*/ 61 h 75"/>
                <a:gd name="T98" fmla="*/ 4 w 99"/>
                <a:gd name="T99" fmla="*/ 59 h 75"/>
                <a:gd name="T100" fmla="*/ 4 w 99"/>
                <a:gd name="T101" fmla="*/ 58 h 75"/>
                <a:gd name="T102" fmla="*/ 4 w 99"/>
                <a:gd name="T103" fmla="*/ 5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99" h="75">
                  <a:moveTo>
                    <a:pt x="4" y="58"/>
                  </a:moveTo>
                  <a:lnTo>
                    <a:pt x="8" y="56"/>
                  </a:lnTo>
                  <a:lnTo>
                    <a:pt x="12" y="52"/>
                  </a:lnTo>
                  <a:lnTo>
                    <a:pt x="16" y="48"/>
                  </a:lnTo>
                  <a:lnTo>
                    <a:pt x="21" y="44"/>
                  </a:lnTo>
                  <a:lnTo>
                    <a:pt x="27" y="40"/>
                  </a:lnTo>
                  <a:lnTo>
                    <a:pt x="31" y="37"/>
                  </a:lnTo>
                  <a:lnTo>
                    <a:pt x="36" y="33"/>
                  </a:lnTo>
                  <a:lnTo>
                    <a:pt x="42" y="29"/>
                  </a:lnTo>
                  <a:lnTo>
                    <a:pt x="48" y="23"/>
                  </a:lnTo>
                  <a:lnTo>
                    <a:pt x="54" y="19"/>
                  </a:lnTo>
                  <a:lnTo>
                    <a:pt x="59" y="16"/>
                  </a:lnTo>
                  <a:lnTo>
                    <a:pt x="65" y="12"/>
                  </a:lnTo>
                  <a:lnTo>
                    <a:pt x="71" y="8"/>
                  </a:lnTo>
                  <a:lnTo>
                    <a:pt x="76" y="6"/>
                  </a:lnTo>
                  <a:lnTo>
                    <a:pt x="80" y="4"/>
                  </a:lnTo>
                  <a:lnTo>
                    <a:pt x="86" y="2"/>
                  </a:lnTo>
                  <a:lnTo>
                    <a:pt x="88" y="0"/>
                  </a:lnTo>
                  <a:lnTo>
                    <a:pt x="92" y="0"/>
                  </a:lnTo>
                  <a:lnTo>
                    <a:pt x="95" y="2"/>
                  </a:lnTo>
                  <a:lnTo>
                    <a:pt x="97" y="4"/>
                  </a:lnTo>
                  <a:lnTo>
                    <a:pt x="99" y="6"/>
                  </a:lnTo>
                  <a:lnTo>
                    <a:pt x="99" y="8"/>
                  </a:lnTo>
                  <a:lnTo>
                    <a:pt x="99" y="10"/>
                  </a:lnTo>
                  <a:lnTo>
                    <a:pt x="99" y="12"/>
                  </a:lnTo>
                  <a:lnTo>
                    <a:pt x="99" y="16"/>
                  </a:lnTo>
                  <a:lnTo>
                    <a:pt x="97" y="18"/>
                  </a:lnTo>
                  <a:lnTo>
                    <a:pt x="94" y="21"/>
                  </a:lnTo>
                  <a:lnTo>
                    <a:pt x="88" y="27"/>
                  </a:lnTo>
                  <a:lnTo>
                    <a:pt x="84" y="31"/>
                  </a:lnTo>
                  <a:lnTo>
                    <a:pt x="80" y="35"/>
                  </a:lnTo>
                  <a:lnTo>
                    <a:pt x="74" y="38"/>
                  </a:lnTo>
                  <a:lnTo>
                    <a:pt x="69" y="42"/>
                  </a:lnTo>
                  <a:lnTo>
                    <a:pt x="65" y="46"/>
                  </a:lnTo>
                  <a:lnTo>
                    <a:pt x="59" y="52"/>
                  </a:lnTo>
                  <a:lnTo>
                    <a:pt x="54" y="54"/>
                  </a:lnTo>
                  <a:lnTo>
                    <a:pt x="48" y="58"/>
                  </a:lnTo>
                  <a:lnTo>
                    <a:pt x="42" y="61"/>
                  </a:lnTo>
                  <a:lnTo>
                    <a:pt x="36" y="65"/>
                  </a:lnTo>
                  <a:lnTo>
                    <a:pt x="29" y="67"/>
                  </a:lnTo>
                  <a:lnTo>
                    <a:pt x="23" y="71"/>
                  </a:lnTo>
                  <a:lnTo>
                    <a:pt x="16" y="73"/>
                  </a:lnTo>
                  <a:lnTo>
                    <a:pt x="10" y="75"/>
                  </a:lnTo>
                  <a:lnTo>
                    <a:pt x="6" y="75"/>
                  </a:lnTo>
                  <a:lnTo>
                    <a:pt x="4" y="73"/>
                  </a:lnTo>
                  <a:lnTo>
                    <a:pt x="2" y="71"/>
                  </a:lnTo>
                  <a:lnTo>
                    <a:pt x="0" y="67"/>
                  </a:lnTo>
                  <a:lnTo>
                    <a:pt x="0" y="63"/>
                  </a:lnTo>
                  <a:lnTo>
                    <a:pt x="2" y="61"/>
                  </a:lnTo>
                  <a:lnTo>
                    <a:pt x="4" y="59"/>
                  </a:lnTo>
                  <a:lnTo>
                    <a:pt x="4" y="58"/>
                  </a:lnTo>
                  <a:lnTo>
                    <a:pt x="4" y="58"/>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05" name="Freeform 165">
              <a:extLst>
                <a:ext uri="{FF2B5EF4-FFF2-40B4-BE49-F238E27FC236}">
                  <a16:creationId xmlns:a16="http://schemas.microsoft.com/office/drawing/2014/main" id="{B56F43D9-3E13-F748-9F80-6218827A1910}"/>
                </a:ext>
              </a:extLst>
            </p:cNvPr>
            <p:cNvSpPr>
              <a:spLocks/>
            </p:cNvSpPr>
            <p:nvPr/>
          </p:nvSpPr>
          <p:spPr bwMode="auto">
            <a:xfrm>
              <a:off x="3074" y="2240"/>
              <a:ext cx="66" cy="20"/>
            </a:xfrm>
            <a:custGeom>
              <a:avLst/>
              <a:gdLst>
                <a:gd name="T0" fmla="*/ 45 w 133"/>
                <a:gd name="T1" fmla="*/ 7 h 40"/>
                <a:gd name="T2" fmla="*/ 49 w 133"/>
                <a:gd name="T3" fmla="*/ 5 h 40"/>
                <a:gd name="T4" fmla="*/ 55 w 133"/>
                <a:gd name="T5" fmla="*/ 5 h 40"/>
                <a:gd name="T6" fmla="*/ 61 w 133"/>
                <a:gd name="T7" fmla="*/ 4 h 40"/>
                <a:gd name="T8" fmla="*/ 66 w 133"/>
                <a:gd name="T9" fmla="*/ 4 h 40"/>
                <a:gd name="T10" fmla="*/ 70 w 133"/>
                <a:gd name="T11" fmla="*/ 2 h 40"/>
                <a:gd name="T12" fmla="*/ 76 w 133"/>
                <a:gd name="T13" fmla="*/ 2 h 40"/>
                <a:gd name="T14" fmla="*/ 82 w 133"/>
                <a:gd name="T15" fmla="*/ 2 h 40"/>
                <a:gd name="T16" fmla="*/ 87 w 133"/>
                <a:gd name="T17" fmla="*/ 2 h 40"/>
                <a:gd name="T18" fmla="*/ 93 w 133"/>
                <a:gd name="T19" fmla="*/ 0 h 40"/>
                <a:gd name="T20" fmla="*/ 97 w 133"/>
                <a:gd name="T21" fmla="*/ 0 h 40"/>
                <a:gd name="T22" fmla="*/ 103 w 133"/>
                <a:gd name="T23" fmla="*/ 0 h 40"/>
                <a:gd name="T24" fmla="*/ 108 w 133"/>
                <a:gd name="T25" fmla="*/ 2 h 40"/>
                <a:gd name="T26" fmla="*/ 112 w 133"/>
                <a:gd name="T27" fmla="*/ 2 h 40"/>
                <a:gd name="T28" fmla="*/ 118 w 133"/>
                <a:gd name="T29" fmla="*/ 4 h 40"/>
                <a:gd name="T30" fmla="*/ 122 w 133"/>
                <a:gd name="T31" fmla="*/ 5 h 40"/>
                <a:gd name="T32" fmla="*/ 127 w 133"/>
                <a:gd name="T33" fmla="*/ 7 h 40"/>
                <a:gd name="T34" fmla="*/ 131 w 133"/>
                <a:gd name="T35" fmla="*/ 11 h 40"/>
                <a:gd name="T36" fmla="*/ 133 w 133"/>
                <a:gd name="T37" fmla="*/ 15 h 40"/>
                <a:gd name="T38" fmla="*/ 131 w 133"/>
                <a:gd name="T39" fmla="*/ 17 h 40"/>
                <a:gd name="T40" fmla="*/ 129 w 133"/>
                <a:gd name="T41" fmla="*/ 21 h 40"/>
                <a:gd name="T42" fmla="*/ 123 w 133"/>
                <a:gd name="T43" fmla="*/ 23 h 40"/>
                <a:gd name="T44" fmla="*/ 116 w 133"/>
                <a:gd name="T45" fmla="*/ 24 h 40"/>
                <a:gd name="T46" fmla="*/ 106 w 133"/>
                <a:gd name="T47" fmla="*/ 26 h 40"/>
                <a:gd name="T48" fmla="*/ 97 w 133"/>
                <a:gd name="T49" fmla="*/ 28 h 40"/>
                <a:gd name="T50" fmla="*/ 85 w 133"/>
                <a:gd name="T51" fmla="*/ 30 h 40"/>
                <a:gd name="T52" fmla="*/ 76 w 133"/>
                <a:gd name="T53" fmla="*/ 32 h 40"/>
                <a:gd name="T54" fmla="*/ 64 w 133"/>
                <a:gd name="T55" fmla="*/ 32 h 40"/>
                <a:gd name="T56" fmla="*/ 53 w 133"/>
                <a:gd name="T57" fmla="*/ 34 h 40"/>
                <a:gd name="T58" fmla="*/ 42 w 133"/>
                <a:gd name="T59" fmla="*/ 36 h 40"/>
                <a:gd name="T60" fmla="*/ 32 w 133"/>
                <a:gd name="T61" fmla="*/ 36 h 40"/>
                <a:gd name="T62" fmla="*/ 25 w 133"/>
                <a:gd name="T63" fmla="*/ 38 h 40"/>
                <a:gd name="T64" fmla="*/ 17 w 133"/>
                <a:gd name="T65" fmla="*/ 40 h 40"/>
                <a:gd name="T66" fmla="*/ 15 w 133"/>
                <a:gd name="T67" fmla="*/ 40 h 40"/>
                <a:gd name="T68" fmla="*/ 11 w 133"/>
                <a:gd name="T69" fmla="*/ 40 h 40"/>
                <a:gd name="T70" fmla="*/ 9 w 133"/>
                <a:gd name="T71" fmla="*/ 38 h 40"/>
                <a:gd name="T72" fmla="*/ 7 w 133"/>
                <a:gd name="T73" fmla="*/ 38 h 40"/>
                <a:gd name="T74" fmla="*/ 4 w 133"/>
                <a:gd name="T75" fmla="*/ 36 h 40"/>
                <a:gd name="T76" fmla="*/ 2 w 133"/>
                <a:gd name="T77" fmla="*/ 34 h 40"/>
                <a:gd name="T78" fmla="*/ 0 w 133"/>
                <a:gd name="T79" fmla="*/ 30 h 40"/>
                <a:gd name="T80" fmla="*/ 2 w 133"/>
                <a:gd name="T81" fmla="*/ 26 h 40"/>
                <a:gd name="T82" fmla="*/ 2 w 133"/>
                <a:gd name="T83" fmla="*/ 24 h 40"/>
                <a:gd name="T84" fmla="*/ 4 w 133"/>
                <a:gd name="T85" fmla="*/ 23 h 40"/>
                <a:gd name="T86" fmla="*/ 6 w 133"/>
                <a:gd name="T87" fmla="*/ 21 h 40"/>
                <a:gd name="T88" fmla="*/ 9 w 133"/>
                <a:gd name="T89" fmla="*/ 19 h 40"/>
                <a:gd name="T90" fmla="*/ 11 w 133"/>
                <a:gd name="T91" fmla="*/ 17 h 40"/>
                <a:gd name="T92" fmla="*/ 15 w 133"/>
                <a:gd name="T93" fmla="*/ 15 h 40"/>
                <a:gd name="T94" fmla="*/ 17 w 133"/>
                <a:gd name="T95" fmla="*/ 15 h 40"/>
                <a:gd name="T96" fmla="*/ 19 w 133"/>
                <a:gd name="T97" fmla="*/ 13 h 40"/>
                <a:gd name="T98" fmla="*/ 21 w 133"/>
                <a:gd name="T99" fmla="*/ 13 h 40"/>
                <a:gd name="T100" fmla="*/ 23 w 133"/>
                <a:gd name="T101" fmla="*/ 11 h 40"/>
                <a:gd name="T102" fmla="*/ 25 w 133"/>
                <a:gd name="T103" fmla="*/ 11 h 40"/>
                <a:gd name="T104" fmla="*/ 28 w 133"/>
                <a:gd name="T105" fmla="*/ 11 h 40"/>
                <a:gd name="T106" fmla="*/ 30 w 133"/>
                <a:gd name="T107" fmla="*/ 9 h 40"/>
                <a:gd name="T108" fmla="*/ 32 w 133"/>
                <a:gd name="T109" fmla="*/ 9 h 40"/>
                <a:gd name="T110" fmla="*/ 36 w 133"/>
                <a:gd name="T111" fmla="*/ 7 h 40"/>
                <a:gd name="T112" fmla="*/ 38 w 133"/>
                <a:gd name="T113" fmla="*/ 7 h 40"/>
                <a:gd name="T114" fmla="*/ 42 w 133"/>
                <a:gd name="T115" fmla="*/ 7 h 40"/>
                <a:gd name="T116" fmla="*/ 45 w 133"/>
                <a:gd name="T117" fmla="*/ 7 h 40"/>
                <a:gd name="T118" fmla="*/ 45 w 133"/>
                <a:gd name="T119" fmla="*/ 7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33" h="40">
                  <a:moveTo>
                    <a:pt x="45" y="7"/>
                  </a:moveTo>
                  <a:lnTo>
                    <a:pt x="49" y="5"/>
                  </a:lnTo>
                  <a:lnTo>
                    <a:pt x="55" y="5"/>
                  </a:lnTo>
                  <a:lnTo>
                    <a:pt x="61" y="4"/>
                  </a:lnTo>
                  <a:lnTo>
                    <a:pt x="66" y="4"/>
                  </a:lnTo>
                  <a:lnTo>
                    <a:pt x="70" y="2"/>
                  </a:lnTo>
                  <a:lnTo>
                    <a:pt x="76" y="2"/>
                  </a:lnTo>
                  <a:lnTo>
                    <a:pt x="82" y="2"/>
                  </a:lnTo>
                  <a:lnTo>
                    <a:pt x="87" y="2"/>
                  </a:lnTo>
                  <a:lnTo>
                    <a:pt x="93" y="0"/>
                  </a:lnTo>
                  <a:lnTo>
                    <a:pt x="97" y="0"/>
                  </a:lnTo>
                  <a:lnTo>
                    <a:pt x="103" y="0"/>
                  </a:lnTo>
                  <a:lnTo>
                    <a:pt x="108" y="2"/>
                  </a:lnTo>
                  <a:lnTo>
                    <a:pt x="112" y="2"/>
                  </a:lnTo>
                  <a:lnTo>
                    <a:pt x="118" y="4"/>
                  </a:lnTo>
                  <a:lnTo>
                    <a:pt x="122" y="5"/>
                  </a:lnTo>
                  <a:lnTo>
                    <a:pt x="127" y="7"/>
                  </a:lnTo>
                  <a:lnTo>
                    <a:pt x="131" y="11"/>
                  </a:lnTo>
                  <a:lnTo>
                    <a:pt x="133" y="15"/>
                  </a:lnTo>
                  <a:lnTo>
                    <a:pt x="131" y="17"/>
                  </a:lnTo>
                  <a:lnTo>
                    <a:pt x="129" y="21"/>
                  </a:lnTo>
                  <a:lnTo>
                    <a:pt x="123" y="23"/>
                  </a:lnTo>
                  <a:lnTo>
                    <a:pt x="116" y="24"/>
                  </a:lnTo>
                  <a:lnTo>
                    <a:pt x="106" y="26"/>
                  </a:lnTo>
                  <a:lnTo>
                    <a:pt x="97" y="28"/>
                  </a:lnTo>
                  <a:lnTo>
                    <a:pt x="85" y="30"/>
                  </a:lnTo>
                  <a:lnTo>
                    <a:pt x="76" y="32"/>
                  </a:lnTo>
                  <a:lnTo>
                    <a:pt x="64" y="32"/>
                  </a:lnTo>
                  <a:lnTo>
                    <a:pt x="53" y="34"/>
                  </a:lnTo>
                  <a:lnTo>
                    <a:pt x="42" y="36"/>
                  </a:lnTo>
                  <a:lnTo>
                    <a:pt x="32" y="36"/>
                  </a:lnTo>
                  <a:lnTo>
                    <a:pt x="25" y="38"/>
                  </a:lnTo>
                  <a:lnTo>
                    <a:pt x="17" y="40"/>
                  </a:lnTo>
                  <a:lnTo>
                    <a:pt x="15" y="40"/>
                  </a:lnTo>
                  <a:lnTo>
                    <a:pt x="11" y="40"/>
                  </a:lnTo>
                  <a:lnTo>
                    <a:pt x="9" y="38"/>
                  </a:lnTo>
                  <a:lnTo>
                    <a:pt x="7" y="38"/>
                  </a:lnTo>
                  <a:lnTo>
                    <a:pt x="4" y="36"/>
                  </a:lnTo>
                  <a:lnTo>
                    <a:pt x="2" y="34"/>
                  </a:lnTo>
                  <a:lnTo>
                    <a:pt x="0" y="30"/>
                  </a:lnTo>
                  <a:lnTo>
                    <a:pt x="2" y="26"/>
                  </a:lnTo>
                  <a:lnTo>
                    <a:pt x="2" y="24"/>
                  </a:lnTo>
                  <a:lnTo>
                    <a:pt x="4" y="23"/>
                  </a:lnTo>
                  <a:lnTo>
                    <a:pt x="6" y="21"/>
                  </a:lnTo>
                  <a:lnTo>
                    <a:pt x="9" y="19"/>
                  </a:lnTo>
                  <a:lnTo>
                    <a:pt x="11" y="17"/>
                  </a:lnTo>
                  <a:lnTo>
                    <a:pt x="15" y="15"/>
                  </a:lnTo>
                  <a:lnTo>
                    <a:pt x="17" y="15"/>
                  </a:lnTo>
                  <a:lnTo>
                    <a:pt x="19" y="13"/>
                  </a:lnTo>
                  <a:lnTo>
                    <a:pt x="21" y="13"/>
                  </a:lnTo>
                  <a:lnTo>
                    <a:pt x="23" y="11"/>
                  </a:lnTo>
                  <a:lnTo>
                    <a:pt x="25" y="11"/>
                  </a:lnTo>
                  <a:lnTo>
                    <a:pt x="28" y="11"/>
                  </a:lnTo>
                  <a:lnTo>
                    <a:pt x="30" y="9"/>
                  </a:lnTo>
                  <a:lnTo>
                    <a:pt x="32" y="9"/>
                  </a:lnTo>
                  <a:lnTo>
                    <a:pt x="36" y="7"/>
                  </a:lnTo>
                  <a:lnTo>
                    <a:pt x="38" y="7"/>
                  </a:lnTo>
                  <a:lnTo>
                    <a:pt x="42" y="7"/>
                  </a:lnTo>
                  <a:lnTo>
                    <a:pt x="45" y="7"/>
                  </a:lnTo>
                  <a:lnTo>
                    <a:pt x="45" y="7"/>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06" name="Freeform 166">
              <a:extLst>
                <a:ext uri="{FF2B5EF4-FFF2-40B4-BE49-F238E27FC236}">
                  <a16:creationId xmlns:a16="http://schemas.microsoft.com/office/drawing/2014/main" id="{DBA9790B-E79D-1C43-A3AD-77F6575B0BF7}"/>
                </a:ext>
              </a:extLst>
            </p:cNvPr>
            <p:cNvSpPr>
              <a:spLocks/>
            </p:cNvSpPr>
            <p:nvPr/>
          </p:nvSpPr>
          <p:spPr bwMode="auto">
            <a:xfrm>
              <a:off x="3387" y="2420"/>
              <a:ext cx="48" cy="54"/>
            </a:xfrm>
            <a:custGeom>
              <a:avLst/>
              <a:gdLst>
                <a:gd name="T0" fmla="*/ 0 w 97"/>
                <a:gd name="T1" fmla="*/ 8 h 106"/>
                <a:gd name="T2" fmla="*/ 21 w 97"/>
                <a:gd name="T3" fmla="*/ 2 h 106"/>
                <a:gd name="T4" fmla="*/ 40 w 97"/>
                <a:gd name="T5" fmla="*/ 0 h 106"/>
                <a:gd name="T6" fmla="*/ 55 w 97"/>
                <a:gd name="T7" fmla="*/ 2 h 106"/>
                <a:gd name="T8" fmla="*/ 68 w 97"/>
                <a:gd name="T9" fmla="*/ 8 h 106"/>
                <a:gd name="T10" fmla="*/ 78 w 97"/>
                <a:gd name="T11" fmla="*/ 13 h 106"/>
                <a:gd name="T12" fmla="*/ 87 w 97"/>
                <a:gd name="T13" fmla="*/ 21 h 106"/>
                <a:gd name="T14" fmla="*/ 91 w 97"/>
                <a:gd name="T15" fmla="*/ 30 h 106"/>
                <a:gd name="T16" fmla="*/ 95 w 97"/>
                <a:gd name="T17" fmla="*/ 42 h 106"/>
                <a:gd name="T18" fmla="*/ 97 w 97"/>
                <a:gd name="T19" fmla="*/ 51 h 106"/>
                <a:gd name="T20" fmla="*/ 95 w 97"/>
                <a:gd name="T21" fmla="*/ 63 h 106"/>
                <a:gd name="T22" fmla="*/ 91 w 97"/>
                <a:gd name="T23" fmla="*/ 74 h 106"/>
                <a:gd name="T24" fmla="*/ 87 w 97"/>
                <a:gd name="T25" fmla="*/ 84 h 106"/>
                <a:gd name="T26" fmla="*/ 80 w 97"/>
                <a:gd name="T27" fmla="*/ 91 h 106"/>
                <a:gd name="T28" fmla="*/ 72 w 97"/>
                <a:gd name="T29" fmla="*/ 99 h 106"/>
                <a:gd name="T30" fmla="*/ 61 w 97"/>
                <a:gd name="T31" fmla="*/ 103 h 106"/>
                <a:gd name="T32" fmla="*/ 49 w 97"/>
                <a:gd name="T33" fmla="*/ 106 h 106"/>
                <a:gd name="T34" fmla="*/ 49 w 97"/>
                <a:gd name="T35" fmla="*/ 103 h 106"/>
                <a:gd name="T36" fmla="*/ 47 w 97"/>
                <a:gd name="T37" fmla="*/ 99 h 106"/>
                <a:gd name="T38" fmla="*/ 45 w 97"/>
                <a:gd name="T39" fmla="*/ 95 h 106"/>
                <a:gd name="T40" fmla="*/ 43 w 97"/>
                <a:gd name="T41" fmla="*/ 93 h 106"/>
                <a:gd name="T42" fmla="*/ 42 w 97"/>
                <a:gd name="T43" fmla="*/ 91 h 106"/>
                <a:gd name="T44" fmla="*/ 42 w 97"/>
                <a:gd name="T45" fmla="*/ 89 h 106"/>
                <a:gd name="T46" fmla="*/ 42 w 97"/>
                <a:gd name="T47" fmla="*/ 87 h 106"/>
                <a:gd name="T48" fmla="*/ 43 w 97"/>
                <a:gd name="T49" fmla="*/ 87 h 106"/>
                <a:gd name="T50" fmla="*/ 45 w 97"/>
                <a:gd name="T51" fmla="*/ 86 h 106"/>
                <a:gd name="T52" fmla="*/ 47 w 97"/>
                <a:gd name="T53" fmla="*/ 86 h 106"/>
                <a:gd name="T54" fmla="*/ 55 w 97"/>
                <a:gd name="T55" fmla="*/ 84 h 106"/>
                <a:gd name="T56" fmla="*/ 61 w 97"/>
                <a:gd name="T57" fmla="*/ 80 h 106"/>
                <a:gd name="T58" fmla="*/ 64 w 97"/>
                <a:gd name="T59" fmla="*/ 76 h 106"/>
                <a:gd name="T60" fmla="*/ 70 w 97"/>
                <a:gd name="T61" fmla="*/ 72 h 106"/>
                <a:gd name="T62" fmla="*/ 72 w 97"/>
                <a:gd name="T63" fmla="*/ 67 h 106"/>
                <a:gd name="T64" fmla="*/ 76 w 97"/>
                <a:gd name="T65" fmla="*/ 63 h 106"/>
                <a:gd name="T66" fmla="*/ 76 w 97"/>
                <a:gd name="T67" fmla="*/ 57 h 106"/>
                <a:gd name="T68" fmla="*/ 78 w 97"/>
                <a:gd name="T69" fmla="*/ 51 h 106"/>
                <a:gd name="T70" fmla="*/ 76 w 97"/>
                <a:gd name="T71" fmla="*/ 46 h 106"/>
                <a:gd name="T72" fmla="*/ 76 w 97"/>
                <a:gd name="T73" fmla="*/ 40 h 106"/>
                <a:gd name="T74" fmla="*/ 74 w 97"/>
                <a:gd name="T75" fmla="*/ 36 h 106"/>
                <a:gd name="T76" fmla="*/ 70 w 97"/>
                <a:gd name="T77" fmla="*/ 32 h 106"/>
                <a:gd name="T78" fmla="*/ 66 w 97"/>
                <a:gd name="T79" fmla="*/ 28 h 106"/>
                <a:gd name="T80" fmla="*/ 61 w 97"/>
                <a:gd name="T81" fmla="*/ 25 h 106"/>
                <a:gd name="T82" fmla="*/ 55 w 97"/>
                <a:gd name="T83" fmla="*/ 23 h 106"/>
                <a:gd name="T84" fmla="*/ 47 w 97"/>
                <a:gd name="T85" fmla="*/ 21 h 106"/>
                <a:gd name="T86" fmla="*/ 43 w 97"/>
                <a:gd name="T87" fmla="*/ 21 h 106"/>
                <a:gd name="T88" fmla="*/ 40 w 97"/>
                <a:gd name="T89" fmla="*/ 23 h 106"/>
                <a:gd name="T90" fmla="*/ 36 w 97"/>
                <a:gd name="T91" fmla="*/ 23 h 106"/>
                <a:gd name="T92" fmla="*/ 34 w 97"/>
                <a:gd name="T93" fmla="*/ 25 h 106"/>
                <a:gd name="T94" fmla="*/ 30 w 97"/>
                <a:gd name="T95" fmla="*/ 25 h 106"/>
                <a:gd name="T96" fmla="*/ 26 w 97"/>
                <a:gd name="T97" fmla="*/ 27 h 106"/>
                <a:gd name="T98" fmla="*/ 22 w 97"/>
                <a:gd name="T99" fmla="*/ 27 h 106"/>
                <a:gd name="T100" fmla="*/ 19 w 97"/>
                <a:gd name="T101" fmla="*/ 28 h 106"/>
                <a:gd name="T102" fmla="*/ 19 w 97"/>
                <a:gd name="T103" fmla="*/ 25 h 106"/>
                <a:gd name="T104" fmla="*/ 17 w 97"/>
                <a:gd name="T105" fmla="*/ 23 h 106"/>
                <a:gd name="T106" fmla="*/ 15 w 97"/>
                <a:gd name="T107" fmla="*/ 21 h 106"/>
                <a:gd name="T108" fmla="*/ 13 w 97"/>
                <a:gd name="T109" fmla="*/ 19 h 106"/>
                <a:gd name="T110" fmla="*/ 11 w 97"/>
                <a:gd name="T111" fmla="*/ 17 h 106"/>
                <a:gd name="T112" fmla="*/ 9 w 97"/>
                <a:gd name="T113" fmla="*/ 17 h 106"/>
                <a:gd name="T114" fmla="*/ 5 w 97"/>
                <a:gd name="T115" fmla="*/ 13 h 106"/>
                <a:gd name="T116" fmla="*/ 2 w 97"/>
                <a:gd name="T117" fmla="*/ 11 h 106"/>
                <a:gd name="T118" fmla="*/ 0 w 97"/>
                <a:gd name="T119" fmla="*/ 9 h 106"/>
                <a:gd name="T120" fmla="*/ 0 w 97"/>
                <a:gd name="T121" fmla="*/ 8 h 106"/>
                <a:gd name="T122" fmla="*/ 0 w 97"/>
                <a:gd name="T123" fmla="*/ 8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97" h="106">
                  <a:moveTo>
                    <a:pt x="0" y="8"/>
                  </a:moveTo>
                  <a:lnTo>
                    <a:pt x="21" y="2"/>
                  </a:lnTo>
                  <a:lnTo>
                    <a:pt x="40" y="0"/>
                  </a:lnTo>
                  <a:lnTo>
                    <a:pt x="55" y="2"/>
                  </a:lnTo>
                  <a:lnTo>
                    <a:pt x="68" y="8"/>
                  </a:lnTo>
                  <a:lnTo>
                    <a:pt x="78" y="13"/>
                  </a:lnTo>
                  <a:lnTo>
                    <a:pt x="87" y="21"/>
                  </a:lnTo>
                  <a:lnTo>
                    <a:pt x="91" y="30"/>
                  </a:lnTo>
                  <a:lnTo>
                    <a:pt x="95" y="42"/>
                  </a:lnTo>
                  <a:lnTo>
                    <a:pt x="97" y="51"/>
                  </a:lnTo>
                  <a:lnTo>
                    <a:pt x="95" y="63"/>
                  </a:lnTo>
                  <a:lnTo>
                    <a:pt x="91" y="74"/>
                  </a:lnTo>
                  <a:lnTo>
                    <a:pt x="87" y="84"/>
                  </a:lnTo>
                  <a:lnTo>
                    <a:pt x="80" y="91"/>
                  </a:lnTo>
                  <a:lnTo>
                    <a:pt x="72" y="99"/>
                  </a:lnTo>
                  <a:lnTo>
                    <a:pt x="61" y="103"/>
                  </a:lnTo>
                  <a:lnTo>
                    <a:pt x="49" y="106"/>
                  </a:lnTo>
                  <a:lnTo>
                    <a:pt x="49" y="103"/>
                  </a:lnTo>
                  <a:lnTo>
                    <a:pt x="47" y="99"/>
                  </a:lnTo>
                  <a:lnTo>
                    <a:pt x="45" y="95"/>
                  </a:lnTo>
                  <a:lnTo>
                    <a:pt x="43" y="93"/>
                  </a:lnTo>
                  <a:lnTo>
                    <a:pt x="42" y="91"/>
                  </a:lnTo>
                  <a:lnTo>
                    <a:pt x="42" y="89"/>
                  </a:lnTo>
                  <a:lnTo>
                    <a:pt x="42" y="87"/>
                  </a:lnTo>
                  <a:lnTo>
                    <a:pt x="43" y="87"/>
                  </a:lnTo>
                  <a:lnTo>
                    <a:pt x="45" y="86"/>
                  </a:lnTo>
                  <a:lnTo>
                    <a:pt x="47" y="86"/>
                  </a:lnTo>
                  <a:lnTo>
                    <a:pt x="55" y="84"/>
                  </a:lnTo>
                  <a:lnTo>
                    <a:pt x="61" y="80"/>
                  </a:lnTo>
                  <a:lnTo>
                    <a:pt x="64" y="76"/>
                  </a:lnTo>
                  <a:lnTo>
                    <a:pt x="70" y="72"/>
                  </a:lnTo>
                  <a:lnTo>
                    <a:pt x="72" y="67"/>
                  </a:lnTo>
                  <a:lnTo>
                    <a:pt x="76" y="63"/>
                  </a:lnTo>
                  <a:lnTo>
                    <a:pt x="76" y="57"/>
                  </a:lnTo>
                  <a:lnTo>
                    <a:pt x="78" y="51"/>
                  </a:lnTo>
                  <a:lnTo>
                    <a:pt x="76" y="46"/>
                  </a:lnTo>
                  <a:lnTo>
                    <a:pt x="76" y="40"/>
                  </a:lnTo>
                  <a:lnTo>
                    <a:pt x="74" y="36"/>
                  </a:lnTo>
                  <a:lnTo>
                    <a:pt x="70" y="32"/>
                  </a:lnTo>
                  <a:lnTo>
                    <a:pt x="66" y="28"/>
                  </a:lnTo>
                  <a:lnTo>
                    <a:pt x="61" y="25"/>
                  </a:lnTo>
                  <a:lnTo>
                    <a:pt x="55" y="23"/>
                  </a:lnTo>
                  <a:lnTo>
                    <a:pt x="47" y="21"/>
                  </a:lnTo>
                  <a:lnTo>
                    <a:pt x="43" y="21"/>
                  </a:lnTo>
                  <a:lnTo>
                    <a:pt x="40" y="23"/>
                  </a:lnTo>
                  <a:lnTo>
                    <a:pt x="36" y="23"/>
                  </a:lnTo>
                  <a:lnTo>
                    <a:pt x="34" y="25"/>
                  </a:lnTo>
                  <a:lnTo>
                    <a:pt x="30" y="25"/>
                  </a:lnTo>
                  <a:lnTo>
                    <a:pt x="26" y="27"/>
                  </a:lnTo>
                  <a:lnTo>
                    <a:pt x="22" y="27"/>
                  </a:lnTo>
                  <a:lnTo>
                    <a:pt x="19" y="28"/>
                  </a:lnTo>
                  <a:lnTo>
                    <a:pt x="19" y="25"/>
                  </a:lnTo>
                  <a:lnTo>
                    <a:pt x="17" y="23"/>
                  </a:lnTo>
                  <a:lnTo>
                    <a:pt x="15" y="21"/>
                  </a:lnTo>
                  <a:lnTo>
                    <a:pt x="13" y="19"/>
                  </a:lnTo>
                  <a:lnTo>
                    <a:pt x="11" y="17"/>
                  </a:lnTo>
                  <a:lnTo>
                    <a:pt x="9" y="17"/>
                  </a:lnTo>
                  <a:lnTo>
                    <a:pt x="5" y="13"/>
                  </a:lnTo>
                  <a:lnTo>
                    <a:pt x="2" y="11"/>
                  </a:lnTo>
                  <a:lnTo>
                    <a:pt x="0" y="9"/>
                  </a:lnTo>
                  <a:lnTo>
                    <a:pt x="0" y="8"/>
                  </a:lnTo>
                  <a:lnTo>
                    <a:pt x="0" y="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07" name="Freeform 167">
              <a:extLst>
                <a:ext uri="{FF2B5EF4-FFF2-40B4-BE49-F238E27FC236}">
                  <a16:creationId xmlns:a16="http://schemas.microsoft.com/office/drawing/2014/main" id="{56C270BA-E3AD-FD4F-9D3F-6B2C6E0D77B8}"/>
                </a:ext>
              </a:extLst>
            </p:cNvPr>
            <p:cNvSpPr>
              <a:spLocks/>
            </p:cNvSpPr>
            <p:nvPr/>
          </p:nvSpPr>
          <p:spPr bwMode="auto">
            <a:xfrm>
              <a:off x="3308" y="2423"/>
              <a:ext cx="47" cy="54"/>
            </a:xfrm>
            <a:custGeom>
              <a:avLst/>
              <a:gdLst>
                <a:gd name="T0" fmla="*/ 23 w 95"/>
                <a:gd name="T1" fmla="*/ 3 h 106"/>
                <a:gd name="T2" fmla="*/ 32 w 95"/>
                <a:gd name="T3" fmla="*/ 2 h 106"/>
                <a:gd name="T4" fmla="*/ 42 w 95"/>
                <a:gd name="T5" fmla="*/ 0 h 106"/>
                <a:gd name="T6" fmla="*/ 51 w 95"/>
                <a:gd name="T7" fmla="*/ 0 h 106"/>
                <a:gd name="T8" fmla="*/ 63 w 95"/>
                <a:gd name="T9" fmla="*/ 0 h 106"/>
                <a:gd name="T10" fmla="*/ 72 w 95"/>
                <a:gd name="T11" fmla="*/ 0 h 106"/>
                <a:gd name="T12" fmla="*/ 82 w 95"/>
                <a:gd name="T13" fmla="*/ 2 h 106"/>
                <a:gd name="T14" fmla="*/ 89 w 95"/>
                <a:gd name="T15" fmla="*/ 5 h 106"/>
                <a:gd name="T16" fmla="*/ 93 w 95"/>
                <a:gd name="T17" fmla="*/ 7 h 106"/>
                <a:gd name="T18" fmla="*/ 95 w 95"/>
                <a:gd name="T19" fmla="*/ 11 h 106"/>
                <a:gd name="T20" fmla="*/ 93 w 95"/>
                <a:gd name="T21" fmla="*/ 15 h 106"/>
                <a:gd name="T22" fmla="*/ 91 w 95"/>
                <a:gd name="T23" fmla="*/ 21 h 106"/>
                <a:gd name="T24" fmla="*/ 87 w 95"/>
                <a:gd name="T25" fmla="*/ 24 h 106"/>
                <a:gd name="T26" fmla="*/ 74 w 95"/>
                <a:gd name="T27" fmla="*/ 22 h 106"/>
                <a:gd name="T28" fmla="*/ 61 w 95"/>
                <a:gd name="T29" fmla="*/ 21 h 106"/>
                <a:gd name="T30" fmla="*/ 47 w 95"/>
                <a:gd name="T31" fmla="*/ 22 h 106"/>
                <a:gd name="T32" fmla="*/ 34 w 95"/>
                <a:gd name="T33" fmla="*/ 26 h 106"/>
                <a:gd name="T34" fmla="*/ 26 w 95"/>
                <a:gd name="T35" fmla="*/ 32 h 106"/>
                <a:gd name="T36" fmla="*/ 21 w 95"/>
                <a:gd name="T37" fmla="*/ 43 h 106"/>
                <a:gd name="T38" fmla="*/ 23 w 95"/>
                <a:gd name="T39" fmla="*/ 61 h 106"/>
                <a:gd name="T40" fmla="*/ 28 w 95"/>
                <a:gd name="T41" fmla="*/ 72 h 106"/>
                <a:gd name="T42" fmla="*/ 32 w 95"/>
                <a:gd name="T43" fmla="*/ 76 h 106"/>
                <a:gd name="T44" fmla="*/ 36 w 95"/>
                <a:gd name="T45" fmla="*/ 80 h 106"/>
                <a:gd name="T46" fmla="*/ 42 w 95"/>
                <a:gd name="T47" fmla="*/ 81 h 106"/>
                <a:gd name="T48" fmla="*/ 45 w 95"/>
                <a:gd name="T49" fmla="*/ 83 h 106"/>
                <a:gd name="T50" fmla="*/ 51 w 95"/>
                <a:gd name="T51" fmla="*/ 83 h 106"/>
                <a:gd name="T52" fmla="*/ 55 w 95"/>
                <a:gd name="T53" fmla="*/ 83 h 106"/>
                <a:gd name="T54" fmla="*/ 59 w 95"/>
                <a:gd name="T55" fmla="*/ 83 h 106"/>
                <a:gd name="T56" fmla="*/ 63 w 95"/>
                <a:gd name="T57" fmla="*/ 83 h 106"/>
                <a:gd name="T58" fmla="*/ 64 w 95"/>
                <a:gd name="T59" fmla="*/ 85 h 106"/>
                <a:gd name="T60" fmla="*/ 64 w 95"/>
                <a:gd name="T61" fmla="*/ 89 h 106"/>
                <a:gd name="T62" fmla="*/ 61 w 95"/>
                <a:gd name="T63" fmla="*/ 97 h 106"/>
                <a:gd name="T64" fmla="*/ 57 w 95"/>
                <a:gd name="T65" fmla="*/ 104 h 106"/>
                <a:gd name="T66" fmla="*/ 47 w 95"/>
                <a:gd name="T67" fmla="*/ 106 h 106"/>
                <a:gd name="T68" fmla="*/ 30 w 95"/>
                <a:gd name="T69" fmla="*/ 100 h 106"/>
                <a:gd name="T70" fmla="*/ 15 w 95"/>
                <a:gd name="T71" fmla="*/ 91 h 106"/>
                <a:gd name="T72" fmla="*/ 5 w 95"/>
                <a:gd name="T73" fmla="*/ 76 h 106"/>
                <a:gd name="T74" fmla="*/ 2 w 95"/>
                <a:gd name="T75" fmla="*/ 61 h 106"/>
                <a:gd name="T76" fmla="*/ 0 w 95"/>
                <a:gd name="T77" fmla="*/ 43 h 106"/>
                <a:gd name="T78" fmla="*/ 4 w 95"/>
                <a:gd name="T79" fmla="*/ 26 h 106"/>
                <a:gd name="T80" fmla="*/ 13 w 95"/>
                <a:gd name="T81" fmla="*/ 13 h 106"/>
                <a:gd name="T82" fmla="*/ 21 w 95"/>
                <a:gd name="T83" fmla="*/ 7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95" h="106">
                  <a:moveTo>
                    <a:pt x="21" y="7"/>
                  </a:moveTo>
                  <a:lnTo>
                    <a:pt x="23" y="3"/>
                  </a:lnTo>
                  <a:lnTo>
                    <a:pt x="28" y="3"/>
                  </a:lnTo>
                  <a:lnTo>
                    <a:pt x="32" y="2"/>
                  </a:lnTo>
                  <a:lnTo>
                    <a:pt x="36" y="2"/>
                  </a:lnTo>
                  <a:lnTo>
                    <a:pt x="42" y="0"/>
                  </a:lnTo>
                  <a:lnTo>
                    <a:pt x="47" y="0"/>
                  </a:lnTo>
                  <a:lnTo>
                    <a:pt x="51" y="0"/>
                  </a:lnTo>
                  <a:lnTo>
                    <a:pt x="57" y="0"/>
                  </a:lnTo>
                  <a:lnTo>
                    <a:pt x="63" y="0"/>
                  </a:lnTo>
                  <a:lnTo>
                    <a:pt x="66" y="0"/>
                  </a:lnTo>
                  <a:lnTo>
                    <a:pt x="72" y="0"/>
                  </a:lnTo>
                  <a:lnTo>
                    <a:pt x="78" y="2"/>
                  </a:lnTo>
                  <a:lnTo>
                    <a:pt x="82" y="2"/>
                  </a:lnTo>
                  <a:lnTo>
                    <a:pt x="85" y="3"/>
                  </a:lnTo>
                  <a:lnTo>
                    <a:pt x="89" y="5"/>
                  </a:lnTo>
                  <a:lnTo>
                    <a:pt x="91" y="7"/>
                  </a:lnTo>
                  <a:lnTo>
                    <a:pt x="93" y="7"/>
                  </a:lnTo>
                  <a:lnTo>
                    <a:pt x="95" y="9"/>
                  </a:lnTo>
                  <a:lnTo>
                    <a:pt x="95" y="11"/>
                  </a:lnTo>
                  <a:lnTo>
                    <a:pt x="93" y="13"/>
                  </a:lnTo>
                  <a:lnTo>
                    <a:pt x="93" y="15"/>
                  </a:lnTo>
                  <a:lnTo>
                    <a:pt x="91" y="19"/>
                  </a:lnTo>
                  <a:lnTo>
                    <a:pt x="91" y="21"/>
                  </a:lnTo>
                  <a:lnTo>
                    <a:pt x="91" y="24"/>
                  </a:lnTo>
                  <a:lnTo>
                    <a:pt x="87" y="24"/>
                  </a:lnTo>
                  <a:lnTo>
                    <a:pt x="82" y="22"/>
                  </a:lnTo>
                  <a:lnTo>
                    <a:pt x="74" y="22"/>
                  </a:lnTo>
                  <a:lnTo>
                    <a:pt x="68" y="22"/>
                  </a:lnTo>
                  <a:lnTo>
                    <a:pt x="61" y="21"/>
                  </a:lnTo>
                  <a:lnTo>
                    <a:pt x="53" y="22"/>
                  </a:lnTo>
                  <a:lnTo>
                    <a:pt x="47" y="22"/>
                  </a:lnTo>
                  <a:lnTo>
                    <a:pt x="40" y="24"/>
                  </a:lnTo>
                  <a:lnTo>
                    <a:pt x="34" y="26"/>
                  </a:lnTo>
                  <a:lnTo>
                    <a:pt x="30" y="28"/>
                  </a:lnTo>
                  <a:lnTo>
                    <a:pt x="26" y="32"/>
                  </a:lnTo>
                  <a:lnTo>
                    <a:pt x="23" y="38"/>
                  </a:lnTo>
                  <a:lnTo>
                    <a:pt x="21" y="43"/>
                  </a:lnTo>
                  <a:lnTo>
                    <a:pt x="23" y="51"/>
                  </a:lnTo>
                  <a:lnTo>
                    <a:pt x="23" y="61"/>
                  </a:lnTo>
                  <a:lnTo>
                    <a:pt x="28" y="70"/>
                  </a:lnTo>
                  <a:lnTo>
                    <a:pt x="28" y="72"/>
                  </a:lnTo>
                  <a:lnTo>
                    <a:pt x="30" y="74"/>
                  </a:lnTo>
                  <a:lnTo>
                    <a:pt x="32" y="76"/>
                  </a:lnTo>
                  <a:lnTo>
                    <a:pt x="34" y="78"/>
                  </a:lnTo>
                  <a:lnTo>
                    <a:pt x="36" y="80"/>
                  </a:lnTo>
                  <a:lnTo>
                    <a:pt x="38" y="80"/>
                  </a:lnTo>
                  <a:lnTo>
                    <a:pt x="42" y="81"/>
                  </a:lnTo>
                  <a:lnTo>
                    <a:pt x="44" y="81"/>
                  </a:lnTo>
                  <a:lnTo>
                    <a:pt x="45" y="83"/>
                  </a:lnTo>
                  <a:lnTo>
                    <a:pt x="49" y="83"/>
                  </a:lnTo>
                  <a:lnTo>
                    <a:pt x="51" y="83"/>
                  </a:lnTo>
                  <a:lnTo>
                    <a:pt x="53" y="83"/>
                  </a:lnTo>
                  <a:lnTo>
                    <a:pt x="55" y="83"/>
                  </a:lnTo>
                  <a:lnTo>
                    <a:pt x="57" y="83"/>
                  </a:lnTo>
                  <a:lnTo>
                    <a:pt x="59" y="83"/>
                  </a:lnTo>
                  <a:lnTo>
                    <a:pt x="61" y="85"/>
                  </a:lnTo>
                  <a:lnTo>
                    <a:pt x="63" y="83"/>
                  </a:lnTo>
                  <a:lnTo>
                    <a:pt x="64" y="85"/>
                  </a:lnTo>
                  <a:lnTo>
                    <a:pt x="64" y="85"/>
                  </a:lnTo>
                  <a:lnTo>
                    <a:pt x="64" y="87"/>
                  </a:lnTo>
                  <a:lnTo>
                    <a:pt x="64" y="89"/>
                  </a:lnTo>
                  <a:lnTo>
                    <a:pt x="63" y="93"/>
                  </a:lnTo>
                  <a:lnTo>
                    <a:pt x="61" y="97"/>
                  </a:lnTo>
                  <a:lnTo>
                    <a:pt x="59" y="100"/>
                  </a:lnTo>
                  <a:lnTo>
                    <a:pt x="57" y="104"/>
                  </a:lnTo>
                  <a:lnTo>
                    <a:pt x="59" y="106"/>
                  </a:lnTo>
                  <a:lnTo>
                    <a:pt x="47" y="106"/>
                  </a:lnTo>
                  <a:lnTo>
                    <a:pt x="38" y="104"/>
                  </a:lnTo>
                  <a:lnTo>
                    <a:pt x="30" y="100"/>
                  </a:lnTo>
                  <a:lnTo>
                    <a:pt x="23" y="97"/>
                  </a:lnTo>
                  <a:lnTo>
                    <a:pt x="15" y="91"/>
                  </a:lnTo>
                  <a:lnTo>
                    <a:pt x="11" y="83"/>
                  </a:lnTo>
                  <a:lnTo>
                    <a:pt x="5" y="76"/>
                  </a:lnTo>
                  <a:lnTo>
                    <a:pt x="4" y="68"/>
                  </a:lnTo>
                  <a:lnTo>
                    <a:pt x="2" y="61"/>
                  </a:lnTo>
                  <a:lnTo>
                    <a:pt x="0" y="53"/>
                  </a:lnTo>
                  <a:lnTo>
                    <a:pt x="0" y="43"/>
                  </a:lnTo>
                  <a:lnTo>
                    <a:pt x="2" y="36"/>
                  </a:lnTo>
                  <a:lnTo>
                    <a:pt x="4" y="26"/>
                  </a:lnTo>
                  <a:lnTo>
                    <a:pt x="9" y="19"/>
                  </a:lnTo>
                  <a:lnTo>
                    <a:pt x="13" y="13"/>
                  </a:lnTo>
                  <a:lnTo>
                    <a:pt x="21" y="7"/>
                  </a:lnTo>
                  <a:lnTo>
                    <a:pt x="21"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61608" name="Line 168">
            <a:extLst>
              <a:ext uri="{FF2B5EF4-FFF2-40B4-BE49-F238E27FC236}">
                <a16:creationId xmlns:a16="http://schemas.microsoft.com/office/drawing/2014/main" id="{0DD377CC-6910-544E-857C-A34EE29DD21F}"/>
              </a:ext>
            </a:extLst>
          </p:cNvPr>
          <p:cNvSpPr>
            <a:spLocks noChangeShapeType="1"/>
          </p:cNvSpPr>
          <p:nvPr/>
        </p:nvSpPr>
        <p:spPr bwMode="auto">
          <a:xfrm>
            <a:off x="2667000" y="4419600"/>
            <a:ext cx="8382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609" name="Line 169">
            <a:extLst>
              <a:ext uri="{FF2B5EF4-FFF2-40B4-BE49-F238E27FC236}">
                <a16:creationId xmlns:a16="http://schemas.microsoft.com/office/drawing/2014/main" id="{F648CEE0-B27F-0241-A14E-0C6A761E59AC}"/>
              </a:ext>
            </a:extLst>
          </p:cNvPr>
          <p:cNvSpPr>
            <a:spLocks noChangeShapeType="1"/>
          </p:cNvSpPr>
          <p:nvPr/>
        </p:nvSpPr>
        <p:spPr bwMode="auto">
          <a:xfrm flipV="1">
            <a:off x="3505200" y="3124200"/>
            <a:ext cx="0" cy="1295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610" name="Line 170">
            <a:extLst>
              <a:ext uri="{FF2B5EF4-FFF2-40B4-BE49-F238E27FC236}">
                <a16:creationId xmlns:a16="http://schemas.microsoft.com/office/drawing/2014/main" id="{6DE2D8F1-6614-0044-9713-40A45EFDADB1}"/>
              </a:ext>
            </a:extLst>
          </p:cNvPr>
          <p:cNvSpPr>
            <a:spLocks noChangeShapeType="1"/>
          </p:cNvSpPr>
          <p:nvPr/>
        </p:nvSpPr>
        <p:spPr bwMode="auto">
          <a:xfrm>
            <a:off x="3505200" y="3124200"/>
            <a:ext cx="44958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611" name="Line 171">
            <a:extLst>
              <a:ext uri="{FF2B5EF4-FFF2-40B4-BE49-F238E27FC236}">
                <a16:creationId xmlns:a16="http://schemas.microsoft.com/office/drawing/2014/main" id="{7E871CE0-6C20-6641-BE9B-B4F3D1433FCB}"/>
              </a:ext>
            </a:extLst>
          </p:cNvPr>
          <p:cNvSpPr>
            <a:spLocks noChangeShapeType="1"/>
          </p:cNvSpPr>
          <p:nvPr/>
        </p:nvSpPr>
        <p:spPr bwMode="auto">
          <a:xfrm>
            <a:off x="8001000" y="3124200"/>
            <a:ext cx="0" cy="2971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612" name="Line 172">
            <a:extLst>
              <a:ext uri="{FF2B5EF4-FFF2-40B4-BE49-F238E27FC236}">
                <a16:creationId xmlns:a16="http://schemas.microsoft.com/office/drawing/2014/main" id="{A53B224D-50F3-9D45-9007-C82A51892136}"/>
              </a:ext>
            </a:extLst>
          </p:cNvPr>
          <p:cNvSpPr>
            <a:spLocks noChangeShapeType="1"/>
          </p:cNvSpPr>
          <p:nvPr/>
        </p:nvSpPr>
        <p:spPr bwMode="auto">
          <a:xfrm flipH="1">
            <a:off x="3505200" y="6096000"/>
            <a:ext cx="44958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613" name="Line 173">
            <a:extLst>
              <a:ext uri="{FF2B5EF4-FFF2-40B4-BE49-F238E27FC236}">
                <a16:creationId xmlns:a16="http://schemas.microsoft.com/office/drawing/2014/main" id="{5B89A769-65B3-0943-B442-8064767594CA}"/>
              </a:ext>
            </a:extLst>
          </p:cNvPr>
          <p:cNvSpPr>
            <a:spLocks noChangeShapeType="1"/>
          </p:cNvSpPr>
          <p:nvPr/>
        </p:nvSpPr>
        <p:spPr bwMode="auto">
          <a:xfrm flipV="1">
            <a:off x="3505200" y="4724400"/>
            <a:ext cx="0" cy="13716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614" name="Line 174">
            <a:extLst>
              <a:ext uri="{FF2B5EF4-FFF2-40B4-BE49-F238E27FC236}">
                <a16:creationId xmlns:a16="http://schemas.microsoft.com/office/drawing/2014/main" id="{F95C719B-DC20-0843-8D01-29BEB9D64A57}"/>
              </a:ext>
            </a:extLst>
          </p:cNvPr>
          <p:cNvSpPr>
            <a:spLocks noChangeShapeType="1"/>
          </p:cNvSpPr>
          <p:nvPr/>
        </p:nvSpPr>
        <p:spPr bwMode="auto">
          <a:xfrm flipH="1" flipV="1">
            <a:off x="2590800" y="4419600"/>
            <a:ext cx="914400"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616" name="Line 176">
            <a:extLst>
              <a:ext uri="{FF2B5EF4-FFF2-40B4-BE49-F238E27FC236}">
                <a16:creationId xmlns:a16="http://schemas.microsoft.com/office/drawing/2014/main" id="{C0D72588-2CDA-C844-A95D-6DC16834B455}"/>
              </a:ext>
            </a:extLst>
          </p:cNvPr>
          <p:cNvSpPr>
            <a:spLocks noChangeShapeType="1"/>
          </p:cNvSpPr>
          <p:nvPr/>
        </p:nvSpPr>
        <p:spPr bwMode="auto">
          <a:xfrm>
            <a:off x="6324600" y="3124200"/>
            <a:ext cx="0" cy="2971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617" name="Line 177">
            <a:extLst>
              <a:ext uri="{FF2B5EF4-FFF2-40B4-BE49-F238E27FC236}">
                <a16:creationId xmlns:a16="http://schemas.microsoft.com/office/drawing/2014/main" id="{7E527B27-6171-4044-9ED2-C6151DC37851}"/>
              </a:ext>
            </a:extLst>
          </p:cNvPr>
          <p:cNvSpPr>
            <a:spLocks noChangeShapeType="1"/>
          </p:cNvSpPr>
          <p:nvPr/>
        </p:nvSpPr>
        <p:spPr bwMode="auto">
          <a:xfrm>
            <a:off x="4953000" y="3124200"/>
            <a:ext cx="0" cy="2971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618" name="Text Box 178">
            <a:extLst>
              <a:ext uri="{FF2B5EF4-FFF2-40B4-BE49-F238E27FC236}">
                <a16:creationId xmlns:a16="http://schemas.microsoft.com/office/drawing/2014/main" id="{923A5D8B-8511-6646-B15F-AB90CE8D883D}"/>
              </a:ext>
            </a:extLst>
          </p:cNvPr>
          <p:cNvSpPr txBox="1">
            <a:spLocks noChangeArrowheads="1"/>
          </p:cNvSpPr>
          <p:nvPr/>
        </p:nvSpPr>
        <p:spPr bwMode="auto">
          <a:xfrm>
            <a:off x="228600" y="1371600"/>
            <a:ext cx="7848600" cy="1004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t>More than ONE pathway from negative to positive</a:t>
            </a:r>
          </a:p>
          <a:p>
            <a:pPr algn="l">
              <a:spcBef>
                <a:spcPct val="50000"/>
              </a:spcBef>
            </a:pPr>
            <a:r>
              <a:rPr lang="en-US" altLang="en-US"/>
              <a:t>If one light bulb burns out it will not affect the rest</a:t>
            </a:r>
          </a:p>
        </p:txBody>
      </p:sp>
      <p:grpSp>
        <p:nvGrpSpPr>
          <p:cNvPr id="61704" name="Group 264">
            <a:extLst>
              <a:ext uri="{FF2B5EF4-FFF2-40B4-BE49-F238E27FC236}">
                <a16:creationId xmlns:a16="http://schemas.microsoft.com/office/drawing/2014/main" id="{BD599CDE-1D1C-624C-BB57-B3BFDC5F3984}"/>
              </a:ext>
            </a:extLst>
          </p:cNvPr>
          <p:cNvGrpSpPr>
            <a:grpSpLocks/>
          </p:cNvGrpSpPr>
          <p:nvPr/>
        </p:nvGrpSpPr>
        <p:grpSpPr bwMode="auto">
          <a:xfrm>
            <a:off x="5638800" y="4495800"/>
            <a:ext cx="665163" cy="457200"/>
            <a:chOff x="550" y="3337"/>
            <a:chExt cx="637" cy="353"/>
          </a:xfrm>
        </p:grpSpPr>
        <p:sp>
          <p:nvSpPr>
            <p:cNvPr id="61663" name="Freeform 223">
              <a:extLst>
                <a:ext uri="{FF2B5EF4-FFF2-40B4-BE49-F238E27FC236}">
                  <a16:creationId xmlns:a16="http://schemas.microsoft.com/office/drawing/2014/main" id="{8E4A98D8-A16F-934E-956C-21E14DEC6627}"/>
                </a:ext>
              </a:extLst>
            </p:cNvPr>
            <p:cNvSpPr>
              <a:spLocks/>
            </p:cNvSpPr>
            <p:nvPr/>
          </p:nvSpPr>
          <p:spPr bwMode="auto">
            <a:xfrm rot="-5273767">
              <a:off x="895" y="3423"/>
              <a:ext cx="122" cy="163"/>
            </a:xfrm>
            <a:custGeom>
              <a:avLst/>
              <a:gdLst>
                <a:gd name="T0" fmla="*/ 203 w 243"/>
                <a:gd name="T1" fmla="*/ 303 h 326"/>
                <a:gd name="T2" fmla="*/ 201 w 243"/>
                <a:gd name="T3" fmla="*/ 212 h 326"/>
                <a:gd name="T4" fmla="*/ 190 w 243"/>
                <a:gd name="T5" fmla="*/ 96 h 326"/>
                <a:gd name="T6" fmla="*/ 228 w 243"/>
                <a:gd name="T7" fmla="*/ 82 h 326"/>
                <a:gd name="T8" fmla="*/ 243 w 243"/>
                <a:gd name="T9" fmla="*/ 44 h 326"/>
                <a:gd name="T10" fmla="*/ 220 w 243"/>
                <a:gd name="T11" fmla="*/ 2 h 326"/>
                <a:gd name="T12" fmla="*/ 169 w 243"/>
                <a:gd name="T13" fmla="*/ 4 h 326"/>
                <a:gd name="T14" fmla="*/ 125 w 243"/>
                <a:gd name="T15" fmla="*/ 0 h 326"/>
                <a:gd name="T16" fmla="*/ 81 w 243"/>
                <a:gd name="T17" fmla="*/ 10 h 326"/>
                <a:gd name="T18" fmla="*/ 24 w 243"/>
                <a:gd name="T19" fmla="*/ 12 h 326"/>
                <a:gd name="T20" fmla="*/ 0 w 243"/>
                <a:gd name="T21" fmla="*/ 52 h 326"/>
                <a:gd name="T22" fmla="*/ 17 w 243"/>
                <a:gd name="T23" fmla="*/ 80 h 326"/>
                <a:gd name="T24" fmla="*/ 49 w 243"/>
                <a:gd name="T25" fmla="*/ 94 h 326"/>
                <a:gd name="T26" fmla="*/ 55 w 243"/>
                <a:gd name="T27" fmla="*/ 185 h 326"/>
                <a:gd name="T28" fmla="*/ 60 w 243"/>
                <a:gd name="T29" fmla="*/ 324 h 326"/>
                <a:gd name="T30" fmla="*/ 123 w 243"/>
                <a:gd name="T31" fmla="*/ 326 h 326"/>
                <a:gd name="T32" fmla="*/ 203 w 243"/>
                <a:gd name="T33" fmla="*/ 303 h 326"/>
                <a:gd name="T34" fmla="*/ 203 w 243"/>
                <a:gd name="T35" fmla="*/ 303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43" h="326">
                  <a:moveTo>
                    <a:pt x="203" y="303"/>
                  </a:moveTo>
                  <a:lnTo>
                    <a:pt x="201" y="212"/>
                  </a:lnTo>
                  <a:lnTo>
                    <a:pt x="190" y="96"/>
                  </a:lnTo>
                  <a:lnTo>
                    <a:pt x="228" y="82"/>
                  </a:lnTo>
                  <a:lnTo>
                    <a:pt x="243" y="44"/>
                  </a:lnTo>
                  <a:lnTo>
                    <a:pt x="220" y="2"/>
                  </a:lnTo>
                  <a:lnTo>
                    <a:pt x="169" y="4"/>
                  </a:lnTo>
                  <a:lnTo>
                    <a:pt x="125" y="0"/>
                  </a:lnTo>
                  <a:lnTo>
                    <a:pt x="81" y="10"/>
                  </a:lnTo>
                  <a:lnTo>
                    <a:pt x="24" y="12"/>
                  </a:lnTo>
                  <a:lnTo>
                    <a:pt x="0" y="52"/>
                  </a:lnTo>
                  <a:lnTo>
                    <a:pt x="17" y="80"/>
                  </a:lnTo>
                  <a:lnTo>
                    <a:pt x="49" y="94"/>
                  </a:lnTo>
                  <a:lnTo>
                    <a:pt x="55" y="185"/>
                  </a:lnTo>
                  <a:lnTo>
                    <a:pt x="60" y="324"/>
                  </a:lnTo>
                  <a:lnTo>
                    <a:pt x="123" y="326"/>
                  </a:lnTo>
                  <a:lnTo>
                    <a:pt x="203" y="303"/>
                  </a:lnTo>
                  <a:lnTo>
                    <a:pt x="203" y="303"/>
                  </a:lnTo>
                  <a:close/>
                </a:path>
              </a:pathLst>
            </a:custGeom>
            <a:solidFill>
              <a:srgbClr val="C7F0F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64" name="Freeform 224">
              <a:extLst>
                <a:ext uri="{FF2B5EF4-FFF2-40B4-BE49-F238E27FC236}">
                  <a16:creationId xmlns:a16="http://schemas.microsoft.com/office/drawing/2014/main" id="{AFC180FE-D385-6642-BDD4-2A56764152CC}"/>
                </a:ext>
              </a:extLst>
            </p:cNvPr>
            <p:cNvSpPr>
              <a:spLocks/>
            </p:cNvSpPr>
            <p:nvPr/>
          </p:nvSpPr>
          <p:spPr bwMode="auto">
            <a:xfrm rot="-5273767">
              <a:off x="1147" y="3496"/>
              <a:ext cx="48" cy="23"/>
            </a:xfrm>
            <a:custGeom>
              <a:avLst/>
              <a:gdLst>
                <a:gd name="T0" fmla="*/ 0 w 97"/>
                <a:gd name="T1" fmla="*/ 2 h 45"/>
                <a:gd name="T2" fmla="*/ 17 w 97"/>
                <a:gd name="T3" fmla="*/ 40 h 45"/>
                <a:gd name="T4" fmla="*/ 54 w 97"/>
                <a:gd name="T5" fmla="*/ 45 h 45"/>
                <a:gd name="T6" fmla="*/ 82 w 97"/>
                <a:gd name="T7" fmla="*/ 38 h 45"/>
                <a:gd name="T8" fmla="*/ 97 w 97"/>
                <a:gd name="T9" fmla="*/ 0 h 45"/>
                <a:gd name="T10" fmla="*/ 0 w 97"/>
                <a:gd name="T11" fmla="*/ 2 h 45"/>
                <a:gd name="T12" fmla="*/ 0 w 97"/>
                <a:gd name="T13" fmla="*/ 2 h 45"/>
              </a:gdLst>
              <a:ahLst/>
              <a:cxnLst>
                <a:cxn ang="0">
                  <a:pos x="T0" y="T1"/>
                </a:cxn>
                <a:cxn ang="0">
                  <a:pos x="T2" y="T3"/>
                </a:cxn>
                <a:cxn ang="0">
                  <a:pos x="T4" y="T5"/>
                </a:cxn>
                <a:cxn ang="0">
                  <a:pos x="T6" y="T7"/>
                </a:cxn>
                <a:cxn ang="0">
                  <a:pos x="T8" y="T9"/>
                </a:cxn>
                <a:cxn ang="0">
                  <a:pos x="T10" y="T11"/>
                </a:cxn>
                <a:cxn ang="0">
                  <a:pos x="T12" y="T13"/>
                </a:cxn>
              </a:cxnLst>
              <a:rect l="0" t="0" r="r" b="b"/>
              <a:pathLst>
                <a:path w="97" h="45">
                  <a:moveTo>
                    <a:pt x="0" y="2"/>
                  </a:moveTo>
                  <a:lnTo>
                    <a:pt x="17" y="40"/>
                  </a:lnTo>
                  <a:lnTo>
                    <a:pt x="54" y="45"/>
                  </a:lnTo>
                  <a:lnTo>
                    <a:pt x="82" y="38"/>
                  </a:lnTo>
                  <a:lnTo>
                    <a:pt x="97" y="0"/>
                  </a:lnTo>
                  <a:lnTo>
                    <a:pt x="0" y="2"/>
                  </a:lnTo>
                  <a:lnTo>
                    <a:pt x="0" y="2"/>
                  </a:lnTo>
                  <a:close/>
                </a:path>
              </a:pathLst>
            </a:custGeom>
            <a:solidFill>
              <a:srgbClr val="7A94A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65" name="Freeform 225">
              <a:extLst>
                <a:ext uri="{FF2B5EF4-FFF2-40B4-BE49-F238E27FC236}">
                  <a16:creationId xmlns:a16="http://schemas.microsoft.com/office/drawing/2014/main" id="{B2564811-B026-9443-B6DB-5B05111C0510}"/>
                </a:ext>
              </a:extLst>
            </p:cNvPr>
            <p:cNvSpPr>
              <a:spLocks/>
            </p:cNvSpPr>
            <p:nvPr/>
          </p:nvSpPr>
          <p:spPr bwMode="auto">
            <a:xfrm rot="-5273767">
              <a:off x="994" y="3419"/>
              <a:ext cx="163" cy="167"/>
            </a:xfrm>
            <a:custGeom>
              <a:avLst/>
              <a:gdLst>
                <a:gd name="T0" fmla="*/ 13 w 327"/>
                <a:gd name="T1" fmla="*/ 69 h 335"/>
                <a:gd name="T2" fmla="*/ 69 w 327"/>
                <a:gd name="T3" fmla="*/ 90 h 335"/>
                <a:gd name="T4" fmla="*/ 116 w 327"/>
                <a:gd name="T5" fmla="*/ 90 h 335"/>
                <a:gd name="T6" fmla="*/ 181 w 327"/>
                <a:gd name="T7" fmla="*/ 90 h 335"/>
                <a:gd name="T8" fmla="*/ 270 w 327"/>
                <a:gd name="T9" fmla="*/ 44 h 335"/>
                <a:gd name="T10" fmla="*/ 325 w 327"/>
                <a:gd name="T11" fmla="*/ 0 h 335"/>
                <a:gd name="T12" fmla="*/ 327 w 327"/>
                <a:gd name="T13" fmla="*/ 34 h 335"/>
                <a:gd name="T14" fmla="*/ 314 w 327"/>
                <a:gd name="T15" fmla="*/ 72 h 335"/>
                <a:gd name="T16" fmla="*/ 316 w 327"/>
                <a:gd name="T17" fmla="*/ 109 h 335"/>
                <a:gd name="T18" fmla="*/ 289 w 327"/>
                <a:gd name="T19" fmla="*/ 150 h 335"/>
                <a:gd name="T20" fmla="*/ 306 w 327"/>
                <a:gd name="T21" fmla="*/ 183 h 335"/>
                <a:gd name="T22" fmla="*/ 285 w 327"/>
                <a:gd name="T23" fmla="*/ 217 h 335"/>
                <a:gd name="T24" fmla="*/ 289 w 327"/>
                <a:gd name="T25" fmla="*/ 247 h 335"/>
                <a:gd name="T26" fmla="*/ 293 w 327"/>
                <a:gd name="T27" fmla="*/ 280 h 335"/>
                <a:gd name="T28" fmla="*/ 244 w 327"/>
                <a:gd name="T29" fmla="*/ 318 h 335"/>
                <a:gd name="T30" fmla="*/ 175 w 327"/>
                <a:gd name="T31" fmla="*/ 335 h 335"/>
                <a:gd name="T32" fmla="*/ 86 w 327"/>
                <a:gd name="T33" fmla="*/ 322 h 335"/>
                <a:gd name="T34" fmla="*/ 55 w 327"/>
                <a:gd name="T35" fmla="*/ 310 h 335"/>
                <a:gd name="T36" fmla="*/ 34 w 327"/>
                <a:gd name="T37" fmla="*/ 251 h 335"/>
                <a:gd name="T38" fmla="*/ 12 w 327"/>
                <a:gd name="T39" fmla="*/ 215 h 335"/>
                <a:gd name="T40" fmla="*/ 23 w 327"/>
                <a:gd name="T41" fmla="*/ 190 h 335"/>
                <a:gd name="T42" fmla="*/ 12 w 327"/>
                <a:gd name="T43" fmla="*/ 160 h 335"/>
                <a:gd name="T44" fmla="*/ 23 w 327"/>
                <a:gd name="T45" fmla="*/ 128 h 335"/>
                <a:gd name="T46" fmla="*/ 0 w 327"/>
                <a:gd name="T47" fmla="*/ 82 h 335"/>
                <a:gd name="T48" fmla="*/ 13 w 327"/>
                <a:gd name="T49" fmla="*/ 69 h 335"/>
                <a:gd name="T50" fmla="*/ 13 w 327"/>
                <a:gd name="T51" fmla="*/ 69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27" h="335">
                  <a:moveTo>
                    <a:pt x="13" y="69"/>
                  </a:moveTo>
                  <a:lnTo>
                    <a:pt x="69" y="90"/>
                  </a:lnTo>
                  <a:lnTo>
                    <a:pt x="116" y="90"/>
                  </a:lnTo>
                  <a:lnTo>
                    <a:pt x="181" y="90"/>
                  </a:lnTo>
                  <a:lnTo>
                    <a:pt x="270" y="44"/>
                  </a:lnTo>
                  <a:lnTo>
                    <a:pt x="325" y="0"/>
                  </a:lnTo>
                  <a:lnTo>
                    <a:pt x="327" y="34"/>
                  </a:lnTo>
                  <a:lnTo>
                    <a:pt x="314" y="72"/>
                  </a:lnTo>
                  <a:lnTo>
                    <a:pt x="316" y="109"/>
                  </a:lnTo>
                  <a:lnTo>
                    <a:pt x="289" y="150"/>
                  </a:lnTo>
                  <a:lnTo>
                    <a:pt x="306" y="183"/>
                  </a:lnTo>
                  <a:lnTo>
                    <a:pt x="285" y="217"/>
                  </a:lnTo>
                  <a:lnTo>
                    <a:pt x="289" y="247"/>
                  </a:lnTo>
                  <a:lnTo>
                    <a:pt x="293" y="280"/>
                  </a:lnTo>
                  <a:lnTo>
                    <a:pt x="244" y="318"/>
                  </a:lnTo>
                  <a:lnTo>
                    <a:pt x="175" y="335"/>
                  </a:lnTo>
                  <a:lnTo>
                    <a:pt x="86" y="322"/>
                  </a:lnTo>
                  <a:lnTo>
                    <a:pt x="55" y="310"/>
                  </a:lnTo>
                  <a:lnTo>
                    <a:pt x="34" y="251"/>
                  </a:lnTo>
                  <a:lnTo>
                    <a:pt x="12" y="215"/>
                  </a:lnTo>
                  <a:lnTo>
                    <a:pt x="23" y="190"/>
                  </a:lnTo>
                  <a:lnTo>
                    <a:pt x="12" y="160"/>
                  </a:lnTo>
                  <a:lnTo>
                    <a:pt x="23" y="128"/>
                  </a:lnTo>
                  <a:lnTo>
                    <a:pt x="0" y="82"/>
                  </a:lnTo>
                  <a:lnTo>
                    <a:pt x="13" y="69"/>
                  </a:lnTo>
                  <a:lnTo>
                    <a:pt x="13" y="69"/>
                  </a:lnTo>
                  <a:close/>
                </a:path>
              </a:pathLst>
            </a:custGeom>
            <a:solidFill>
              <a:srgbClr val="BA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66" name="Freeform 226">
              <a:extLst>
                <a:ext uri="{FF2B5EF4-FFF2-40B4-BE49-F238E27FC236}">
                  <a16:creationId xmlns:a16="http://schemas.microsoft.com/office/drawing/2014/main" id="{45469399-4CD6-7648-880E-0800B75ECF2B}"/>
                </a:ext>
              </a:extLst>
            </p:cNvPr>
            <p:cNvSpPr>
              <a:spLocks/>
            </p:cNvSpPr>
            <p:nvPr/>
          </p:nvSpPr>
          <p:spPr bwMode="auto">
            <a:xfrm rot="-5273767">
              <a:off x="612" y="3275"/>
              <a:ext cx="353" cy="478"/>
            </a:xfrm>
            <a:custGeom>
              <a:avLst/>
              <a:gdLst>
                <a:gd name="T0" fmla="*/ 371 w 706"/>
                <a:gd name="T1" fmla="*/ 0 h 956"/>
                <a:gd name="T2" fmla="*/ 457 w 706"/>
                <a:gd name="T3" fmla="*/ 12 h 956"/>
                <a:gd name="T4" fmla="*/ 536 w 706"/>
                <a:gd name="T5" fmla="*/ 46 h 956"/>
                <a:gd name="T6" fmla="*/ 603 w 706"/>
                <a:gd name="T7" fmla="*/ 105 h 956"/>
                <a:gd name="T8" fmla="*/ 668 w 706"/>
                <a:gd name="T9" fmla="*/ 205 h 956"/>
                <a:gd name="T10" fmla="*/ 702 w 706"/>
                <a:gd name="T11" fmla="*/ 329 h 956"/>
                <a:gd name="T12" fmla="*/ 702 w 706"/>
                <a:gd name="T13" fmla="*/ 456 h 956"/>
                <a:gd name="T14" fmla="*/ 673 w 706"/>
                <a:gd name="T15" fmla="*/ 576 h 956"/>
                <a:gd name="T16" fmla="*/ 635 w 706"/>
                <a:gd name="T17" fmla="*/ 656 h 956"/>
                <a:gd name="T18" fmla="*/ 603 w 706"/>
                <a:gd name="T19" fmla="*/ 725 h 956"/>
                <a:gd name="T20" fmla="*/ 576 w 706"/>
                <a:gd name="T21" fmla="*/ 793 h 956"/>
                <a:gd name="T22" fmla="*/ 561 w 706"/>
                <a:gd name="T23" fmla="*/ 865 h 956"/>
                <a:gd name="T24" fmla="*/ 554 w 706"/>
                <a:gd name="T25" fmla="*/ 882 h 956"/>
                <a:gd name="T26" fmla="*/ 544 w 706"/>
                <a:gd name="T27" fmla="*/ 884 h 956"/>
                <a:gd name="T28" fmla="*/ 546 w 706"/>
                <a:gd name="T29" fmla="*/ 816 h 956"/>
                <a:gd name="T30" fmla="*/ 573 w 706"/>
                <a:gd name="T31" fmla="*/ 730 h 956"/>
                <a:gd name="T32" fmla="*/ 612 w 706"/>
                <a:gd name="T33" fmla="*/ 647 h 956"/>
                <a:gd name="T34" fmla="*/ 649 w 706"/>
                <a:gd name="T35" fmla="*/ 563 h 956"/>
                <a:gd name="T36" fmla="*/ 673 w 706"/>
                <a:gd name="T37" fmla="*/ 447 h 956"/>
                <a:gd name="T38" fmla="*/ 673 w 706"/>
                <a:gd name="T39" fmla="*/ 320 h 956"/>
                <a:gd name="T40" fmla="*/ 637 w 706"/>
                <a:gd name="T41" fmla="*/ 198 h 956"/>
                <a:gd name="T42" fmla="*/ 559 w 706"/>
                <a:gd name="T43" fmla="*/ 93 h 956"/>
                <a:gd name="T44" fmla="*/ 458 w 706"/>
                <a:gd name="T45" fmla="*/ 34 h 956"/>
                <a:gd name="T46" fmla="*/ 356 w 706"/>
                <a:gd name="T47" fmla="*/ 25 h 956"/>
                <a:gd name="T48" fmla="*/ 253 w 706"/>
                <a:gd name="T49" fmla="*/ 48 h 956"/>
                <a:gd name="T50" fmla="*/ 160 w 706"/>
                <a:gd name="T51" fmla="*/ 95 h 956"/>
                <a:gd name="T52" fmla="*/ 76 w 706"/>
                <a:gd name="T53" fmla="*/ 190 h 956"/>
                <a:gd name="T54" fmla="*/ 30 w 706"/>
                <a:gd name="T55" fmla="*/ 318 h 956"/>
                <a:gd name="T56" fmla="*/ 21 w 706"/>
                <a:gd name="T57" fmla="*/ 445 h 956"/>
                <a:gd name="T58" fmla="*/ 38 w 706"/>
                <a:gd name="T59" fmla="*/ 552 h 956"/>
                <a:gd name="T60" fmla="*/ 80 w 706"/>
                <a:gd name="T61" fmla="*/ 628 h 956"/>
                <a:gd name="T62" fmla="*/ 145 w 706"/>
                <a:gd name="T63" fmla="*/ 694 h 956"/>
                <a:gd name="T64" fmla="*/ 207 w 706"/>
                <a:gd name="T65" fmla="*/ 761 h 956"/>
                <a:gd name="T66" fmla="*/ 249 w 706"/>
                <a:gd name="T67" fmla="*/ 844 h 956"/>
                <a:gd name="T68" fmla="*/ 255 w 706"/>
                <a:gd name="T69" fmla="*/ 880 h 956"/>
                <a:gd name="T70" fmla="*/ 261 w 706"/>
                <a:gd name="T71" fmla="*/ 903 h 956"/>
                <a:gd name="T72" fmla="*/ 268 w 706"/>
                <a:gd name="T73" fmla="*/ 928 h 956"/>
                <a:gd name="T74" fmla="*/ 272 w 706"/>
                <a:gd name="T75" fmla="*/ 949 h 956"/>
                <a:gd name="T76" fmla="*/ 268 w 706"/>
                <a:gd name="T77" fmla="*/ 955 h 956"/>
                <a:gd name="T78" fmla="*/ 253 w 706"/>
                <a:gd name="T79" fmla="*/ 949 h 956"/>
                <a:gd name="T80" fmla="*/ 240 w 706"/>
                <a:gd name="T81" fmla="*/ 911 h 956"/>
                <a:gd name="T82" fmla="*/ 228 w 706"/>
                <a:gd name="T83" fmla="*/ 856 h 956"/>
                <a:gd name="T84" fmla="*/ 209 w 706"/>
                <a:gd name="T85" fmla="*/ 801 h 956"/>
                <a:gd name="T86" fmla="*/ 173 w 706"/>
                <a:gd name="T87" fmla="*/ 751 h 956"/>
                <a:gd name="T88" fmla="*/ 112 w 706"/>
                <a:gd name="T89" fmla="*/ 698 h 956"/>
                <a:gd name="T90" fmla="*/ 59 w 706"/>
                <a:gd name="T91" fmla="*/ 637 h 956"/>
                <a:gd name="T92" fmla="*/ 21 w 706"/>
                <a:gd name="T93" fmla="*/ 567 h 956"/>
                <a:gd name="T94" fmla="*/ 2 w 706"/>
                <a:gd name="T95" fmla="*/ 489 h 956"/>
                <a:gd name="T96" fmla="*/ 0 w 706"/>
                <a:gd name="T97" fmla="*/ 382 h 956"/>
                <a:gd name="T98" fmla="*/ 17 w 706"/>
                <a:gd name="T99" fmla="*/ 276 h 956"/>
                <a:gd name="T100" fmla="*/ 57 w 706"/>
                <a:gd name="T101" fmla="*/ 177 h 956"/>
                <a:gd name="T102" fmla="*/ 126 w 706"/>
                <a:gd name="T103" fmla="*/ 93 h 956"/>
                <a:gd name="T104" fmla="*/ 175 w 706"/>
                <a:gd name="T105" fmla="*/ 57 h 956"/>
                <a:gd name="T106" fmla="*/ 213 w 706"/>
                <a:gd name="T107" fmla="*/ 38 h 956"/>
                <a:gd name="T108" fmla="*/ 255 w 706"/>
                <a:gd name="T109" fmla="*/ 25 h 956"/>
                <a:gd name="T110" fmla="*/ 295 w 706"/>
                <a:gd name="T111" fmla="*/ 12 h 9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06" h="956">
                  <a:moveTo>
                    <a:pt x="306" y="8"/>
                  </a:moveTo>
                  <a:lnTo>
                    <a:pt x="327" y="4"/>
                  </a:lnTo>
                  <a:lnTo>
                    <a:pt x="350" y="2"/>
                  </a:lnTo>
                  <a:lnTo>
                    <a:pt x="371" y="0"/>
                  </a:lnTo>
                  <a:lnTo>
                    <a:pt x="394" y="2"/>
                  </a:lnTo>
                  <a:lnTo>
                    <a:pt x="415" y="2"/>
                  </a:lnTo>
                  <a:lnTo>
                    <a:pt x="436" y="6"/>
                  </a:lnTo>
                  <a:lnTo>
                    <a:pt x="457" y="12"/>
                  </a:lnTo>
                  <a:lnTo>
                    <a:pt x="477" y="17"/>
                  </a:lnTo>
                  <a:lnTo>
                    <a:pt x="498" y="25"/>
                  </a:lnTo>
                  <a:lnTo>
                    <a:pt x="517" y="34"/>
                  </a:lnTo>
                  <a:lnTo>
                    <a:pt x="536" y="46"/>
                  </a:lnTo>
                  <a:lnTo>
                    <a:pt x="554" y="59"/>
                  </a:lnTo>
                  <a:lnTo>
                    <a:pt x="571" y="72"/>
                  </a:lnTo>
                  <a:lnTo>
                    <a:pt x="588" y="88"/>
                  </a:lnTo>
                  <a:lnTo>
                    <a:pt x="603" y="105"/>
                  </a:lnTo>
                  <a:lnTo>
                    <a:pt x="618" y="124"/>
                  </a:lnTo>
                  <a:lnTo>
                    <a:pt x="637" y="150"/>
                  </a:lnTo>
                  <a:lnTo>
                    <a:pt x="652" y="177"/>
                  </a:lnTo>
                  <a:lnTo>
                    <a:pt x="668" y="205"/>
                  </a:lnTo>
                  <a:lnTo>
                    <a:pt x="679" y="236"/>
                  </a:lnTo>
                  <a:lnTo>
                    <a:pt x="689" y="266"/>
                  </a:lnTo>
                  <a:lnTo>
                    <a:pt x="696" y="297"/>
                  </a:lnTo>
                  <a:lnTo>
                    <a:pt x="702" y="329"/>
                  </a:lnTo>
                  <a:lnTo>
                    <a:pt x="706" y="361"/>
                  </a:lnTo>
                  <a:lnTo>
                    <a:pt x="706" y="392"/>
                  </a:lnTo>
                  <a:lnTo>
                    <a:pt x="706" y="424"/>
                  </a:lnTo>
                  <a:lnTo>
                    <a:pt x="702" y="456"/>
                  </a:lnTo>
                  <a:lnTo>
                    <a:pt x="698" y="487"/>
                  </a:lnTo>
                  <a:lnTo>
                    <a:pt x="690" y="517"/>
                  </a:lnTo>
                  <a:lnTo>
                    <a:pt x="683" y="548"/>
                  </a:lnTo>
                  <a:lnTo>
                    <a:pt x="673" y="576"/>
                  </a:lnTo>
                  <a:lnTo>
                    <a:pt x="660" y="605"/>
                  </a:lnTo>
                  <a:lnTo>
                    <a:pt x="652" y="620"/>
                  </a:lnTo>
                  <a:lnTo>
                    <a:pt x="645" y="637"/>
                  </a:lnTo>
                  <a:lnTo>
                    <a:pt x="635" y="656"/>
                  </a:lnTo>
                  <a:lnTo>
                    <a:pt x="628" y="673"/>
                  </a:lnTo>
                  <a:lnTo>
                    <a:pt x="618" y="690"/>
                  </a:lnTo>
                  <a:lnTo>
                    <a:pt x="611" y="707"/>
                  </a:lnTo>
                  <a:lnTo>
                    <a:pt x="603" y="725"/>
                  </a:lnTo>
                  <a:lnTo>
                    <a:pt x="595" y="742"/>
                  </a:lnTo>
                  <a:lnTo>
                    <a:pt x="590" y="759"/>
                  </a:lnTo>
                  <a:lnTo>
                    <a:pt x="582" y="776"/>
                  </a:lnTo>
                  <a:lnTo>
                    <a:pt x="576" y="793"/>
                  </a:lnTo>
                  <a:lnTo>
                    <a:pt x="573" y="810"/>
                  </a:lnTo>
                  <a:lnTo>
                    <a:pt x="567" y="827"/>
                  </a:lnTo>
                  <a:lnTo>
                    <a:pt x="565" y="846"/>
                  </a:lnTo>
                  <a:lnTo>
                    <a:pt x="561" y="865"/>
                  </a:lnTo>
                  <a:lnTo>
                    <a:pt x="559" y="882"/>
                  </a:lnTo>
                  <a:lnTo>
                    <a:pt x="557" y="882"/>
                  </a:lnTo>
                  <a:lnTo>
                    <a:pt x="555" y="882"/>
                  </a:lnTo>
                  <a:lnTo>
                    <a:pt x="554" y="882"/>
                  </a:lnTo>
                  <a:lnTo>
                    <a:pt x="552" y="884"/>
                  </a:lnTo>
                  <a:lnTo>
                    <a:pt x="550" y="884"/>
                  </a:lnTo>
                  <a:lnTo>
                    <a:pt x="548" y="884"/>
                  </a:lnTo>
                  <a:lnTo>
                    <a:pt x="544" y="884"/>
                  </a:lnTo>
                  <a:lnTo>
                    <a:pt x="544" y="884"/>
                  </a:lnTo>
                  <a:lnTo>
                    <a:pt x="542" y="861"/>
                  </a:lnTo>
                  <a:lnTo>
                    <a:pt x="542" y="839"/>
                  </a:lnTo>
                  <a:lnTo>
                    <a:pt x="546" y="816"/>
                  </a:lnTo>
                  <a:lnTo>
                    <a:pt x="550" y="795"/>
                  </a:lnTo>
                  <a:lnTo>
                    <a:pt x="555" y="772"/>
                  </a:lnTo>
                  <a:lnTo>
                    <a:pt x="563" y="751"/>
                  </a:lnTo>
                  <a:lnTo>
                    <a:pt x="573" y="730"/>
                  </a:lnTo>
                  <a:lnTo>
                    <a:pt x="582" y="709"/>
                  </a:lnTo>
                  <a:lnTo>
                    <a:pt x="593" y="688"/>
                  </a:lnTo>
                  <a:lnTo>
                    <a:pt x="603" y="667"/>
                  </a:lnTo>
                  <a:lnTo>
                    <a:pt x="612" y="647"/>
                  </a:lnTo>
                  <a:lnTo>
                    <a:pt x="624" y="626"/>
                  </a:lnTo>
                  <a:lnTo>
                    <a:pt x="633" y="605"/>
                  </a:lnTo>
                  <a:lnTo>
                    <a:pt x="641" y="584"/>
                  </a:lnTo>
                  <a:lnTo>
                    <a:pt x="649" y="563"/>
                  </a:lnTo>
                  <a:lnTo>
                    <a:pt x="656" y="542"/>
                  </a:lnTo>
                  <a:lnTo>
                    <a:pt x="664" y="510"/>
                  </a:lnTo>
                  <a:lnTo>
                    <a:pt x="670" y="479"/>
                  </a:lnTo>
                  <a:lnTo>
                    <a:pt x="673" y="447"/>
                  </a:lnTo>
                  <a:lnTo>
                    <a:pt x="677" y="417"/>
                  </a:lnTo>
                  <a:lnTo>
                    <a:pt x="677" y="384"/>
                  </a:lnTo>
                  <a:lnTo>
                    <a:pt x="677" y="352"/>
                  </a:lnTo>
                  <a:lnTo>
                    <a:pt x="673" y="320"/>
                  </a:lnTo>
                  <a:lnTo>
                    <a:pt x="668" y="289"/>
                  </a:lnTo>
                  <a:lnTo>
                    <a:pt x="660" y="257"/>
                  </a:lnTo>
                  <a:lnTo>
                    <a:pt x="651" y="228"/>
                  </a:lnTo>
                  <a:lnTo>
                    <a:pt x="637" y="198"/>
                  </a:lnTo>
                  <a:lnTo>
                    <a:pt x="622" y="169"/>
                  </a:lnTo>
                  <a:lnTo>
                    <a:pt x="603" y="143"/>
                  </a:lnTo>
                  <a:lnTo>
                    <a:pt x="582" y="118"/>
                  </a:lnTo>
                  <a:lnTo>
                    <a:pt x="559" y="93"/>
                  </a:lnTo>
                  <a:lnTo>
                    <a:pt x="531" y="72"/>
                  </a:lnTo>
                  <a:lnTo>
                    <a:pt x="508" y="57"/>
                  </a:lnTo>
                  <a:lnTo>
                    <a:pt x="483" y="44"/>
                  </a:lnTo>
                  <a:lnTo>
                    <a:pt x="458" y="34"/>
                  </a:lnTo>
                  <a:lnTo>
                    <a:pt x="434" y="29"/>
                  </a:lnTo>
                  <a:lnTo>
                    <a:pt x="409" y="25"/>
                  </a:lnTo>
                  <a:lnTo>
                    <a:pt x="382" y="23"/>
                  </a:lnTo>
                  <a:lnTo>
                    <a:pt x="356" y="25"/>
                  </a:lnTo>
                  <a:lnTo>
                    <a:pt x="331" y="27"/>
                  </a:lnTo>
                  <a:lnTo>
                    <a:pt x="304" y="32"/>
                  </a:lnTo>
                  <a:lnTo>
                    <a:pt x="278" y="38"/>
                  </a:lnTo>
                  <a:lnTo>
                    <a:pt x="253" y="48"/>
                  </a:lnTo>
                  <a:lnTo>
                    <a:pt x="228" y="57"/>
                  </a:lnTo>
                  <a:lnTo>
                    <a:pt x="205" y="69"/>
                  </a:lnTo>
                  <a:lnTo>
                    <a:pt x="183" y="82"/>
                  </a:lnTo>
                  <a:lnTo>
                    <a:pt x="160" y="95"/>
                  </a:lnTo>
                  <a:lnTo>
                    <a:pt x="141" y="110"/>
                  </a:lnTo>
                  <a:lnTo>
                    <a:pt x="116" y="135"/>
                  </a:lnTo>
                  <a:lnTo>
                    <a:pt x="95" y="162"/>
                  </a:lnTo>
                  <a:lnTo>
                    <a:pt x="76" y="190"/>
                  </a:lnTo>
                  <a:lnTo>
                    <a:pt x="61" y="221"/>
                  </a:lnTo>
                  <a:lnTo>
                    <a:pt x="48" y="253"/>
                  </a:lnTo>
                  <a:lnTo>
                    <a:pt x="38" y="285"/>
                  </a:lnTo>
                  <a:lnTo>
                    <a:pt x="30" y="318"/>
                  </a:lnTo>
                  <a:lnTo>
                    <a:pt x="25" y="350"/>
                  </a:lnTo>
                  <a:lnTo>
                    <a:pt x="23" y="382"/>
                  </a:lnTo>
                  <a:lnTo>
                    <a:pt x="21" y="415"/>
                  </a:lnTo>
                  <a:lnTo>
                    <a:pt x="21" y="445"/>
                  </a:lnTo>
                  <a:lnTo>
                    <a:pt x="25" y="475"/>
                  </a:lnTo>
                  <a:lnTo>
                    <a:pt x="27" y="504"/>
                  </a:lnTo>
                  <a:lnTo>
                    <a:pt x="32" y="529"/>
                  </a:lnTo>
                  <a:lnTo>
                    <a:pt x="38" y="552"/>
                  </a:lnTo>
                  <a:lnTo>
                    <a:pt x="46" y="572"/>
                  </a:lnTo>
                  <a:lnTo>
                    <a:pt x="55" y="591"/>
                  </a:lnTo>
                  <a:lnTo>
                    <a:pt x="67" y="610"/>
                  </a:lnTo>
                  <a:lnTo>
                    <a:pt x="80" y="628"/>
                  </a:lnTo>
                  <a:lnTo>
                    <a:pt x="95" y="647"/>
                  </a:lnTo>
                  <a:lnTo>
                    <a:pt x="110" y="662"/>
                  </a:lnTo>
                  <a:lnTo>
                    <a:pt x="127" y="679"/>
                  </a:lnTo>
                  <a:lnTo>
                    <a:pt x="145" y="694"/>
                  </a:lnTo>
                  <a:lnTo>
                    <a:pt x="160" y="711"/>
                  </a:lnTo>
                  <a:lnTo>
                    <a:pt x="177" y="726"/>
                  </a:lnTo>
                  <a:lnTo>
                    <a:pt x="192" y="744"/>
                  </a:lnTo>
                  <a:lnTo>
                    <a:pt x="207" y="761"/>
                  </a:lnTo>
                  <a:lnTo>
                    <a:pt x="221" y="780"/>
                  </a:lnTo>
                  <a:lnTo>
                    <a:pt x="232" y="799"/>
                  </a:lnTo>
                  <a:lnTo>
                    <a:pt x="242" y="821"/>
                  </a:lnTo>
                  <a:lnTo>
                    <a:pt x="249" y="844"/>
                  </a:lnTo>
                  <a:lnTo>
                    <a:pt x="255" y="869"/>
                  </a:lnTo>
                  <a:lnTo>
                    <a:pt x="255" y="871"/>
                  </a:lnTo>
                  <a:lnTo>
                    <a:pt x="255" y="875"/>
                  </a:lnTo>
                  <a:lnTo>
                    <a:pt x="255" y="880"/>
                  </a:lnTo>
                  <a:lnTo>
                    <a:pt x="257" y="884"/>
                  </a:lnTo>
                  <a:lnTo>
                    <a:pt x="259" y="890"/>
                  </a:lnTo>
                  <a:lnTo>
                    <a:pt x="259" y="896"/>
                  </a:lnTo>
                  <a:lnTo>
                    <a:pt x="261" y="903"/>
                  </a:lnTo>
                  <a:lnTo>
                    <a:pt x="262" y="909"/>
                  </a:lnTo>
                  <a:lnTo>
                    <a:pt x="264" y="915"/>
                  </a:lnTo>
                  <a:lnTo>
                    <a:pt x="266" y="922"/>
                  </a:lnTo>
                  <a:lnTo>
                    <a:pt x="268" y="928"/>
                  </a:lnTo>
                  <a:lnTo>
                    <a:pt x="268" y="934"/>
                  </a:lnTo>
                  <a:lnTo>
                    <a:pt x="270" y="939"/>
                  </a:lnTo>
                  <a:lnTo>
                    <a:pt x="270" y="945"/>
                  </a:lnTo>
                  <a:lnTo>
                    <a:pt x="272" y="949"/>
                  </a:lnTo>
                  <a:lnTo>
                    <a:pt x="272" y="953"/>
                  </a:lnTo>
                  <a:lnTo>
                    <a:pt x="272" y="955"/>
                  </a:lnTo>
                  <a:lnTo>
                    <a:pt x="270" y="956"/>
                  </a:lnTo>
                  <a:lnTo>
                    <a:pt x="268" y="955"/>
                  </a:lnTo>
                  <a:lnTo>
                    <a:pt x="264" y="953"/>
                  </a:lnTo>
                  <a:lnTo>
                    <a:pt x="261" y="951"/>
                  </a:lnTo>
                  <a:lnTo>
                    <a:pt x="257" y="949"/>
                  </a:lnTo>
                  <a:lnTo>
                    <a:pt x="253" y="949"/>
                  </a:lnTo>
                  <a:lnTo>
                    <a:pt x="249" y="951"/>
                  </a:lnTo>
                  <a:lnTo>
                    <a:pt x="245" y="937"/>
                  </a:lnTo>
                  <a:lnTo>
                    <a:pt x="243" y="924"/>
                  </a:lnTo>
                  <a:lnTo>
                    <a:pt x="240" y="911"/>
                  </a:lnTo>
                  <a:lnTo>
                    <a:pt x="238" y="898"/>
                  </a:lnTo>
                  <a:lnTo>
                    <a:pt x="234" y="884"/>
                  </a:lnTo>
                  <a:lnTo>
                    <a:pt x="232" y="869"/>
                  </a:lnTo>
                  <a:lnTo>
                    <a:pt x="228" y="856"/>
                  </a:lnTo>
                  <a:lnTo>
                    <a:pt x="224" y="842"/>
                  </a:lnTo>
                  <a:lnTo>
                    <a:pt x="221" y="827"/>
                  </a:lnTo>
                  <a:lnTo>
                    <a:pt x="215" y="814"/>
                  </a:lnTo>
                  <a:lnTo>
                    <a:pt x="209" y="801"/>
                  </a:lnTo>
                  <a:lnTo>
                    <a:pt x="202" y="787"/>
                  </a:lnTo>
                  <a:lnTo>
                    <a:pt x="194" y="776"/>
                  </a:lnTo>
                  <a:lnTo>
                    <a:pt x="184" y="763"/>
                  </a:lnTo>
                  <a:lnTo>
                    <a:pt x="173" y="751"/>
                  </a:lnTo>
                  <a:lnTo>
                    <a:pt x="160" y="742"/>
                  </a:lnTo>
                  <a:lnTo>
                    <a:pt x="143" y="726"/>
                  </a:lnTo>
                  <a:lnTo>
                    <a:pt x="127" y="713"/>
                  </a:lnTo>
                  <a:lnTo>
                    <a:pt x="112" y="698"/>
                  </a:lnTo>
                  <a:lnTo>
                    <a:pt x="97" y="683"/>
                  </a:lnTo>
                  <a:lnTo>
                    <a:pt x="84" y="667"/>
                  </a:lnTo>
                  <a:lnTo>
                    <a:pt x="70" y="652"/>
                  </a:lnTo>
                  <a:lnTo>
                    <a:pt x="59" y="637"/>
                  </a:lnTo>
                  <a:lnTo>
                    <a:pt x="48" y="620"/>
                  </a:lnTo>
                  <a:lnTo>
                    <a:pt x="36" y="603"/>
                  </a:lnTo>
                  <a:lnTo>
                    <a:pt x="28" y="586"/>
                  </a:lnTo>
                  <a:lnTo>
                    <a:pt x="21" y="567"/>
                  </a:lnTo>
                  <a:lnTo>
                    <a:pt x="13" y="550"/>
                  </a:lnTo>
                  <a:lnTo>
                    <a:pt x="8" y="531"/>
                  </a:lnTo>
                  <a:lnTo>
                    <a:pt x="4" y="510"/>
                  </a:lnTo>
                  <a:lnTo>
                    <a:pt x="2" y="489"/>
                  </a:lnTo>
                  <a:lnTo>
                    <a:pt x="0" y="466"/>
                  </a:lnTo>
                  <a:lnTo>
                    <a:pt x="0" y="437"/>
                  </a:lnTo>
                  <a:lnTo>
                    <a:pt x="0" y="411"/>
                  </a:lnTo>
                  <a:lnTo>
                    <a:pt x="0" y="382"/>
                  </a:lnTo>
                  <a:lnTo>
                    <a:pt x="4" y="356"/>
                  </a:lnTo>
                  <a:lnTo>
                    <a:pt x="6" y="329"/>
                  </a:lnTo>
                  <a:lnTo>
                    <a:pt x="11" y="302"/>
                  </a:lnTo>
                  <a:lnTo>
                    <a:pt x="17" y="276"/>
                  </a:lnTo>
                  <a:lnTo>
                    <a:pt x="25" y="251"/>
                  </a:lnTo>
                  <a:lnTo>
                    <a:pt x="32" y="225"/>
                  </a:lnTo>
                  <a:lnTo>
                    <a:pt x="44" y="202"/>
                  </a:lnTo>
                  <a:lnTo>
                    <a:pt x="57" y="177"/>
                  </a:lnTo>
                  <a:lnTo>
                    <a:pt x="70" y="156"/>
                  </a:lnTo>
                  <a:lnTo>
                    <a:pt x="87" y="133"/>
                  </a:lnTo>
                  <a:lnTo>
                    <a:pt x="105" y="112"/>
                  </a:lnTo>
                  <a:lnTo>
                    <a:pt x="126" y="93"/>
                  </a:lnTo>
                  <a:lnTo>
                    <a:pt x="148" y="76"/>
                  </a:lnTo>
                  <a:lnTo>
                    <a:pt x="156" y="69"/>
                  </a:lnTo>
                  <a:lnTo>
                    <a:pt x="165" y="63"/>
                  </a:lnTo>
                  <a:lnTo>
                    <a:pt x="175" y="57"/>
                  </a:lnTo>
                  <a:lnTo>
                    <a:pt x="184" y="52"/>
                  </a:lnTo>
                  <a:lnTo>
                    <a:pt x="194" y="46"/>
                  </a:lnTo>
                  <a:lnTo>
                    <a:pt x="204" y="42"/>
                  </a:lnTo>
                  <a:lnTo>
                    <a:pt x="213" y="38"/>
                  </a:lnTo>
                  <a:lnTo>
                    <a:pt x="224" y="34"/>
                  </a:lnTo>
                  <a:lnTo>
                    <a:pt x="234" y="31"/>
                  </a:lnTo>
                  <a:lnTo>
                    <a:pt x="243" y="27"/>
                  </a:lnTo>
                  <a:lnTo>
                    <a:pt x="255" y="25"/>
                  </a:lnTo>
                  <a:lnTo>
                    <a:pt x="264" y="21"/>
                  </a:lnTo>
                  <a:lnTo>
                    <a:pt x="274" y="17"/>
                  </a:lnTo>
                  <a:lnTo>
                    <a:pt x="285" y="15"/>
                  </a:lnTo>
                  <a:lnTo>
                    <a:pt x="295" y="12"/>
                  </a:lnTo>
                  <a:lnTo>
                    <a:pt x="306" y="8"/>
                  </a:lnTo>
                  <a:lnTo>
                    <a:pt x="306" y="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67" name="Freeform 227">
              <a:extLst>
                <a:ext uri="{FF2B5EF4-FFF2-40B4-BE49-F238E27FC236}">
                  <a16:creationId xmlns:a16="http://schemas.microsoft.com/office/drawing/2014/main" id="{688286E4-5A47-7647-A6D4-B9BBA7E1F2CF}"/>
                </a:ext>
              </a:extLst>
            </p:cNvPr>
            <p:cNvSpPr>
              <a:spLocks/>
            </p:cNvSpPr>
            <p:nvPr/>
          </p:nvSpPr>
          <p:spPr bwMode="auto">
            <a:xfrm rot="-5273767">
              <a:off x="909" y="3416"/>
              <a:ext cx="88" cy="171"/>
            </a:xfrm>
            <a:custGeom>
              <a:avLst/>
              <a:gdLst>
                <a:gd name="T0" fmla="*/ 98 w 176"/>
                <a:gd name="T1" fmla="*/ 2 h 342"/>
                <a:gd name="T2" fmla="*/ 133 w 176"/>
                <a:gd name="T3" fmla="*/ 19 h 342"/>
                <a:gd name="T4" fmla="*/ 154 w 176"/>
                <a:gd name="T5" fmla="*/ 55 h 342"/>
                <a:gd name="T6" fmla="*/ 165 w 176"/>
                <a:gd name="T7" fmla="*/ 97 h 342"/>
                <a:gd name="T8" fmla="*/ 169 w 176"/>
                <a:gd name="T9" fmla="*/ 143 h 342"/>
                <a:gd name="T10" fmla="*/ 171 w 176"/>
                <a:gd name="T11" fmla="*/ 179 h 342"/>
                <a:gd name="T12" fmla="*/ 173 w 176"/>
                <a:gd name="T13" fmla="*/ 208 h 342"/>
                <a:gd name="T14" fmla="*/ 175 w 176"/>
                <a:gd name="T15" fmla="*/ 234 h 342"/>
                <a:gd name="T16" fmla="*/ 175 w 176"/>
                <a:gd name="T17" fmla="*/ 263 h 342"/>
                <a:gd name="T18" fmla="*/ 176 w 176"/>
                <a:gd name="T19" fmla="*/ 291 h 342"/>
                <a:gd name="T20" fmla="*/ 176 w 176"/>
                <a:gd name="T21" fmla="*/ 318 h 342"/>
                <a:gd name="T22" fmla="*/ 167 w 176"/>
                <a:gd name="T23" fmla="*/ 322 h 342"/>
                <a:gd name="T24" fmla="*/ 161 w 176"/>
                <a:gd name="T25" fmla="*/ 325 h 342"/>
                <a:gd name="T26" fmla="*/ 152 w 176"/>
                <a:gd name="T27" fmla="*/ 268 h 342"/>
                <a:gd name="T28" fmla="*/ 148 w 176"/>
                <a:gd name="T29" fmla="*/ 208 h 342"/>
                <a:gd name="T30" fmla="*/ 146 w 176"/>
                <a:gd name="T31" fmla="*/ 147 h 342"/>
                <a:gd name="T32" fmla="*/ 140 w 176"/>
                <a:gd name="T33" fmla="*/ 92 h 342"/>
                <a:gd name="T34" fmla="*/ 127 w 176"/>
                <a:gd name="T35" fmla="*/ 48 h 342"/>
                <a:gd name="T36" fmla="*/ 93 w 176"/>
                <a:gd name="T37" fmla="*/ 27 h 342"/>
                <a:gd name="T38" fmla="*/ 62 w 176"/>
                <a:gd name="T39" fmla="*/ 36 h 342"/>
                <a:gd name="T40" fmla="*/ 43 w 176"/>
                <a:gd name="T41" fmla="*/ 67 h 342"/>
                <a:gd name="T42" fmla="*/ 32 w 176"/>
                <a:gd name="T43" fmla="*/ 105 h 342"/>
                <a:gd name="T44" fmla="*/ 26 w 176"/>
                <a:gd name="T45" fmla="*/ 147 h 342"/>
                <a:gd name="T46" fmla="*/ 24 w 176"/>
                <a:gd name="T47" fmla="*/ 179 h 342"/>
                <a:gd name="T48" fmla="*/ 22 w 176"/>
                <a:gd name="T49" fmla="*/ 213 h 342"/>
                <a:gd name="T50" fmla="*/ 24 w 176"/>
                <a:gd name="T51" fmla="*/ 247 h 342"/>
                <a:gd name="T52" fmla="*/ 26 w 176"/>
                <a:gd name="T53" fmla="*/ 282 h 342"/>
                <a:gd name="T54" fmla="*/ 28 w 176"/>
                <a:gd name="T55" fmla="*/ 314 h 342"/>
                <a:gd name="T56" fmla="*/ 28 w 176"/>
                <a:gd name="T57" fmla="*/ 342 h 342"/>
                <a:gd name="T58" fmla="*/ 19 w 176"/>
                <a:gd name="T59" fmla="*/ 341 h 342"/>
                <a:gd name="T60" fmla="*/ 13 w 176"/>
                <a:gd name="T61" fmla="*/ 342 h 342"/>
                <a:gd name="T62" fmla="*/ 9 w 176"/>
                <a:gd name="T63" fmla="*/ 333 h 342"/>
                <a:gd name="T64" fmla="*/ 5 w 176"/>
                <a:gd name="T65" fmla="*/ 312 h 342"/>
                <a:gd name="T66" fmla="*/ 3 w 176"/>
                <a:gd name="T67" fmla="*/ 287 h 342"/>
                <a:gd name="T68" fmla="*/ 3 w 176"/>
                <a:gd name="T69" fmla="*/ 265 h 342"/>
                <a:gd name="T70" fmla="*/ 3 w 176"/>
                <a:gd name="T71" fmla="*/ 242 h 342"/>
                <a:gd name="T72" fmla="*/ 1 w 176"/>
                <a:gd name="T73" fmla="*/ 223 h 342"/>
                <a:gd name="T74" fmla="*/ 0 w 176"/>
                <a:gd name="T75" fmla="*/ 177 h 342"/>
                <a:gd name="T76" fmla="*/ 1 w 176"/>
                <a:gd name="T77" fmla="*/ 131 h 342"/>
                <a:gd name="T78" fmla="*/ 7 w 176"/>
                <a:gd name="T79" fmla="*/ 86 h 342"/>
                <a:gd name="T80" fmla="*/ 24 w 176"/>
                <a:gd name="T81" fmla="*/ 46 h 342"/>
                <a:gd name="T82" fmla="*/ 53 w 176"/>
                <a:gd name="T83" fmla="*/ 12 h 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76" h="342">
                  <a:moveTo>
                    <a:pt x="66" y="4"/>
                  </a:moveTo>
                  <a:lnTo>
                    <a:pt x="83" y="0"/>
                  </a:lnTo>
                  <a:lnTo>
                    <a:pt x="98" y="2"/>
                  </a:lnTo>
                  <a:lnTo>
                    <a:pt x="112" y="6"/>
                  </a:lnTo>
                  <a:lnTo>
                    <a:pt x="123" y="12"/>
                  </a:lnTo>
                  <a:lnTo>
                    <a:pt x="133" y="19"/>
                  </a:lnTo>
                  <a:lnTo>
                    <a:pt x="142" y="31"/>
                  </a:lnTo>
                  <a:lnTo>
                    <a:pt x="148" y="42"/>
                  </a:lnTo>
                  <a:lnTo>
                    <a:pt x="154" y="55"/>
                  </a:lnTo>
                  <a:lnTo>
                    <a:pt x="159" y="69"/>
                  </a:lnTo>
                  <a:lnTo>
                    <a:pt x="163" y="82"/>
                  </a:lnTo>
                  <a:lnTo>
                    <a:pt x="165" y="97"/>
                  </a:lnTo>
                  <a:lnTo>
                    <a:pt x="167" y="112"/>
                  </a:lnTo>
                  <a:lnTo>
                    <a:pt x="169" y="128"/>
                  </a:lnTo>
                  <a:lnTo>
                    <a:pt x="169" y="143"/>
                  </a:lnTo>
                  <a:lnTo>
                    <a:pt x="169" y="156"/>
                  </a:lnTo>
                  <a:lnTo>
                    <a:pt x="171" y="169"/>
                  </a:lnTo>
                  <a:lnTo>
                    <a:pt x="171" y="179"/>
                  </a:lnTo>
                  <a:lnTo>
                    <a:pt x="171" y="188"/>
                  </a:lnTo>
                  <a:lnTo>
                    <a:pt x="171" y="198"/>
                  </a:lnTo>
                  <a:lnTo>
                    <a:pt x="173" y="208"/>
                  </a:lnTo>
                  <a:lnTo>
                    <a:pt x="173" y="215"/>
                  </a:lnTo>
                  <a:lnTo>
                    <a:pt x="173" y="225"/>
                  </a:lnTo>
                  <a:lnTo>
                    <a:pt x="175" y="234"/>
                  </a:lnTo>
                  <a:lnTo>
                    <a:pt x="175" y="244"/>
                  </a:lnTo>
                  <a:lnTo>
                    <a:pt x="175" y="253"/>
                  </a:lnTo>
                  <a:lnTo>
                    <a:pt x="175" y="263"/>
                  </a:lnTo>
                  <a:lnTo>
                    <a:pt x="176" y="272"/>
                  </a:lnTo>
                  <a:lnTo>
                    <a:pt x="176" y="282"/>
                  </a:lnTo>
                  <a:lnTo>
                    <a:pt x="176" y="291"/>
                  </a:lnTo>
                  <a:lnTo>
                    <a:pt x="176" y="301"/>
                  </a:lnTo>
                  <a:lnTo>
                    <a:pt x="176" y="308"/>
                  </a:lnTo>
                  <a:lnTo>
                    <a:pt x="176" y="318"/>
                  </a:lnTo>
                  <a:lnTo>
                    <a:pt x="173" y="320"/>
                  </a:lnTo>
                  <a:lnTo>
                    <a:pt x="169" y="322"/>
                  </a:lnTo>
                  <a:lnTo>
                    <a:pt x="167" y="322"/>
                  </a:lnTo>
                  <a:lnTo>
                    <a:pt x="165" y="323"/>
                  </a:lnTo>
                  <a:lnTo>
                    <a:pt x="163" y="323"/>
                  </a:lnTo>
                  <a:lnTo>
                    <a:pt x="161" y="325"/>
                  </a:lnTo>
                  <a:lnTo>
                    <a:pt x="157" y="306"/>
                  </a:lnTo>
                  <a:lnTo>
                    <a:pt x="154" y="287"/>
                  </a:lnTo>
                  <a:lnTo>
                    <a:pt x="152" y="268"/>
                  </a:lnTo>
                  <a:lnTo>
                    <a:pt x="150" y="249"/>
                  </a:lnTo>
                  <a:lnTo>
                    <a:pt x="150" y="228"/>
                  </a:lnTo>
                  <a:lnTo>
                    <a:pt x="148" y="208"/>
                  </a:lnTo>
                  <a:lnTo>
                    <a:pt x="148" y="187"/>
                  </a:lnTo>
                  <a:lnTo>
                    <a:pt x="148" y="168"/>
                  </a:lnTo>
                  <a:lnTo>
                    <a:pt x="146" y="147"/>
                  </a:lnTo>
                  <a:lnTo>
                    <a:pt x="144" y="128"/>
                  </a:lnTo>
                  <a:lnTo>
                    <a:pt x="142" y="109"/>
                  </a:lnTo>
                  <a:lnTo>
                    <a:pt x="140" y="92"/>
                  </a:lnTo>
                  <a:lnTo>
                    <a:pt x="136" y="76"/>
                  </a:lnTo>
                  <a:lnTo>
                    <a:pt x="133" y="61"/>
                  </a:lnTo>
                  <a:lnTo>
                    <a:pt x="127" y="48"/>
                  </a:lnTo>
                  <a:lnTo>
                    <a:pt x="119" y="36"/>
                  </a:lnTo>
                  <a:lnTo>
                    <a:pt x="104" y="29"/>
                  </a:lnTo>
                  <a:lnTo>
                    <a:pt x="93" y="27"/>
                  </a:lnTo>
                  <a:lnTo>
                    <a:pt x="81" y="27"/>
                  </a:lnTo>
                  <a:lnTo>
                    <a:pt x="72" y="31"/>
                  </a:lnTo>
                  <a:lnTo>
                    <a:pt x="62" y="36"/>
                  </a:lnTo>
                  <a:lnTo>
                    <a:pt x="55" y="44"/>
                  </a:lnTo>
                  <a:lnTo>
                    <a:pt x="49" y="54"/>
                  </a:lnTo>
                  <a:lnTo>
                    <a:pt x="43" y="67"/>
                  </a:lnTo>
                  <a:lnTo>
                    <a:pt x="39" y="78"/>
                  </a:lnTo>
                  <a:lnTo>
                    <a:pt x="36" y="92"/>
                  </a:lnTo>
                  <a:lnTo>
                    <a:pt x="32" y="105"/>
                  </a:lnTo>
                  <a:lnTo>
                    <a:pt x="30" y="120"/>
                  </a:lnTo>
                  <a:lnTo>
                    <a:pt x="28" y="133"/>
                  </a:lnTo>
                  <a:lnTo>
                    <a:pt x="26" y="147"/>
                  </a:lnTo>
                  <a:lnTo>
                    <a:pt x="26" y="158"/>
                  </a:lnTo>
                  <a:lnTo>
                    <a:pt x="24" y="169"/>
                  </a:lnTo>
                  <a:lnTo>
                    <a:pt x="24" y="179"/>
                  </a:lnTo>
                  <a:lnTo>
                    <a:pt x="22" y="190"/>
                  </a:lnTo>
                  <a:lnTo>
                    <a:pt x="22" y="202"/>
                  </a:lnTo>
                  <a:lnTo>
                    <a:pt x="22" y="213"/>
                  </a:lnTo>
                  <a:lnTo>
                    <a:pt x="22" y="225"/>
                  </a:lnTo>
                  <a:lnTo>
                    <a:pt x="24" y="236"/>
                  </a:lnTo>
                  <a:lnTo>
                    <a:pt x="24" y="247"/>
                  </a:lnTo>
                  <a:lnTo>
                    <a:pt x="26" y="259"/>
                  </a:lnTo>
                  <a:lnTo>
                    <a:pt x="26" y="270"/>
                  </a:lnTo>
                  <a:lnTo>
                    <a:pt x="26" y="282"/>
                  </a:lnTo>
                  <a:lnTo>
                    <a:pt x="26" y="293"/>
                  </a:lnTo>
                  <a:lnTo>
                    <a:pt x="28" y="303"/>
                  </a:lnTo>
                  <a:lnTo>
                    <a:pt x="28" y="314"/>
                  </a:lnTo>
                  <a:lnTo>
                    <a:pt x="28" y="323"/>
                  </a:lnTo>
                  <a:lnTo>
                    <a:pt x="28" y="333"/>
                  </a:lnTo>
                  <a:lnTo>
                    <a:pt x="28" y="342"/>
                  </a:lnTo>
                  <a:lnTo>
                    <a:pt x="24" y="341"/>
                  </a:lnTo>
                  <a:lnTo>
                    <a:pt x="20" y="341"/>
                  </a:lnTo>
                  <a:lnTo>
                    <a:pt x="19" y="341"/>
                  </a:lnTo>
                  <a:lnTo>
                    <a:pt x="17" y="342"/>
                  </a:lnTo>
                  <a:lnTo>
                    <a:pt x="15" y="342"/>
                  </a:lnTo>
                  <a:lnTo>
                    <a:pt x="13" y="342"/>
                  </a:lnTo>
                  <a:lnTo>
                    <a:pt x="13" y="341"/>
                  </a:lnTo>
                  <a:lnTo>
                    <a:pt x="11" y="339"/>
                  </a:lnTo>
                  <a:lnTo>
                    <a:pt x="9" y="333"/>
                  </a:lnTo>
                  <a:lnTo>
                    <a:pt x="7" y="325"/>
                  </a:lnTo>
                  <a:lnTo>
                    <a:pt x="7" y="318"/>
                  </a:lnTo>
                  <a:lnTo>
                    <a:pt x="5" y="312"/>
                  </a:lnTo>
                  <a:lnTo>
                    <a:pt x="5" y="304"/>
                  </a:lnTo>
                  <a:lnTo>
                    <a:pt x="5" y="297"/>
                  </a:lnTo>
                  <a:lnTo>
                    <a:pt x="3" y="287"/>
                  </a:lnTo>
                  <a:lnTo>
                    <a:pt x="3" y="280"/>
                  </a:lnTo>
                  <a:lnTo>
                    <a:pt x="3" y="272"/>
                  </a:lnTo>
                  <a:lnTo>
                    <a:pt x="3" y="265"/>
                  </a:lnTo>
                  <a:lnTo>
                    <a:pt x="3" y="257"/>
                  </a:lnTo>
                  <a:lnTo>
                    <a:pt x="3" y="249"/>
                  </a:lnTo>
                  <a:lnTo>
                    <a:pt x="3" y="242"/>
                  </a:lnTo>
                  <a:lnTo>
                    <a:pt x="3" y="234"/>
                  </a:lnTo>
                  <a:lnTo>
                    <a:pt x="1" y="228"/>
                  </a:lnTo>
                  <a:lnTo>
                    <a:pt x="1" y="223"/>
                  </a:lnTo>
                  <a:lnTo>
                    <a:pt x="1" y="208"/>
                  </a:lnTo>
                  <a:lnTo>
                    <a:pt x="0" y="192"/>
                  </a:lnTo>
                  <a:lnTo>
                    <a:pt x="0" y="177"/>
                  </a:lnTo>
                  <a:lnTo>
                    <a:pt x="0" y="162"/>
                  </a:lnTo>
                  <a:lnTo>
                    <a:pt x="0" y="147"/>
                  </a:lnTo>
                  <a:lnTo>
                    <a:pt x="1" y="131"/>
                  </a:lnTo>
                  <a:lnTo>
                    <a:pt x="3" y="116"/>
                  </a:lnTo>
                  <a:lnTo>
                    <a:pt x="5" y="101"/>
                  </a:lnTo>
                  <a:lnTo>
                    <a:pt x="7" y="86"/>
                  </a:lnTo>
                  <a:lnTo>
                    <a:pt x="13" y="73"/>
                  </a:lnTo>
                  <a:lnTo>
                    <a:pt x="19" y="59"/>
                  </a:lnTo>
                  <a:lnTo>
                    <a:pt x="24" y="46"/>
                  </a:lnTo>
                  <a:lnTo>
                    <a:pt x="32" y="34"/>
                  </a:lnTo>
                  <a:lnTo>
                    <a:pt x="41" y="23"/>
                  </a:lnTo>
                  <a:lnTo>
                    <a:pt x="53" y="12"/>
                  </a:lnTo>
                  <a:lnTo>
                    <a:pt x="66" y="4"/>
                  </a:lnTo>
                  <a:lnTo>
                    <a:pt x="66"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68" name="Freeform 228">
              <a:extLst>
                <a:ext uri="{FF2B5EF4-FFF2-40B4-BE49-F238E27FC236}">
                  <a16:creationId xmlns:a16="http://schemas.microsoft.com/office/drawing/2014/main" id="{1BCBCAFE-D7AF-0347-BC64-32D99A638559}"/>
                </a:ext>
              </a:extLst>
            </p:cNvPr>
            <p:cNvSpPr>
              <a:spLocks/>
            </p:cNvSpPr>
            <p:nvPr/>
          </p:nvSpPr>
          <p:spPr bwMode="auto">
            <a:xfrm rot="-5273767">
              <a:off x="943" y="3453"/>
              <a:ext cx="173" cy="96"/>
            </a:xfrm>
            <a:custGeom>
              <a:avLst/>
              <a:gdLst>
                <a:gd name="T0" fmla="*/ 336 w 346"/>
                <a:gd name="T1" fmla="*/ 12 h 192"/>
                <a:gd name="T2" fmla="*/ 346 w 346"/>
                <a:gd name="T3" fmla="*/ 38 h 192"/>
                <a:gd name="T4" fmla="*/ 344 w 346"/>
                <a:gd name="T5" fmla="*/ 65 h 192"/>
                <a:gd name="T6" fmla="*/ 332 w 346"/>
                <a:gd name="T7" fmla="*/ 92 h 192"/>
                <a:gd name="T8" fmla="*/ 315 w 346"/>
                <a:gd name="T9" fmla="*/ 116 h 192"/>
                <a:gd name="T10" fmla="*/ 291 w 346"/>
                <a:gd name="T11" fmla="*/ 137 h 192"/>
                <a:gd name="T12" fmla="*/ 266 w 346"/>
                <a:gd name="T13" fmla="*/ 156 h 192"/>
                <a:gd name="T14" fmla="*/ 239 w 346"/>
                <a:gd name="T15" fmla="*/ 171 h 192"/>
                <a:gd name="T16" fmla="*/ 220 w 346"/>
                <a:gd name="T17" fmla="*/ 179 h 192"/>
                <a:gd name="T18" fmla="*/ 207 w 346"/>
                <a:gd name="T19" fmla="*/ 183 h 192"/>
                <a:gd name="T20" fmla="*/ 194 w 346"/>
                <a:gd name="T21" fmla="*/ 187 h 192"/>
                <a:gd name="T22" fmla="*/ 180 w 346"/>
                <a:gd name="T23" fmla="*/ 189 h 192"/>
                <a:gd name="T24" fmla="*/ 167 w 346"/>
                <a:gd name="T25" fmla="*/ 189 h 192"/>
                <a:gd name="T26" fmla="*/ 154 w 346"/>
                <a:gd name="T27" fmla="*/ 190 h 192"/>
                <a:gd name="T28" fmla="*/ 140 w 346"/>
                <a:gd name="T29" fmla="*/ 192 h 192"/>
                <a:gd name="T30" fmla="*/ 127 w 346"/>
                <a:gd name="T31" fmla="*/ 192 h 192"/>
                <a:gd name="T32" fmla="*/ 110 w 346"/>
                <a:gd name="T33" fmla="*/ 192 h 192"/>
                <a:gd name="T34" fmla="*/ 87 w 346"/>
                <a:gd name="T35" fmla="*/ 189 h 192"/>
                <a:gd name="T36" fmla="*/ 64 w 346"/>
                <a:gd name="T37" fmla="*/ 181 h 192"/>
                <a:gd name="T38" fmla="*/ 41 w 346"/>
                <a:gd name="T39" fmla="*/ 170 h 192"/>
                <a:gd name="T40" fmla="*/ 20 w 346"/>
                <a:gd name="T41" fmla="*/ 154 h 192"/>
                <a:gd name="T42" fmla="*/ 7 w 346"/>
                <a:gd name="T43" fmla="*/ 137 h 192"/>
                <a:gd name="T44" fmla="*/ 0 w 346"/>
                <a:gd name="T45" fmla="*/ 116 h 192"/>
                <a:gd name="T46" fmla="*/ 0 w 346"/>
                <a:gd name="T47" fmla="*/ 93 h 192"/>
                <a:gd name="T48" fmla="*/ 7 w 346"/>
                <a:gd name="T49" fmla="*/ 80 h 192"/>
                <a:gd name="T50" fmla="*/ 13 w 346"/>
                <a:gd name="T51" fmla="*/ 80 h 192"/>
                <a:gd name="T52" fmla="*/ 20 w 346"/>
                <a:gd name="T53" fmla="*/ 78 h 192"/>
                <a:gd name="T54" fmla="*/ 26 w 346"/>
                <a:gd name="T55" fmla="*/ 76 h 192"/>
                <a:gd name="T56" fmla="*/ 26 w 346"/>
                <a:gd name="T57" fmla="*/ 92 h 192"/>
                <a:gd name="T58" fmla="*/ 26 w 346"/>
                <a:gd name="T59" fmla="*/ 118 h 192"/>
                <a:gd name="T60" fmla="*/ 41 w 346"/>
                <a:gd name="T61" fmla="*/ 139 h 192"/>
                <a:gd name="T62" fmla="*/ 62 w 346"/>
                <a:gd name="T63" fmla="*/ 154 h 192"/>
                <a:gd name="T64" fmla="*/ 91 w 346"/>
                <a:gd name="T65" fmla="*/ 166 h 192"/>
                <a:gd name="T66" fmla="*/ 123 w 346"/>
                <a:gd name="T67" fmla="*/ 171 h 192"/>
                <a:gd name="T68" fmla="*/ 156 w 346"/>
                <a:gd name="T69" fmla="*/ 171 h 192"/>
                <a:gd name="T70" fmla="*/ 184 w 346"/>
                <a:gd name="T71" fmla="*/ 168 h 192"/>
                <a:gd name="T72" fmla="*/ 209 w 346"/>
                <a:gd name="T73" fmla="*/ 158 h 192"/>
                <a:gd name="T74" fmla="*/ 234 w 346"/>
                <a:gd name="T75" fmla="*/ 149 h 192"/>
                <a:gd name="T76" fmla="*/ 258 w 346"/>
                <a:gd name="T77" fmla="*/ 135 h 192"/>
                <a:gd name="T78" fmla="*/ 281 w 346"/>
                <a:gd name="T79" fmla="*/ 118 h 192"/>
                <a:gd name="T80" fmla="*/ 302 w 346"/>
                <a:gd name="T81" fmla="*/ 99 h 192"/>
                <a:gd name="T82" fmla="*/ 315 w 346"/>
                <a:gd name="T83" fmla="*/ 76 h 192"/>
                <a:gd name="T84" fmla="*/ 323 w 346"/>
                <a:gd name="T85" fmla="*/ 52 h 192"/>
                <a:gd name="T86" fmla="*/ 323 w 346"/>
                <a:gd name="T87" fmla="*/ 23 h 192"/>
                <a:gd name="T88" fmla="*/ 321 w 346"/>
                <a:gd name="T89" fmla="*/ 6 h 192"/>
                <a:gd name="T90" fmla="*/ 325 w 346"/>
                <a:gd name="T91" fmla="*/ 2 h 192"/>
                <a:gd name="T92" fmla="*/ 327 w 346"/>
                <a:gd name="T93" fmla="*/ 0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46" h="192">
                  <a:moveTo>
                    <a:pt x="327" y="0"/>
                  </a:moveTo>
                  <a:lnTo>
                    <a:pt x="336" y="12"/>
                  </a:lnTo>
                  <a:lnTo>
                    <a:pt x="342" y="25"/>
                  </a:lnTo>
                  <a:lnTo>
                    <a:pt x="346" y="38"/>
                  </a:lnTo>
                  <a:lnTo>
                    <a:pt x="346" y="52"/>
                  </a:lnTo>
                  <a:lnTo>
                    <a:pt x="344" y="65"/>
                  </a:lnTo>
                  <a:lnTo>
                    <a:pt x="340" y="78"/>
                  </a:lnTo>
                  <a:lnTo>
                    <a:pt x="332" y="92"/>
                  </a:lnTo>
                  <a:lnTo>
                    <a:pt x="325" y="103"/>
                  </a:lnTo>
                  <a:lnTo>
                    <a:pt x="315" y="116"/>
                  </a:lnTo>
                  <a:lnTo>
                    <a:pt x="304" y="128"/>
                  </a:lnTo>
                  <a:lnTo>
                    <a:pt x="291" y="137"/>
                  </a:lnTo>
                  <a:lnTo>
                    <a:pt x="279" y="149"/>
                  </a:lnTo>
                  <a:lnTo>
                    <a:pt x="266" y="156"/>
                  </a:lnTo>
                  <a:lnTo>
                    <a:pt x="253" y="164"/>
                  </a:lnTo>
                  <a:lnTo>
                    <a:pt x="239" y="171"/>
                  </a:lnTo>
                  <a:lnTo>
                    <a:pt x="228" y="177"/>
                  </a:lnTo>
                  <a:lnTo>
                    <a:pt x="220" y="179"/>
                  </a:lnTo>
                  <a:lnTo>
                    <a:pt x="214" y="181"/>
                  </a:lnTo>
                  <a:lnTo>
                    <a:pt x="207" y="183"/>
                  </a:lnTo>
                  <a:lnTo>
                    <a:pt x="201" y="185"/>
                  </a:lnTo>
                  <a:lnTo>
                    <a:pt x="194" y="187"/>
                  </a:lnTo>
                  <a:lnTo>
                    <a:pt x="188" y="187"/>
                  </a:lnTo>
                  <a:lnTo>
                    <a:pt x="180" y="189"/>
                  </a:lnTo>
                  <a:lnTo>
                    <a:pt x="175" y="189"/>
                  </a:lnTo>
                  <a:lnTo>
                    <a:pt x="167" y="189"/>
                  </a:lnTo>
                  <a:lnTo>
                    <a:pt x="161" y="190"/>
                  </a:lnTo>
                  <a:lnTo>
                    <a:pt x="154" y="190"/>
                  </a:lnTo>
                  <a:lnTo>
                    <a:pt x="146" y="190"/>
                  </a:lnTo>
                  <a:lnTo>
                    <a:pt x="140" y="192"/>
                  </a:lnTo>
                  <a:lnTo>
                    <a:pt x="135" y="192"/>
                  </a:lnTo>
                  <a:lnTo>
                    <a:pt x="127" y="192"/>
                  </a:lnTo>
                  <a:lnTo>
                    <a:pt x="121" y="192"/>
                  </a:lnTo>
                  <a:lnTo>
                    <a:pt x="110" y="192"/>
                  </a:lnTo>
                  <a:lnTo>
                    <a:pt x="98" y="190"/>
                  </a:lnTo>
                  <a:lnTo>
                    <a:pt x="87" y="189"/>
                  </a:lnTo>
                  <a:lnTo>
                    <a:pt x="76" y="187"/>
                  </a:lnTo>
                  <a:lnTo>
                    <a:pt x="64" y="181"/>
                  </a:lnTo>
                  <a:lnTo>
                    <a:pt x="53" y="177"/>
                  </a:lnTo>
                  <a:lnTo>
                    <a:pt x="41" y="170"/>
                  </a:lnTo>
                  <a:lnTo>
                    <a:pt x="32" y="164"/>
                  </a:lnTo>
                  <a:lnTo>
                    <a:pt x="20" y="154"/>
                  </a:lnTo>
                  <a:lnTo>
                    <a:pt x="13" y="147"/>
                  </a:lnTo>
                  <a:lnTo>
                    <a:pt x="7" y="137"/>
                  </a:lnTo>
                  <a:lnTo>
                    <a:pt x="1" y="128"/>
                  </a:lnTo>
                  <a:lnTo>
                    <a:pt x="0" y="116"/>
                  </a:lnTo>
                  <a:lnTo>
                    <a:pt x="0" y="105"/>
                  </a:lnTo>
                  <a:lnTo>
                    <a:pt x="0" y="93"/>
                  </a:lnTo>
                  <a:lnTo>
                    <a:pt x="5" y="80"/>
                  </a:lnTo>
                  <a:lnTo>
                    <a:pt x="7" y="80"/>
                  </a:lnTo>
                  <a:lnTo>
                    <a:pt x="11" y="80"/>
                  </a:lnTo>
                  <a:lnTo>
                    <a:pt x="13" y="80"/>
                  </a:lnTo>
                  <a:lnTo>
                    <a:pt x="17" y="78"/>
                  </a:lnTo>
                  <a:lnTo>
                    <a:pt x="20" y="78"/>
                  </a:lnTo>
                  <a:lnTo>
                    <a:pt x="22" y="76"/>
                  </a:lnTo>
                  <a:lnTo>
                    <a:pt x="26" y="76"/>
                  </a:lnTo>
                  <a:lnTo>
                    <a:pt x="32" y="76"/>
                  </a:lnTo>
                  <a:lnTo>
                    <a:pt x="26" y="92"/>
                  </a:lnTo>
                  <a:lnTo>
                    <a:pt x="24" y="107"/>
                  </a:lnTo>
                  <a:lnTo>
                    <a:pt x="26" y="118"/>
                  </a:lnTo>
                  <a:lnTo>
                    <a:pt x="32" y="130"/>
                  </a:lnTo>
                  <a:lnTo>
                    <a:pt x="41" y="139"/>
                  </a:lnTo>
                  <a:lnTo>
                    <a:pt x="51" y="149"/>
                  </a:lnTo>
                  <a:lnTo>
                    <a:pt x="62" y="154"/>
                  </a:lnTo>
                  <a:lnTo>
                    <a:pt x="78" y="162"/>
                  </a:lnTo>
                  <a:lnTo>
                    <a:pt x="91" y="166"/>
                  </a:lnTo>
                  <a:lnTo>
                    <a:pt x="108" y="170"/>
                  </a:lnTo>
                  <a:lnTo>
                    <a:pt x="123" y="171"/>
                  </a:lnTo>
                  <a:lnTo>
                    <a:pt x="138" y="171"/>
                  </a:lnTo>
                  <a:lnTo>
                    <a:pt x="156" y="171"/>
                  </a:lnTo>
                  <a:lnTo>
                    <a:pt x="171" y="170"/>
                  </a:lnTo>
                  <a:lnTo>
                    <a:pt x="184" y="168"/>
                  </a:lnTo>
                  <a:lnTo>
                    <a:pt x="195" y="164"/>
                  </a:lnTo>
                  <a:lnTo>
                    <a:pt x="209" y="158"/>
                  </a:lnTo>
                  <a:lnTo>
                    <a:pt x="220" y="154"/>
                  </a:lnTo>
                  <a:lnTo>
                    <a:pt x="234" y="149"/>
                  </a:lnTo>
                  <a:lnTo>
                    <a:pt x="247" y="141"/>
                  </a:lnTo>
                  <a:lnTo>
                    <a:pt x="258" y="135"/>
                  </a:lnTo>
                  <a:lnTo>
                    <a:pt x="270" y="128"/>
                  </a:lnTo>
                  <a:lnTo>
                    <a:pt x="281" y="118"/>
                  </a:lnTo>
                  <a:lnTo>
                    <a:pt x="292" y="111"/>
                  </a:lnTo>
                  <a:lnTo>
                    <a:pt x="302" y="99"/>
                  </a:lnTo>
                  <a:lnTo>
                    <a:pt x="310" y="90"/>
                  </a:lnTo>
                  <a:lnTo>
                    <a:pt x="315" y="76"/>
                  </a:lnTo>
                  <a:lnTo>
                    <a:pt x="321" y="65"/>
                  </a:lnTo>
                  <a:lnTo>
                    <a:pt x="323" y="52"/>
                  </a:lnTo>
                  <a:lnTo>
                    <a:pt x="325" y="38"/>
                  </a:lnTo>
                  <a:lnTo>
                    <a:pt x="323" y="23"/>
                  </a:lnTo>
                  <a:lnTo>
                    <a:pt x="319" y="8"/>
                  </a:lnTo>
                  <a:lnTo>
                    <a:pt x="321" y="6"/>
                  </a:lnTo>
                  <a:lnTo>
                    <a:pt x="323" y="4"/>
                  </a:lnTo>
                  <a:lnTo>
                    <a:pt x="325" y="2"/>
                  </a:lnTo>
                  <a:lnTo>
                    <a:pt x="327" y="0"/>
                  </a:lnTo>
                  <a:lnTo>
                    <a:pt x="32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69" name="Freeform 229">
              <a:extLst>
                <a:ext uri="{FF2B5EF4-FFF2-40B4-BE49-F238E27FC236}">
                  <a16:creationId xmlns:a16="http://schemas.microsoft.com/office/drawing/2014/main" id="{267CE272-CA85-1F49-A821-7DC4D9116F1A}"/>
                </a:ext>
              </a:extLst>
            </p:cNvPr>
            <p:cNvSpPr>
              <a:spLocks/>
            </p:cNvSpPr>
            <p:nvPr/>
          </p:nvSpPr>
          <p:spPr bwMode="auto">
            <a:xfrm rot="-5273767">
              <a:off x="985" y="3460"/>
              <a:ext cx="163" cy="84"/>
            </a:xfrm>
            <a:custGeom>
              <a:avLst/>
              <a:gdLst>
                <a:gd name="T0" fmla="*/ 314 w 327"/>
                <a:gd name="T1" fmla="*/ 13 h 167"/>
                <a:gd name="T2" fmla="*/ 320 w 327"/>
                <a:gd name="T3" fmla="*/ 11 h 167"/>
                <a:gd name="T4" fmla="*/ 323 w 327"/>
                <a:gd name="T5" fmla="*/ 4 h 167"/>
                <a:gd name="T6" fmla="*/ 325 w 327"/>
                <a:gd name="T7" fmla="*/ 0 h 167"/>
                <a:gd name="T8" fmla="*/ 327 w 327"/>
                <a:gd name="T9" fmla="*/ 15 h 167"/>
                <a:gd name="T10" fmla="*/ 323 w 327"/>
                <a:gd name="T11" fmla="*/ 42 h 167"/>
                <a:gd name="T12" fmla="*/ 316 w 327"/>
                <a:gd name="T13" fmla="*/ 64 h 167"/>
                <a:gd name="T14" fmla="*/ 304 w 327"/>
                <a:gd name="T15" fmla="*/ 83 h 167"/>
                <a:gd name="T16" fmla="*/ 289 w 327"/>
                <a:gd name="T17" fmla="*/ 99 h 167"/>
                <a:gd name="T18" fmla="*/ 274 w 327"/>
                <a:gd name="T19" fmla="*/ 112 h 167"/>
                <a:gd name="T20" fmla="*/ 257 w 327"/>
                <a:gd name="T21" fmla="*/ 123 h 167"/>
                <a:gd name="T22" fmla="*/ 244 w 327"/>
                <a:gd name="T23" fmla="*/ 131 h 167"/>
                <a:gd name="T24" fmla="*/ 232 w 327"/>
                <a:gd name="T25" fmla="*/ 139 h 167"/>
                <a:gd name="T26" fmla="*/ 219 w 327"/>
                <a:gd name="T27" fmla="*/ 144 h 167"/>
                <a:gd name="T28" fmla="*/ 205 w 327"/>
                <a:gd name="T29" fmla="*/ 150 h 167"/>
                <a:gd name="T30" fmla="*/ 190 w 327"/>
                <a:gd name="T31" fmla="*/ 154 h 167"/>
                <a:gd name="T32" fmla="*/ 177 w 327"/>
                <a:gd name="T33" fmla="*/ 158 h 167"/>
                <a:gd name="T34" fmla="*/ 164 w 327"/>
                <a:gd name="T35" fmla="*/ 161 h 167"/>
                <a:gd name="T36" fmla="*/ 148 w 327"/>
                <a:gd name="T37" fmla="*/ 163 h 167"/>
                <a:gd name="T38" fmla="*/ 131 w 327"/>
                <a:gd name="T39" fmla="*/ 165 h 167"/>
                <a:gd name="T40" fmla="*/ 114 w 327"/>
                <a:gd name="T41" fmla="*/ 167 h 167"/>
                <a:gd name="T42" fmla="*/ 89 w 327"/>
                <a:gd name="T43" fmla="*/ 163 h 167"/>
                <a:gd name="T44" fmla="*/ 63 w 327"/>
                <a:gd name="T45" fmla="*/ 156 h 167"/>
                <a:gd name="T46" fmla="*/ 38 w 327"/>
                <a:gd name="T47" fmla="*/ 144 h 167"/>
                <a:gd name="T48" fmla="*/ 17 w 327"/>
                <a:gd name="T49" fmla="*/ 131 h 167"/>
                <a:gd name="T50" fmla="*/ 4 w 327"/>
                <a:gd name="T51" fmla="*/ 112 h 167"/>
                <a:gd name="T52" fmla="*/ 0 w 327"/>
                <a:gd name="T53" fmla="*/ 91 h 167"/>
                <a:gd name="T54" fmla="*/ 6 w 327"/>
                <a:gd name="T55" fmla="*/ 68 h 167"/>
                <a:gd name="T56" fmla="*/ 23 w 327"/>
                <a:gd name="T57" fmla="*/ 59 h 167"/>
                <a:gd name="T58" fmla="*/ 29 w 327"/>
                <a:gd name="T59" fmla="*/ 66 h 167"/>
                <a:gd name="T60" fmla="*/ 30 w 327"/>
                <a:gd name="T61" fmla="*/ 76 h 167"/>
                <a:gd name="T62" fmla="*/ 27 w 327"/>
                <a:gd name="T63" fmla="*/ 85 h 167"/>
                <a:gd name="T64" fmla="*/ 25 w 327"/>
                <a:gd name="T65" fmla="*/ 95 h 167"/>
                <a:gd name="T66" fmla="*/ 23 w 327"/>
                <a:gd name="T67" fmla="*/ 104 h 167"/>
                <a:gd name="T68" fmla="*/ 27 w 327"/>
                <a:gd name="T69" fmla="*/ 112 h 167"/>
                <a:gd name="T70" fmla="*/ 36 w 327"/>
                <a:gd name="T71" fmla="*/ 120 h 167"/>
                <a:gd name="T72" fmla="*/ 61 w 327"/>
                <a:gd name="T73" fmla="*/ 131 h 167"/>
                <a:gd name="T74" fmla="*/ 101 w 327"/>
                <a:gd name="T75" fmla="*/ 140 h 167"/>
                <a:gd name="T76" fmla="*/ 143 w 327"/>
                <a:gd name="T77" fmla="*/ 140 h 167"/>
                <a:gd name="T78" fmla="*/ 185 w 327"/>
                <a:gd name="T79" fmla="*/ 133 h 167"/>
                <a:gd name="T80" fmla="*/ 223 w 327"/>
                <a:gd name="T81" fmla="*/ 118 h 167"/>
                <a:gd name="T82" fmla="*/ 257 w 327"/>
                <a:gd name="T83" fmla="*/ 97 h 167"/>
                <a:gd name="T84" fmla="*/ 285 w 327"/>
                <a:gd name="T85" fmla="*/ 66 h 167"/>
                <a:gd name="T86" fmla="*/ 304 w 327"/>
                <a:gd name="T87" fmla="*/ 32 h 167"/>
                <a:gd name="T88" fmla="*/ 312 w 327"/>
                <a:gd name="T89" fmla="*/ 11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27" h="167">
                  <a:moveTo>
                    <a:pt x="312" y="11"/>
                  </a:moveTo>
                  <a:lnTo>
                    <a:pt x="314" y="13"/>
                  </a:lnTo>
                  <a:lnTo>
                    <a:pt x="318" y="13"/>
                  </a:lnTo>
                  <a:lnTo>
                    <a:pt x="320" y="11"/>
                  </a:lnTo>
                  <a:lnTo>
                    <a:pt x="322" y="7"/>
                  </a:lnTo>
                  <a:lnTo>
                    <a:pt x="323" y="4"/>
                  </a:lnTo>
                  <a:lnTo>
                    <a:pt x="325" y="0"/>
                  </a:lnTo>
                  <a:lnTo>
                    <a:pt x="325" y="0"/>
                  </a:lnTo>
                  <a:lnTo>
                    <a:pt x="327" y="2"/>
                  </a:lnTo>
                  <a:lnTo>
                    <a:pt x="327" y="15"/>
                  </a:lnTo>
                  <a:lnTo>
                    <a:pt x="327" y="30"/>
                  </a:lnTo>
                  <a:lnTo>
                    <a:pt x="323" y="42"/>
                  </a:lnTo>
                  <a:lnTo>
                    <a:pt x="322" y="53"/>
                  </a:lnTo>
                  <a:lnTo>
                    <a:pt x="316" y="64"/>
                  </a:lnTo>
                  <a:lnTo>
                    <a:pt x="310" y="74"/>
                  </a:lnTo>
                  <a:lnTo>
                    <a:pt x="304" y="83"/>
                  </a:lnTo>
                  <a:lnTo>
                    <a:pt x="297" y="91"/>
                  </a:lnTo>
                  <a:lnTo>
                    <a:pt x="289" y="99"/>
                  </a:lnTo>
                  <a:lnTo>
                    <a:pt x="282" y="106"/>
                  </a:lnTo>
                  <a:lnTo>
                    <a:pt x="274" y="112"/>
                  </a:lnTo>
                  <a:lnTo>
                    <a:pt x="266" y="118"/>
                  </a:lnTo>
                  <a:lnTo>
                    <a:pt x="257" y="123"/>
                  </a:lnTo>
                  <a:lnTo>
                    <a:pt x="251" y="127"/>
                  </a:lnTo>
                  <a:lnTo>
                    <a:pt x="244" y="131"/>
                  </a:lnTo>
                  <a:lnTo>
                    <a:pt x="238" y="135"/>
                  </a:lnTo>
                  <a:lnTo>
                    <a:pt x="232" y="139"/>
                  </a:lnTo>
                  <a:lnTo>
                    <a:pt x="225" y="142"/>
                  </a:lnTo>
                  <a:lnTo>
                    <a:pt x="219" y="144"/>
                  </a:lnTo>
                  <a:lnTo>
                    <a:pt x="211" y="148"/>
                  </a:lnTo>
                  <a:lnTo>
                    <a:pt x="205" y="150"/>
                  </a:lnTo>
                  <a:lnTo>
                    <a:pt x="198" y="152"/>
                  </a:lnTo>
                  <a:lnTo>
                    <a:pt x="190" y="154"/>
                  </a:lnTo>
                  <a:lnTo>
                    <a:pt x="185" y="156"/>
                  </a:lnTo>
                  <a:lnTo>
                    <a:pt x="177" y="158"/>
                  </a:lnTo>
                  <a:lnTo>
                    <a:pt x="169" y="159"/>
                  </a:lnTo>
                  <a:lnTo>
                    <a:pt x="164" y="161"/>
                  </a:lnTo>
                  <a:lnTo>
                    <a:pt x="156" y="161"/>
                  </a:lnTo>
                  <a:lnTo>
                    <a:pt x="148" y="163"/>
                  </a:lnTo>
                  <a:lnTo>
                    <a:pt x="141" y="165"/>
                  </a:lnTo>
                  <a:lnTo>
                    <a:pt x="131" y="165"/>
                  </a:lnTo>
                  <a:lnTo>
                    <a:pt x="124" y="167"/>
                  </a:lnTo>
                  <a:lnTo>
                    <a:pt x="114" y="167"/>
                  </a:lnTo>
                  <a:lnTo>
                    <a:pt x="101" y="165"/>
                  </a:lnTo>
                  <a:lnTo>
                    <a:pt x="89" y="163"/>
                  </a:lnTo>
                  <a:lnTo>
                    <a:pt x="76" y="159"/>
                  </a:lnTo>
                  <a:lnTo>
                    <a:pt x="63" y="156"/>
                  </a:lnTo>
                  <a:lnTo>
                    <a:pt x="51" y="152"/>
                  </a:lnTo>
                  <a:lnTo>
                    <a:pt x="38" y="144"/>
                  </a:lnTo>
                  <a:lnTo>
                    <a:pt x="29" y="139"/>
                  </a:lnTo>
                  <a:lnTo>
                    <a:pt x="17" y="131"/>
                  </a:lnTo>
                  <a:lnTo>
                    <a:pt x="10" y="121"/>
                  </a:lnTo>
                  <a:lnTo>
                    <a:pt x="4" y="112"/>
                  </a:lnTo>
                  <a:lnTo>
                    <a:pt x="0" y="102"/>
                  </a:lnTo>
                  <a:lnTo>
                    <a:pt x="0" y="91"/>
                  </a:lnTo>
                  <a:lnTo>
                    <a:pt x="2" y="80"/>
                  </a:lnTo>
                  <a:lnTo>
                    <a:pt x="6" y="68"/>
                  </a:lnTo>
                  <a:lnTo>
                    <a:pt x="15" y="55"/>
                  </a:lnTo>
                  <a:lnTo>
                    <a:pt x="23" y="59"/>
                  </a:lnTo>
                  <a:lnTo>
                    <a:pt x="27" y="63"/>
                  </a:lnTo>
                  <a:lnTo>
                    <a:pt x="29" y="66"/>
                  </a:lnTo>
                  <a:lnTo>
                    <a:pt x="30" y="70"/>
                  </a:lnTo>
                  <a:lnTo>
                    <a:pt x="30" y="76"/>
                  </a:lnTo>
                  <a:lnTo>
                    <a:pt x="29" y="80"/>
                  </a:lnTo>
                  <a:lnTo>
                    <a:pt x="27" y="85"/>
                  </a:lnTo>
                  <a:lnTo>
                    <a:pt x="27" y="89"/>
                  </a:lnTo>
                  <a:lnTo>
                    <a:pt x="25" y="95"/>
                  </a:lnTo>
                  <a:lnTo>
                    <a:pt x="23" y="99"/>
                  </a:lnTo>
                  <a:lnTo>
                    <a:pt x="23" y="104"/>
                  </a:lnTo>
                  <a:lnTo>
                    <a:pt x="25" y="108"/>
                  </a:lnTo>
                  <a:lnTo>
                    <a:pt x="27" y="112"/>
                  </a:lnTo>
                  <a:lnTo>
                    <a:pt x="30" y="116"/>
                  </a:lnTo>
                  <a:lnTo>
                    <a:pt x="36" y="120"/>
                  </a:lnTo>
                  <a:lnTo>
                    <a:pt x="44" y="123"/>
                  </a:lnTo>
                  <a:lnTo>
                    <a:pt x="61" y="131"/>
                  </a:lnTo>
                  <a:lnTo>
                    <a:pt x="80" y="137"/>
                  </a:lnTo>
                  <a:lnTo>
                    <a:pt x="101" y="140"/>
                  </a:lnTo>
                  <a:lnTo>
                    <a:pt x="122" y="140"/>
                  </a:lnTo>
                  <a:lnTo>
                    <a:pt x="143" y="140"/>
                  </a:lnTo>
                  <a:lnTo>
                    <a:pt x="164" y="139"/>
                  </a:lnTo>
                  <a:lnTo>
                    <a:pt x="185" y="133"/>
                  </a:lnTo>
                  <a:lnTo>
                    <a:pt x="204" y="127"/>
                  </a:lnTo>
                  <a:lnTo>
                    <a:pt x="223" y="118"/>
                  </a:lnTo>
                  <a:lnTo>
                    <a:pt x="242" y="108"/>
                  </a:lnTo>
                  <a:lnTo>
                    <a:pt x="257" y="97"/>
                  </a:lnTo>
                  <a:lnTo>
                    <a:pt x="272" y="83"/>
                  </a:lnTo>
                  <a:lnTo>
                    <a:pt x="285" y="66"/>
                  </a:lnTo>
                  <a:lnTo>
                    <a:pt x="297" y="49"/>
                  </a:lnTo>
                  <a:lnTo>
                    <a:pt x="304" y="32"/>
                  </a:lnTo>
                  <a:lnTo>
                    <a:pt x="312" y="11"/>
                  </a:lnTo>
                  <a:lnTo>
                    <a:pt x="312"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70" name="Freeform 230">
              <a:extLst>
                <a:ext uri="{FF2B5EF4-FFF2-40B4-BE49-F238E27FC236}">
                  <a16:creationId xmlns:a16="http://schemas.microsoft.com/office/drawing/2014/main" id="{8AE18D92-D72B-464C-BC01-9EF9027D32D4}"/>
                </a:ext>
              </a:extLst>
            </p:cNvPr>
            <p:cNvSpPr>
              <a:spLocks/>
            </p:cNvSpPr>
            <p:nvPr/>
          </p:nvSpPr>
          <p:spPr bwMode="auto">
            <a:xfrm rot="-5273767">
              <a:off x="1021" y="3468"/>
              <a:ext cx="155" cy="74"/>
            </a:xfrm>
            <a:custGeom>
              <a:avLst/>
              <a:gdLst>
                <a:gd name="T0" fmla="*/ 304 w 310"/>
                <a:gd name="T1" fmla="*/ 11 h 146"/>
                <a:gd name="T2" fmla="*/ 310 w 310"/>
                <a:gd name="T3" fmla="*/ 34 h 146"/>
                <a:gd name="T4" fmla="*/ 306 w 310"/>
                <a:gd name="T5" fmla="*/ 57 h 146"/>
                <a:gd name="T6" fmla="*/ 293 w 310"/>
                <a:gd name="T7" fmla="*/ 78 h 146"/>
                <a:gd name="T8" fmla="*/ 274 w 310"/>
                <a:gd name="T9" fmla="*/ 97 h 146"/>
                <a:gd name="T10" fmla="*/ 253 w 310"/>
                <a:gd name="T11" fmla="*/ 112 h 146"/>
                <a:gd name="T12" fmla="*/ 228 w 310"/>
                <a:gd name="T13" fmla="*/ 125 h 146"/>
                <a:gd name="T14" fmla="*/ 205 w 310"/>
                <a:gd name="T15" fmla="*/ 135 h 146"/>
                <a:gd name="T16" fmla="*/ 192 w 310"/>
                <a:gd name="T17" fmla="*/ 139 h 146"/>
                <a:gd name="T18" fmla="*/ 184 w 310"/>
                <a:gd name="T19" fmla="*/ 139 h 146"/>
                <a:gd name="T20" fmla="*/ 175 w 310"/>
                <a:gd name="T21" fmla="*/ 141 h 146"/>
                <a:gd name="T22" fmla="*/ 165 w 310"/>
                <a:gd name="T23" fmla="*/ 143 h 146"/>
                <a:gd name="T24" fmla="*/ 154 w 310"/>
                <a:gd name="T25" fmla="*/ 143 h 146"/>
                <a:gd name="T26" fmla="*/ 144 w 310"/>
                <a:gd name="T27" fmla="*/ 144 h 146"/>
                <a:gd name="T28" fmla="*/ 135 w 310"/>
                <a:gd name="T29" fmla="*/ 144 h 146"/>
                <a:gd name="T30" fmla="*/ 125 w 310"/>
                <a:gd name="T31" fmla="*/ 144 h 146"/>
                <a:gd name="T32" fmla="*/ 112 w 310"/>
                <a:gd name="T33" fmla="*/ 144 h 146"/>
                <a:gd name="T34" fmla="*/ 87 w 310"/>
                <a:gd name="T35" fmla="*/ 143 h 146"/>
                <a:gd name="T36" fmla="*/ 63 w 310"/>
                <a:gd name="T37" fmla="*/ 139 h 146"/>
                <a:gd name="T38" fmla="*/ 40 w 310"/>
                <a:gd name="T39" fmla="*/ 131 h 146"/>
                <a:gd name="T40" fmla="*/ 19 w 310"/>
                <a:gd name="T41" fmla="*/ 120 h 146"/>
                <a:gd name="T42" fmla="*/ 5 w 310"/>
                <a:gd name="T43" fmla="*/ 104 h 146"/>
                <a:gd name="T44" fmla="*/ 0 w 310"/>
                <a:gd name="T45" fmla="*/ 87 h 146"/>
                <a:gd name="T46" fmla="*/ 2 w 310"/>
                <a:gd name="T47" fmla="*/ 65 h 146"/>
                <a:gd name="T48" fmla="*/ 11 w 310"/>
                <a:gd name="T49" fmla="*/ 53 h 146"/>
                <a:gd name="T50" fmla="*/ 19 w 310"/>
                <a:gd name="T51" fmla="*/ 53 h 146"/>
                <a:gd name="T52" fmla="*/ 19 w 310"/>
                <a:gd name="T53" fmla="*/ 68 h 146"/>
                <a:gd name="T54" fmla="*/ 24 w 310"/>
                <a:gd name="T55" fmla="*/ 91 h 146"/>
                <a:gd name="T56" fmla="*/ 42 w 310"/>
                <a:gd name="T57" fmla="*/ 106 h 146"/>
                <a:gd name="T58" fmla="*/ 66 w 310"/>
                <a:gd name="T59" fmla="*/ 116 h 146"/>
                <a:gd name="T60" fmla="*/ 99 w 310"/>
                <a:gd name="T61" fmla="*/ 120 h 146"/>
                <a:gd name="T62" fmla="*/ 133 w 310"/>
                <a:gd name="T63" fmla="*/ 120 h 146"/>
                <a:gd name="T64" fmla="*/ 167 w 310"/>
                <a:gd name="T65" fmla="*/ 116 h 146"/>
                <a:gd name="T66" fmla="*/ 196 w 310"/>
                <a:gd name="T67" fmla="*/ 112 h 146"/>
                <a:gd name="T68" fmla="*/ 215 w 310"/>
                <a:gd name="T69" fmla="*/ 106 h 146"/>
                <a:gd name="T70" fmla="*/ 232 w 310"/>
                <a:gd name="T71" fmla="*/ 101 h 146"/>
                <a:gd name="T72" fmla="*/ 247 w 310"/>
                <a:gd name="T73" fmla="*/ 91 h 146"/>
                <a:gd name="T74" fmla="*/ 260 w 310"/>
                <a:gd name="T75" fmla="*/ 82 h 146"/>
                <a:gd name="T76" fmla="*/ 272 w 310"/>
                <a:gd name="T77" fmla="*/ 68 h 146"/>
                <a:gd name="T78" fmla="*/ 281 w 310"/>
                <a:gd name="T79" fmla="*/ 55 h 146"/>
                <a:gd name="T80" fmla="*/ 285 w 310"/>
                <a:gd name="T81" fmla="*/ 42 h 146"/>
                <a:gd name="T82" fmla="*/ 285 w 310"/>
                <a:gd name="T83" fmla="*/ 28 h 146"/>
                <a:gd name="T84" fmla="*/ 281 w 310"/>
                <a:gd name="T85" fmla="*/ 19 h 146"/>
                <a:gd name="T86" fmla="*/ 283 w 310"/>
                <a:gd name="T87" fmla="*/ 13 h 146"/>
                <a:gd name="T88" fmla="*/ 291 w 310"/>
                <a:gd name="T89" fmla="*/ 9 h 146"/>
                <a:gd name="T90" fmla="*/ 295 w 310"/>
                <a:gd name="T91" fmla="*/ 6 h 146"/>
                <a:gd name="T92" fmla="*/ 296 w 310"/>
                <a:gd name="T93" fmla="*/ 2 h 146"/>
                <a:gd name="T94" fmla="*/ 296 w 310"/>
                <a:gd name="T95" fmla="*/ 0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10" h="146">
                  <a:moveTo>
                    <a:pt x="296" y="0"/>
                  </a:moveTo>
                  <a:lnTo>
                    <a:pt x="304" y="11"/>
                  </a:lnTo>
                  <a:lnTo>
                    <a:pt x="308" y="23"/>
                  </a:lnTo>
                  <a:lnTo>
                    <a:pt x="310" y="34"/>
                  </a:lnTo>
                  <a:lnTo>
                    <a:pt x="310" y="46"/>
                  </a:lnTo>
                  <a:lnTo>
                    <a:pt x="306" y="57"/>
                  </a:lnTo>
                  <a:lnTo>
                    <a:pt x="300" y="68"/>
                  </a:lnTo>
                  <a:lnTo>
                    <a:pt x="293" y="78"/>
                  </a:lnTo>
                  <a:lnTo>
                    <a:pt x="285" y="87"/>
                  </a:lnTo>
                  <a:lnTo>
                    <a:pt x="274" y="97"/>
                  </a:lnTo>
                  <a:lnTo>
                    <a:pt x="264" y="104"/>
                  </a:lnTo>
                  <a:lnTo>
                    <a:pt x="253" y="112"/>
                  </a:lnTo>
                  <a:lnTo>
                    <a:pt x="241" y="120"/>
                  </a:lnTo>
                  <a:lnTo>
                    <a:pt x="228" y="125"/>
                  </a:lnTo>
                  <a:lnTo>
                    <a:pt x="217" y="131"/>
                  </a:lnTo>
                  <a:lnTo>
                    <a:pt x="205" y="135"/>
                  </a:lnTo>
                  <a:lnTo>
                    <a:pt x="196" y="139"/>
                  </a:lnTo>
                  <a:lnTo>
                    <a:pt x="192" y="139"/>
                  </a:lnTo>
                  <a:lnTo>
                    <a:pt x="188" y="139"/>
                  </a:lnTo>
                  <a:lnTo>
                    <a:pt x="184" y="139"/>
                  </a:lnTo>
                  <a:lnTo>
                    <a:pt x="180" y="141"/>
                  </a:lnTo>
                  <a:lnTo>
                    <a:pt x="175" y="141"/>
                  </a:lnTo>
                  <a:lnTo>
                    <a:pt x="171" y="141"/>
                  </a:lnTo>
                  <a:lnTo>
                    <a:pt x="165" y="143"/>
                  </a:lnTo>
                  <a:lnTo>
                    <a:pt x="160" y="143"/>
                  </a:lnTo>
                  <a:lnTo>
                    <a:pt x="154" y="143"/>
                  </a:lnTo>
                  <a:lnTo>
                    <a:pt x="148" y="144"/>
                  </a:lnTo>
                  <a:lnTo>
                    <a:pt x="144" y="144"/>
                  </a:lnTo>
                  <a:lnTo>
                    <a:pt x="139" y="144"/>
                  </a:lnTo>
                  <a:lnTo>
                    <a:pt x="135" y="144"/>
                  </a:lnTo>
                  <a:lnTo>
                    <a:pt x="131" y="144"/>
                  </a:lnTo>
                  <a:lnTo>
                    <a:pt x="125" y="144"/>
                  </a:lnTo>
                  <a:lnTo>
                    <a:pt x="123" y="146"/>
                  </a:lnTo>
                  <a:lnTo>
                    <a:pt x="112" y="144"/>
                  </a:lnTo>
                  <a:lnTo>
                    <a:pt x="99" y="144"/>
                  </a:lnTo>
                  <a:lnTo>
                    <a:pt x="87" y="143"/>
                  </a:lnTo>
                  <a:lnTo>
                    <a:pt x="74" y="141"/>
                  </a:lnTo>
                  <a:lnTo>
                    <a:pt x="63" y="139"/>
                  </a:lnTo>
                  <a:lnTo>
                    <a:pt x="51" y="135"/>
                  </a:lnTo>
                  <a:lnTo>
                    <a:pt x="40" y="131"/>
                  </a:lnTo>
                  <a:lnTo>
                    <a:pt x="28" y="125"/>
                  </a:lnTo>
                  <a:lnTo>
                    <a:pt x="19" y="120"/>
                  </a:lnTo>
                  <a:lnTo>
                    <a:pt x="11" y="112"/>
                  </a:lnTo>
                  <a:lnTo>
                    <a:pt x="5" y="104"/>
                  </a:lnTo>
                  <a:lnTo>
                    <a:pt x="2" y="97"/>
                  </a:lnTo>
                  <a:lnTo>
                    <a:pt x="0" y="87"/>
                  </a:lnTo>
                  <a:lnTo>
                    <a:pt x="0" y="76"/>
                  </a:lnTo>
                  <a:lnTo>
                    <a:pt x="2" y="65"/>
                  </a:lnTo>
                  <a:lnTo>
                    <a:pt x="7" y="53"/>
                  </a:lnTo>
                  <a:lnTo>
                    <a:pt x="11" y="53"/>
                  </a:lnTo>
                  <a:lnTo>
                    <a:pt x="17" y="53"/>
                  </a:lnTo>
                  <a:lnTo>
                    <a:pt x="19" y="53"/>
                  </a:lnTo>
                  <a:lnTo>
                    <a:pt x="24" y="53"/>
                  </a:lnTo>
                  <a:lnTo>
                    <a:pt x="19" y="68"/>
                  </a:lnTo>
                  <a:lnTo>
                    <a:pt x="21" y="80"/>
                  </a:lnTo>
                  <a:lnTo>
                    <a:pt x="24" y="91"/>
                  </a:lnTo>
                  <a:lnTo>
                    <a:pt x="32" y="99"/>
                  </a:lnTo>
                  <a:lnTo>
                    <a:pt x="42" y="106"/>
                  </a:lnTo>
                  <a:lnTo>
                    <a:pt x="53" y="112"/>
                  </a:lnTo>
                  <a:lnTo>
                    <a:pt x="66" y="116"/>
                  </a:lnTo>
                  <a:lnTo>
                    <a:pt x="83" y="118"/>
                  </a:lnTo>
                  <a:lnTo>
                    <a:pt x="99" y="120"/>
                  </a:lnTo>
                  <a:lnTo>
                    <a:pt x="116" y="120"/>
                  </a:lnTo>
                  <a:lnTo>
                    <a:pt x="133" y="120"/>
                  </a:lnTo>
                  <a:lnTo>
                    <a:pt x="150" y="120"/>
                  </a:lnTo>
                  <a:lnTo>
                    <a:pt x="167" y="116"/>
                  </a:lnTo>
                  <a:lnTo>
                    <a:pt x="182" y="114"/>
                  </a:lnTo>
                  <a:lnTo>
                    <a:pt x="196" y="112"/>
                  </a:lnTo>
                  <a:lnTo>
                    <a:pt x="209" y="108"/>
                  </a:lnTo>
                  <a:lnTo>
                    <a:pt x="215" y="106"/>
                  </a:lnTo>
                  <a:lnTo>
                    <a:pt x="224" y="104"/>
                  </a:lnTo>
                  <a:lnTo>
                    <a:pt x="232" y="101"/>
                  </a:lnTo>
                  <a:lnTo>
                    <a:pt x="239" y="97"/>
                  </a:lnTo>
                  <a:lnTo>
                    <a:pt x="247" y="91"/>
                  </a:lnTo>
                  <a:lnTo>
                    <a:pt x="255" y="87"/>
                  </a:lnTo>
                  <a:lnTo>
                    <a:pt x="260" y="82"/>
                  </a:lnTo>
                  <a:lnTo>
                    <a:pt x="268" y="76"/>
                  </a:lnTo>
                  <a:lnTo>
                    <a:pt x="272" y="68"/>
                  </a:lnTo>
                  <a:lnTo>
                    <a:pt x="277" y="63"/>
                  </a:lnTo>
                  <a:lnTo>
                    <a:pt x="281" y="55"/>
                  </a:lnTo>
                  <a:lnTo>
                    <a:pt x="285" y="49"/>
                  </a:lnTo>
                  <a:lnTo>
                    <a:pt x="285" y="42"/>
                  </a:lnTo>
                  <a:lnTo>
                    <a:pt x="287" y="36"/>
                  </a:lnTo>
                  <a:lnTo>
                    <a:pt x="285" y="28"/>
                  </a:lnTo>
                  <a:lnTo>
                    <a:pt x="281" y="21"/>
                  </a:lnTo>
                  <a:lnTo>
                    <a:pt x="281" y="19"/>
                  </a:lnTo>
                  <a:lnTo>
                    <a:pt x="281" y="15"/>
                  </a:lnTo>
                  <a:lnTo>
                    <a:pt x="283" y="13"/>
                  </a:lnTo>
                  <a:lnTo>
                    <a:pt x="287" y="11"/>
                  </a:lnTo>
                  <a:lnTo>
                    <a:pt x="291" y="9"/>
                  </a:lnTo>
                  <a:lnTo>
                    <a:pt x="293" y="8"/>
                  </a:lnTo>
                  <a:lnTo>
                    <a:pt x="295" y="6"/>
                  </a:lnTo>
                  <a:lnTo>
                    <a:pt x="295" y="4"/>
                  </a:lnTo>
                  <a:lnTo>
                    <a:pt x="296" y="2"/>
                  </a:lnTo>
                  <a:lnTo>
                    <a:pt x="296" y="0"/>
                  </a:lnTo>
                  <a:lnTo>
                    <a:pt x="29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71" name="Freeform 231">
              <a:extLst>
                <a:ext uri="{FF2B5EF4-FFF2-40B4-BE49-F238E27FC236}">
                  <a16:creationId xmlns:a16="http://schemas.microsoft.com/office/drawing/2014/main" id="{02097878-D62A-DF49-8A1B-77B9C9FFD4BD}"/>
                </a:ext>
              </a:extLst>
            </p:cNvPr>
            <p:cNvSpPr>
              <a:spLocks/>
            </p:cNvSpPr>
            <p:nvPr/>
          </p:nvSpPr>
          <p:spPr bwMode="auto">
            <a:xfrm rot="-5273767">
              <a:off x="1065" y="3472"/>
              <a:ext cx="137" cy="61"/>
            </a:xfrm>
            <a:custGeom>
              <a:avLst/>
              <a:gdLst>
                <a:gd name="T0" fmla="*/ 268 w 273"/>
                <a:gd name="T1" fmla="*/ 11 h 121"/>
                <a:gd name="T2" fmla="*/ 273 w 273"/>
                <a:gd name="T3" fmla="*/ 36 h 121"/>
                <a:gd name="T4" fmla="*/ 268 w 273"/>
                <a:gd name="T5" fmla="*/ 57 h 121"/>
                <a:gd name="T6" fmla="*/ 254 w 273"/>
                <a:gd name="T7" fmla="*/ 78 h 121"/>
                <a:gd name="T8" fmla="*/ 234 w 273"/>
                <a:gd name="T9" fmla="*/ 95 h 121"/>
                <a:gd name="T10" fmla="*/ 207 w 273"/>
                <a:gd name="T11" fmla="*/ 108 h 121"/>
                <a:gd name="T12" fmla="*/ 180 w 273"/>
                <a:gd name="T13" fmla="*/ 118 h 121"/>
                <a:gd name="T14" fmla="*/ 154 w 273"/>
                <a:gd name="T15" fmla="*/ 121 h 121"/>
                <a:gd name="T16" fmla="*/ 138 w 273"/>
                <a:gd name="T17" fmla="*/ 121 h 121"/>
                <a:gd name="T18" fmla="*/ 135 w 273"/>
                <a:gd name="T19" fmla="*/ 121 h 121"/>
                <a:gd name="T20" fmla="*/ 131 w 273"/>
                <a:gd name="T21" fmla="*/ 121 h 121"/>
                <a:gd name="T22" fmla="*/ 125 w 273"/>
                <a:gd name="T23" fmla="*/ 121 h 121"/>
                <a:gd name="T24" fmla="*/ 121 w 273"/>
                <a:gd name="T25" fmla="*/ 121 h 121"/>
                <a:gd name="T26" fmla="*/ 118 w 273"/>
                <a:gd name="T27" fmla="*/ 121 h 121"/>
                <a:gd name="T28" fmla="*/ 112 w 273"/>
                <a:gd name="T29" fmla="*/ 121 h 121"/>
                <a:gd name="T30" fmla="*/ 108 w 273"/>
                <a:gd name="T31" fmla="*/ 121 h 121"/>
                <a:gd name="T32" fmla="*/ 97 w 273"/>
                <a:gd name="T33" fmla="*/ 119 h 121"/>
                <a:gd name="T34" fmla="*/ 79 w 273"/>
                <a:gd name="T35" fmla="*/ 116 h 121"/>
                <a:gd name="T36" fmla="*/ 60 w 273"/>
                <a:gd name="T37" fmla="*/ 112 h 121"/>
                <a:gd name="T38" fmla="*/ 41 w 273"/>
                <a:gd name="T39" fmla="*/ 106 h 121"/>
                <a:gd name="T40" fmla="*/ 24 w 273"/>
                <a:gd name="T41" fmla="*/ 99 h 121"/>
                <a:gd name="T42" fmla="*/ 11 w 273"/>
                <a:gd name="T43" fmla="*/ 89 h 121"/>
                <a:gd name="T44" fmla="*/ 1 w 273"/>
                <a:gd name="T45" fmla="*/ 74 h 121"/>
                <a:gd name="T46" fmla="*/ 0 w 273"/>
                <a:gd name="T47" fmla="*/ 53 h 121"/>
                <a:gd name="T48" fmla="*/ 3 w 273"/>
                <a:gd name="T49" fmla="*/ 41 h 121"/>
                <a:gd name="T50" fmla="*/ 7 w 273"/>
                <a:gd name="T51" fmla="*/ 40 h 121"/>
                <a:gd name="T52" fmla="*/ 13 w 273"/>
                <a:gd name="T53" fmla="*/ 36 h 121"/>
                <a:gd name="T54" fmla="*/ 17 w 273"/>
                <a:gd name="T55" fmla="*/ 49 h 121"/>
                <a:gd name="T56" fmla="*/ 28 w 273"/>
                <a:gd name="T57" fmla="*/ 72 h 121"/>
                <a:gd name="T58" fmla="*/ 53 w 273"/>
                <a:gd name="T59" fmla="*/ 89 h 121"/>
                <a:gd name="T60" fmla="*/ 85 w 273"/>
                <a:gd name="T61" fmla="*/ 97 h 121"/>
                <a:gd name="T62" fmla="*/ 121 w 273"/>
                <a:gd name="T63" fmla="*/ 99 h 121"/>
                <a:gd name="T64" fmla="*/ 159 w 273"/>
                <a:gd name="T65" fmla="*/ 93 h 121"/>
                <a:gd name="T66" fmla="*/ 196 w 273"/>
                <a:gd name="T67" fmla="*/ 83 h 121"/>
                <a:gd name="T68" fmla="*/ 226 w 273"/>
                <a:gd name="T69" fmla="*/ 68 h 121"/>
                <a:gd name="T70" fmla="*/ 241 w 273"/>
                <a:gd name="T71" fmla="*/ 59 h 121"/>
                <a:gd name="T72" fmla="*/ 245 w 273"/>
                <a:gd name="T73" fmla="*/ 53 h 121"/>
                <a:gd name="T74" fmla="*/ 249 w 273"/>
                <a:gd name="T75" fmla="*/ 47 h 121"/>
                <a:gd name="T76" fmla="*/ 251 w 273"/>
                <a:gd name="T77" fmla="*/ 40 h 121"/>
                <a:gd name="T78" fmla="*/ 251 w 273"/>
                <a:gd name="T79" fmla="*/ 34 h 121"/>
                <a:gd name="T80" fmla="*/ 249 w 273"/>
                <a:gd name="T81" fmla="*/ 28 h 121"/>
                <a:gd name="T82" fmla="*/ 247 w 273"/>
                <a:gd name="T83" fmla="*/ 22 h 121"/>
                <a:gd name="T84" fmla="*/ 243 w 273"/>
                <a:gd name="T85" fmla="*/ 17 h 121"/>
                <a:gd name="T86" fmla="*/ 239 w 273"/>
                <a:gd name="T87" fmla="*/ 15 h 121"/>
                <a:gd name="T88" fmla="*/ 241 w 273"/>
                <a:gd name="T89" fmla="*/ 11 h 121"/>
                <a:gd name="T90" fmla="*/ 247 w 273"/>
                <a:gd name="T91" fmla="*/ 7 h 121"/>
                <a:gd name="T92" fmla="*/ 251 w 273"/>
                <a:gd name="T93" fmla="*/ 5 h 121"/>
                <a:gd name="T94" fmla="*/ 256 w 273"/>
                <a:gd name="T95" fmla="*/ 2 h 121"/>
                <a:gd name="T96" fmla="*/ 260 w 273"/>
                <a:gd name="T97" fmla="*/ 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73" h="121">
                  <a:moveTo>
                    <a:pt x="260" y="0"/>
                  </a:moveTo>
                  <a:lnTo>
                    <a:pt x="268" y="11"/>
                  </a:lnTo>
                  <a:lnTo>
                    <a:pt x="273" y="24"/>
                  </a:lnTo>
                  <a:lnTo>
                    <a:pt x="273" y="36"/>
                  </a:lnTo>
                  <a:lnTo>
                    <a:pt x="273" y="47"/>
                  </a:lnTo>
                  <a:lnTo>
                    <a:pt x="268" y="57"/>
                  </a:lnTo>
                  <a:lnTo>
                    <a:pt x="262" y="68"/>
                  </a:lnTo>
                  <a:lnTo>
                    <a:pt x="254" y="78"/>
                  </a:lnTo>
                  <a:lnTo>
                    <a:pt x="245" y="87"/>
                  </a:lnTo>
                  <a:lnTo>
                    <a:pt x="234" y="95"/>
                  </a:lnTo>
                  <a:lnTo>
                    <a:pt x="220" y="102"/>
                  </a:lnTo>
                  <a:lnTo>
                    <a:pt x="207" y="108"/>
                  </a:lnTo>
                  <a:lnTo>
                    <a:pt x="194" y="114"/>
                  </a:lnTo>
                  <a:lnTo>
                    <a:pt x="180" y="118"/>
                  </a:lnTo>
                  <a:lnTo>
                    <a:pt x="167" y="119"/>
                  </a:lnTo>
                  <a:lnTo>
                    <a:pt x="154" y="121"/>
                  </a:lnTo>
                  <a:lnTo>
                    <a:pt x="142" y="121"/>
                  </a:lnTo>
                  <a:lnTo>
                    <a:pt x="138" y="121"/>
                  </a:lnTo>
                  <a:lnTo>
                    <a:pt x="137" y="121"/>
                  </a:lnTo>
                  <a:lnTo>
                    <a:pt x="135" y="121"/>
                  </a:lnTo>
                  <a:lnTo>
                    <a:pt x="133" y="121"/>
                  </a:lnTo>
                  <a:lnTo>
                    <a:pt x="131" y="121"/>
                  </a:lnTo>
                  <a:lnTo>
                    <a:pt x="127" y="121"/>
                  </a:lnTo>
                  <a:lnTo>
                    <a:pt x="125" y="121"/>
                  </a:lnTo>
                  <a:lnTo>
                    <a:pt x="123" y="121"/>
                  </a:lnTo>
                  <a:lnTo>
                    <a:pt x="121" y="121"/>
                  </a:lnTo>
                  <a:lnTo>
                    <a:pt x="119" y="121"/>
                  </a:lnTo>
                  <a:lnTo>
                    <a:pt x="118" y="121"/>
                  </a:lnTo>
                  <a:lnTo>
                    <a:pt x="114" y="121"/>
                  </a:lnTo>
                  <a:lnTo>
                    <a:pt x="112" y="121"/>
                  </a:lnTo>
                  <a:lnTo>
                    <a:pt x="110" y="121"/>
                  </a:lnTo>
                  <a:lnTo>
                    <a:pt x="108" y="121"/>
                  </a:lnTo>
                  <a:lnTo>
                    <a:pt x="106" y="121"/>
                  </a:lnTo>
                  <a:lnTo>
                    <a:pt x="97" y="119"/>
                  </a:lnTo>
                  <a:lnTo>
                    <a:pt x="89" y="118"/>
                  </a:lnTo>
                  <a:lnTo>
                    <a:pt x="79" y="116"/>
                  </a:lnTo>
                  <a:lnTo>
                    <a:pt x="70" y="116"/>
                  </a:lnTo>
                  <a:lnTo>
                    <a:pt x="60" y="112"/>
                  </a:lnTo>
                  <a:lnTo>
                    <a:pt x="51" y="110"/>
                  </a:lnTo>
                  <a:lnTo>
                    <a:pt x="41" y="106"/>
                  </a:lnTo>
                  <a:lnTo>
                    <a:pt x="34" y="104"/>
                  </a:lnTo>
                  <a:lnTo>
                    <a:pt x="24" y="99"/>
                  </a:lnTo>
                  <a:lnTo>
                    <a:pt x="19" y="95"/>
                  </a:lnTo>
                  <a:lnTo>
                    <a:pt x="11" y="89"/>
                  </a:lnTo>
                  <a:lnTo>
                    <a:pt x="7" y="81"/>
                  </a:lnTo>
                  <a:lnTo>
                    <a:pt x="1" y="74"/>
                  </a:lnTo>
                  <a:lnTo>
                    <a:pt x="0" y="64"/>
                  </a:lnTo>
                  <a:lnTo>
                    <a:pt x="0" y="53"/>
                  </a:lnTo>
                  <a:lnTo>
                    <a:pt x="1" y="41"/>
                  </a:lnTo>
                  <a:lnTo>
                    <a:pt x="3" y="41"/>
                  </a:lnTo>
                  <a:lnTo>
                    <a:pt x="5" y="40"/>
                  </a:lnTo>
                  <a:lnTo>
                    <a:pt x="7" y="40"/>
                  </a:lnTo>
                  <a:lnTo>
                    <a:pt x="9" y="38"/>
                  </a:lnTo>
                  <a:lnTo>
                    <a:pt x="13" y="36"/>
                  </a:lnTo>
                  <a:lnTo>
                    <a:pt x="17" y="34"/>
                  </a:lnTo>
                  <a:lnTo>
                    <a:pt x="17" y="49"/>
                  </a:lnTo>
                  <a:lnTo>
                    <a:pt x="20" y="61"/>
                  </a:lnTo>
                  <a:lnTo>
                    <a:pt x="28" y="72"/>
                  </a:lnTo>
                  <a:lnTo>
                    <a:pt x="40" y="81"/>
                  </a:lnTo>
                  <a:lnTo>
                    <a:pt x="53" y="89"/>
                  </a:lnTo>
                  <a:lnTo>
                    <a:pt x="68" y="93"/>
                  </a:lnTo>
                  <a:lnTo>
                    <a:pt x="85" y="97"/>
                  </a:lnTo>
                  <a:lnTo>
                    <a:pt x="102" y="99"/>
                  </a:lnTo>
                  <a:lnTo>
                    <a:pt x="121" y="99"/>
                  </a:lnTo>
                  <a:lnTo>
                    <a:pt x="140" y="97"/>
                  </a:lnTo>
                  <a:lnTo>
                    <a:pt x="159" y="93"/>
                  </a:lnTo>
                  <a:lnTo>
                    <a:pt x="178" y="89"/>
                  </a:lnTo>
                  <a:lnTo>
                    <a:pt x="196" y="83"/>
                  </a:lnTo>
                  <a:lnTo>
                    <a:pt x="213" y="78"/>
                  </a:lnTo>
                  <a:lnTo>
                    <a:pt x="226" y="68"/>
                  </a:lnTo>
                  <a:lnTo>
                    <a:pt x="239" y="61"/>
                  </a:lnTo>
                  <a:lnTo>
                    <a:pt x="241" y="59"/>
                  </a:lnTo>
                  <a:lnTo>
                    <a:pt x="243" y="55"/>
                  </a:lnTo>
                  <a:lnTo>
                    <a:pt x="245" y="53"/>
                  </a:lnTo>
                  <a:lnTo>
                    <a:pt x="247" y="49"/>
                  </a:lnTo>
                  <a:lnTo>
                    <a:pt x="249" y="47"/>
                  </a:lnTo>
                  <a:lnTo>
                    <a:pt x="249" y="43"/>
                  </a:lnTo>
                  <a:lnTo>
                    <a:pt x="251" y="40"/>
                  </a:lnTo>
                  <a:lnTo>
                    <a:pt x="251" y="38"/>
                  </a:lnTo>
                  <a:lnTo>
                    <a:pt x="251" y="34"/>
                  </a:lnTo>
                  <a:lnTo>
                    <a:pt x="249" y="30"/>
                  </a:lnTo>
                  <a:lnTo>
                    <a:pt x="249" y="28"/>
                  </a:lnTo>
                  <a:lnTo>
                    <a:pt x="247" y="24"/>
                  </a:lnTo>
                  <a:lnTo>
                    <a:pt x="247" y="22"/>
                  </a:lnTo>
                  <a:lnTo>
                    <a:pt x="245" y="21"/>
                  </a:lnTo>
                  <a:lnTo>
                    <a:pt x="243" y="17"/>
                  </a:lnTo>
                  <a:lnTo>
                    <a:pt x="241" y="17"/>
                  </a:lnTo>
                  <a:lnTo>
                    <a:pt x="239" y="15"/>
                  </a:lnTo>
                  <a:lnTo>
                    <a:pt x="239" y="13"/>
                  </a:lnTo>
                  <a:lnTo>
                    <a:pt x="241" y="11"/>
                  </a:lnTo>
                  <a:lnTo>
                    <a:pt x="245" y="9"/>
                  </a:lnTo>
                  <a:lnTo>
                    <a:pt x="247" y="7"/>
                  </a:lnTo>
                  <a:lnTo>
                    <a:pt x="249" y="7"/>
                  </a:lnTo>
                  <a:lnTo>
                    <a:pt x="251" y="5"/>
                  </a:lnTo>
                  <a:lnTo>
                    <a:pt x="254" y="3"/>
                  </a:lnTo>
                  <a:lnTo>
                    <a:pt x="256" y="2"/>
                  </a:lnTo>
                  <a:lnTo>
                    <a:pt x="260" y="0"/>
                  </a:lnTo>
                  <a:lnTo>
                    <a:pt x="26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72" name="Freeform 232">
              <a:extLst>
                <a:ext uri="{FF2B5EF4-FFF2-40B4-BE49-F238E27FC236}">
                  <a16:creationId xmlns:a16="http://schemas.microsoft.com/office/drawing/2014/main" id="{C5275035-C53B-EC42-ABD8-F10A6AF31178}"/>
                </a:ext>
              </a:extLst>
            </p:cNvPr>
            <p:cNvSpPr>
              <a:spLocks/>
            </p:cNvSpPr>
            <p:nvPr/>
          </p:nvSpPr>
          <p:spPr bwMode="auto">
            <a:xfrm rot="-5273767">
              <a:off x="1141" y="3491"/>
              <a:ext cx="60" cy="33"/>
            </a:xfrm>
            <a:custGeom>
              <a:avLst/>
              <a:gdLst>
                <a:gd name="T0" fmla="*/ 6 w 120"/>
                <a:gd name="T1" fmla="*/ 2 h 67"/>
                <a:gd name="T2" fmla="*/ 11 w 120"/>
                <a:gd name="T3" fmla="*/ 4 h 67"/>
                <a:gd name="T4" fmla="*/ 15 w 120"/>
                <a:gd name="T5" fmla="*/ 4 h 67"/>
                <a:gd name="T6" fmla="*/ 21 w 120"/>
                <a:gd name="T7" fmla="*/ 2 h 67"/>
                <a:gd name="T8" fmla="*/ 26 w 120"/>
                <a:gd name="T9" fmla="*/ 4 h 67"/>
                <a:gd name="T10" fmla="*/ 28 w 120"/>
                <a:gd name="T11" fmla="*/ 14 h 67"/>
                <a:gd name="T12" fmla="*/ 28 w 120"/>
                <a:gd name="T13" fmla="*/ 25 h 67"/>
                <a:gd name="T14" fmla="*/ 30 w 120"/>
                <a:gd name="T15" fmla="*/ 31 h 67"/>
                <a:gd name="T16" fmla="*/ 34 w 120"/>
                <a:gd name="T17" fmla="*/ 37 h 67"/>
                <a:gd name="T18" fmla="*/ 40 w 120"/>
                <a:gd name="T19" fmla="*/ 40 h 67"/>
                <a:gd name="T20" fmla="*/ 46 w 120"/>
                <a:gd name="T21" fmla="*/ 42 h 67"/>
                <a:gd name="T22" fmla="*/ 51 w 120"/>
                <a:gd name="T23" fmla="*/ 44 h 67"/>
                <a:gd name="T24" fmla="*/ 57 w 120"/>
                <a:gd name="T25" fmla="*/ 44 h 67"/>
                <a:gd name="T26" fmla="*/ 63 w 120"/>
                <a:gd name="T27" fmla="*/ 44 h 67"/>
                <a:gd name="T28" fmla="*/ 66 w 120"/>
                <a:gd name="T29" fmla="*/ 44 h 67"/>
                <a:gd name="T30" fmla="*/ 74 w 120"/>
                <a:gd name="T31" fmla="*/ 42 h 67"/>
                <a:gd name="T32" fmla="*/ 82 w 120"/>
                <a:gd name="T33" fmla="*/ 38 h 67"/>
                <a:gd name="T34" fmla="*/ 87 w 120"/>
                <a:gd name="T35" fmla="*/ 35 h 67"/>
                <a:gd name="T36" fmla="*/ 93 w 120"/>
                <a:gd name="T37" fmla="*/ 29 h 67"/>
                <a:gd name="T38" fmla="*/ 95 w 120"/>
                <a:gd name="T39" fmla="*/ 23 h 67"/>
                <a:gd name="T40" fmla="*/ 95 w 120"/>
                <a:gd name="T41" fmla="*/ 16 h 67"/>
                <a:gd name="T42" fmla="*/ 95 w 120"/>
                <a:gd name="T43" fmla="*/ 10 h 67"/>
                <a:gd name="T44" fmla="*/ 101 w 120"/>
                <a:gd name="T45" fmla="*/ 6 h 67"/>
                <a:gd name="T46" fmla="*/ 108 w 120"/>
                <a:gd name="T47" fmla="*/ 4 h 67"/>
                <a:gd name="T48" fmla="*/ 114 w 120"/>
                <a:gd name="T49" fmla="*/ 0 h 67"/>
                <a:gd name="T50" fmla="*/ 118 w 120"/>
                <a:gd name="T51" fmla="*/ 8 h 67"/>
                <a:gd name="T52" fmla="*/ 120 w 120"/>
                <a:gd name="T53" fmla="*/ 21 h 67"/>
                <a:gd name="T54" fmla="*/ 116 w 120"/>
                <a:gd name="T55" fmla="*/ 35 h 67"/>
                <a:gd name="T56" fmla="*/ 110 w 120"/>
                <a:gd name="T57" fmla="*/ 44 h 67"/>
                <a:gd name="T58" fmla="*/ 101 w 120"/>
                <a:gd name="T59" fmla="*/ 54 h 67"/>
                <a:gd name="T60" fmla="*/ 89 w 120"/>
                <a:gd name="T61" fmla="*/ 59 h 67"/>
                <a:gd name="T62" fmla="*/ 76 w 120"/>
                <a:gd name="T63" fmla="*/ 63 h 67"/>
                <a:gd name="T64" fmla="*/ 63 w 120"/>
                <a:gd name="T65" fmla="*/ 65 h 67"/>
                <a:gd name="T66" fmla="*/ 49 w 120"/>
                <a:gd name="T67" fmla="*/ 65 h 67"/>
                <a:gd name="T68" fmla="*/ 36 w 120"/>
                <a:gd name="T69" fmla="*/ 63 h 67"/>
                <a:gd name="T70" fmla="*/ 25 w 120"/>
                <a:gd name="T71" fmla="*/ 59 h 67"/>
                <a:gd name="T72" fmla="*/ 15 w 120"/>
                <a:gd name="T73" fmla="*/ 52 h 67"/>
                <a:gd name="T74" fmla="*/ 9 w 120"/>
                <a:gd name="T75" fmla="*/ 44 h 67"/>
                <a:gd name="T76" fmla="*/ 4 w 120"/>
                <a:gd name="T77" fmla="*/ 33 h 67"/>
                <a:gd name="T78" fmla="*/ 0 w 120"/>
                <a:gd name="T79" fmla="*/ 21 h 67"/>
                <a:gd name="T80" fmla="*/ 2 w 120"/>
                <a:gd name="T81" fmla="*/ 8 h 67"/>
                <a:gd name="T82" fmla="*/ 4 w 120"/>
                <a:gd name="T83" fmla="*/ 0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0" h="67">
                  <a:moveTo>
                    <a:pt x="4" y="0"/>
                  </a:moveTo>
                  <a:lnTo>
                    <a:pt x="6" y="2"/>
                  </a:lnTo>
                  <a:lnTo>
                    <a:pt x="9" y="4"/>
                  </a:lnTo>
                  <a:lnTo>
                    <a:pt x="11" y="4"/>
                  </a:lnTo>
                  <a:lnTo>
                    <a:pt x="13" y="4"/>
                  </a:lnTo>
                  <a:lnTo>
                    <a:pt x="15" y="4"/>
                  </a:lnTo>
                  <a:lnTo>
                    <a:pt x="19" y="4"/>
                  </a:lnTo>
                  <a:lnTo>
                    <a:pt x="21" y="2"/>
                  </a:lnTo>
                  <a:lnTo>
                    <a:pt x="25" y="4"/>
                  </a:lnTo>
                  <a:lnTo>
                    <a:pt x="26" y="4"/>
                  </a:lnTo>
                  <a:lnTo>
                    <a:pt x="28" y="8"/>
                  </a:lnTo>
                  <a:lnTo>
                    <a:pt x="28" y="14"/>
                  </a:lnTo>
                  <a:lnTo>
                    <a:pt x="28" y="19"/>
                  </a:lnTo>
                  <a:lnTo>
                    <a:pt x="28" y="25"/>
                  </a:lnTo>
                  <a:lnTo>
                    <a:pt x="30" y="29"/>
                  </a:lnTo>
                  <a:lnTo>
                    <a:pt x="30" y="31"/>
                  </a:lnTo>
                  <a:lnTo>
                    <a:pt x="32" y="35"/>
                  </a:lnTo>
                  <a:lnTo>
                    <a:pt x="34" y="37"/>
                  </a:lnTo>
                  <a:lnTo>
                    <a:pt x="38" y="38"/>
                  </a:lnTo>
                  <a:lnTo>
                    <a:pt x="40" y="40"/>
                  </a:lnTo>
                  <a:lnTo>
                    <a:pt x="44" y="42"/>
                  </a:lnTo>
                  <a:lnTo>
                    <a:pt x="46" y="42"/>
                  </a:lnTo>
                  <a:lnTo>
                    <a:pt x="49" y="44"/>
                  </a:lnTo>
                  <a:lnTo>
                    <a:pt x="51" y="44"/>
                  </a:lnTo>
                  <a:lnTo>
                    <a:pt x="55" y="44"/>
                  </a:lnTo>
                  <a:lnTo>
                    <a:pt x="57" y="44"/>
                  </a:lnTo>
                  <a:lnTo>
                    <a:pt x="61" y="44"/>
                  </a:lnTo>
                  <a:lnTo>
                    <a:pt x="63" y="44"/>
                  </a:lnTo>
                  <a:lnTo>
                    <a:pt x="65" y="44"/>
                  </a:lnTo>
                  <a:lnTo>
                    <a:pt x="66" y="44"/>
                  </a:lnTo>
                  <a:lnTo>
                    <a:pt x="70" y="42"/>
                  </a:lnTo>
                  <a:lnTo>
                    <a:pt x="74" y="42"/>
                  </a:lnTo>
                  <a:lnTo>
                    <a:pt x="78" y="40"/>
                  </a:lnTo>
                  <a:lnTo>
                    <a:pt x="82" y="38"/>
                  </a:lnTo>
                  <a:lnTo>
                    <a:pt x="85" y="37"/>
                  </a:lnTo>
                  <a:lnTo>
                    <a:pt x="87" y="35"/>
                  </a:lnTo>
                  <a:lnTo>
                    <a:pt x="91" y="33"/>
                  </a:lnTo>
                  <a:lnTo>
                    <a:pt x="93" y="29"/>
                  </a:lnTo>
                  <a:lnTo>
                    <a:pt x="95" y="27"/>
                  </a:lnTo>
                  <a:lnTo>
                    <a:pt x="95" y="23"/>
                  </a:lnTo>
                  <a:lnTo>
                    <a:pt x="97" y="19"/>
                  </a:lnTo>
                  <a:lnTo>
                    <a:pt x="95" y="16"/>
                  </a:lnTo>
                  <a:lnTo>
                    <a:pt x="93" y="12"/>
                  </a:lnTo>
                  <a:lnTo>
                    <a:pt x="95" y="10"/>
                  </a:lnTo>
                  <a:lnTo>
                    <a:pt x="97" y="8"/>
                  </a:lnTo>
                  <a:lnTo>
                    <a:pt x="101" y="6"/>
                  </a:lnTo>
                  <a:lnTo>
                    <a:pt x="104" y="4"/>
                  </a:lnTo>
                  <a:lnTo>
                    <a:pt x="108" y="4"/>
                  </a:lnTo>
                  <a:lnTo>
                    <a:pt x="110" y="2"/>
                  </a:lnTo>
                  <a:lnTo>
                    <a:pt x="114" y="0"/>
                  </a:lnTo>
                  <a:lnTo>
                    <a:pt x="118" y="0"/>
                  </a:lnTo>
                  <a:lnTo>
                    <a:pt x="118" y="8"/>
                  </a:lnTo>
                  <a:lnTo>
                    <a:pt x="120" y="16"/>
                  </a:lnTo>
                  <a:lnTo>
                    <a:pt x="120" y="21"/>
                  </a:lnTo>
                  <a:lnTo>
                    <a:pt x="118" y="29"/>
                  </a:lnTo>
                  <a:lnTo>
                    <a:pt x="116" y="35"/>
                  </a:lnTo>
                  <a:lnTo>
                    <a:pt x="114" y="40"/>
                  </a:lnTo>
                  <a:lnTo>
                    <a:pt x="110" y="44"/>
                  </a:lnTo>
                  <a:lnTo>
                    <a:pt x="106" y="50"/>
                  </a:lnTo>
                  <a:lnTo>
                    <a:pt x="101" y="54"/>
                  </a:lnTo>
                  <a:lnTo>
                    <a:pt x="95" y="57"/>
                  </a:lnTo>
                  <a:lnTo>
                    <a:pt x="89" y="59"/>
                  </a:lnTo>
                  <a:lnTo>
                    <a:pt x="84" y="63"/>
                  </a:lnTo>
                  <a:lnTo>
                    <a:pt x="76" y="63"/>
                  </a:lnTo>
                  <a:lnTo>
                    <a:pt x="70" y="65"/>
                  </a:lnTo>
                  <a:lnTo>
                    <a:pt x="63" y="65"/>
                  </a:lnTo>
                  <a:lnTo>
                    <a:pt x="55" y="67"/>
                  </a:lnTo>
                  <a:lnTo>
                    <a:pt x="49" y="65"/>
                  </a:lnTo>
                  <a:lnTo>
                    <a:pt x="42" y="65"/>
                  </a:lnTo>
                  <a:lnTo>
                    <a:pt x="36" y="63"/>
                  </a:lnTo>
                  <a:lnTo>
                    <a:pt x="30" y="61"/>
                  </a:lnTo>
                  <a:lnTo>
                    <a:pt x="25" y="59"/>
                  </a:lnTo>
                  <a:lnTo>
                    <a:pt x="21" y="56"/>
                  </a:lnTo>
                  <a:lnTo>
                    <a:pt x="15" y="52"/>
                  </a:lnTo>
                  <a:lnTo>
                    <a:pt x="13" y="48"/>
                  </a:lnTo>
                  <a:lnTo>
                    <a:pt x="9" y="44"/>
                  </a:lnTo>
                  <a:lnTo>
                    <a:pt x="6" y="38"/>
                  </a:lnTo>
                  <a:lnTo>
                    <a:pt x="4" y="33"/>
                  </a:lnTo>
                  <a:lnTo>
                    <a:pt x="2" y="27"/>
                  </a:lnTo>
                  <a:lnTo>
                    <a:pt x="0" y="21"/>
                  </a:lnTo>
                  <a:lnTo>
                    <a:pt x="0" y="16"/>
                  </a:lnTo>
                  <a:lnTo>
                    <a:pt x="2" y="8"/>
                  </a:lnTo>
                  <a:lnTo>
                    <a:pt x="4" y="0"/>
                  </a:lnTo>
                  <a:lnTo>
                    <a:pt x="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77" name="Freeform 237">
              <a:extLst>
                <a:ext uri="{FF2B5EF4-FFF2-40B4-BE49-F238E27FC236}">
                  <a16:creationId xmlns:a16="http://schemas.microsoft.com/office/drawing/2014/main" id="{933E36AC-065B-4F43-8A55-1DF4B40FDE97}"/>
                </a:ext>
              </a:extLst>
            </p:cNvPr>
            <p:cNvSpPr>
              <a:spLocks/>
            </p:cNvSpPr>
            <p:nvPr/>
          </p:nvSpPr>
          <p:spPr bwMode="auto">
            <a:xfrm rot="-5273767">
              <a:off x="625" y="3393"/>
              <a:ext cx="34" cy="10"/>
            </a:xfrm>
            <a:custGeom>
              <a:avLst/>
              <a:gdLst>
                <a:gd name="T0" fmla="*/ 21 w 69"/>
                <a:gd name="T1" fmla="*/ 0 h 20"/>
                <a:gd name="T2" fmla="*/ 25 w 69"/>
                <a:gd name="T3" fmla="*/ 0 h 20"/>
                <a:gd name="T4" fmla="*/ 29 w 69"/>
                <a:gd name="T5" fmla="*/ 0 h 20"/>
                <a:gd name="T6" fmla="*/ 33 w 69"/>
                <a:gd name="T7" fmla="*/ 0 h 20"/>
                <a:gd name="T8" fmla="*/ 38 w 69"/>
                <a:gd name="T9" fmla="*/ 0 h 20"/>
                <a:gd name="T10" fmla="*/ 42 w 69"/>
                <a:gd name="T11" fmla="*/ 0 h 20"/>
                <a:gd name="T12" fmla="*/ 48 w 69"/>
                <a:gd name="T13" fmla="*/ 0 h 20"/>
                <a:gd name="T14" fmla="*/ 52 w 69"/>
                <a:gd name="T15" fmla="*/ 0 h 20"/>
                <a:gd name="T16" fmla="*/ 57 w 69"/>
                <a:gd name="T17" fmla="*/ 0 h 20"/>
                <a:gd name="T18" fmla="*/ 61 w 69"/>
                <a:gd name="T19" fmla="*/ 1 h 20"/>
                <a:gd name="T20" fmla="*/ 65 w 69"/>
                <a:gd name="T21" fmla="*/ 1 h 20"/>
                <a:gd name="T22" fmla="*/ 67 w 69"/>
                <a:gd name="T23" fmla="*/ 3 h 20"/>
                <a:gd name="T24" fmla="*/ 69 w 69"/>
                <a:gd name="T25" fmla="*/ 5 h 20"/>
                <a:gd name="T26" fmla="*/ 69 w 69"/>
                <a:gd name="T27" fmla="*/ 7 h 20"/>
                <a:gd name="T28" fmla="*/ 69 w 69"/>
                <a:gd name="T29" fmla="*/ 9 h 20"/>
                <a:gd name="T30" fmla="*/ 67 w 69"/>
                <a:gd name="T31" fmla="*/ 11 h 20"/>
                <a:gd name="T32" fmla="*/ 63 w 69"/>
                <a:gd name="T33" fmla="*/ 13 h 20"/>
                <a:gd name="T34" fmla="*/ 59 w 69"/>
                <a:gd name="T35" fmla="*/ 15 h 20"/>
                <a:gd name="T36" fmla="*/ 57 w 69"/>
                <a:gd name="T37" fmla="*/ 15 h 20"/>
                <a:gd name="T38" fmla="*/ 54 w 69"/>
                <a:gd name="T39" fmla="*/ 15 h 20"/>
                <a:gd name="T40" fmla="*/ 50 w 69"/>
                <a:gd name="T41" fmla="*/ 15 h 20"/>
                <a:gd name="T42" fmla="*/ 46 w 69"/>
                <a:gd name="T43" fmla="*/ 15 h 20"/>
                <a:gd name="T44" fmla="*/ 42 w 69"/>
                <a:gd name="T45" fmla="*/ 15 h 20"/>
                <a:gd name="T46" fmla="*/ 38 w 69"/>
                <a:gd name="T47" fmla="*/ 15 h 20"/>
                <a:gd name="T48" fmla="*/ 35 w 69"/>
                <a:gd name="T49" fmla="*/ 15 h 20"/>
                <a:gd name="T50" fmla="*/ 33 w 69"/>
                <a:gd name="T51" fmla="*/ 15 h 20"/>
                <a:gd name="T52" fmla="*/ 29 w 69"/>
                <a:gd name="T53" fmla="*/ 17 h 20"/>
                <a:gd name="T54" fmla="*/ 27 w 69"/>
                <a:gd name="T55" fmla="*/ 17 h 20"/>
                <a:gd name="T56" fmla="*/ 25 w 69"/>
                <a:gd name="T57" fmla="*/ 17 h 20"/>
                <a:gd name="T58" fmla="*/ 23 w 69"/>
                <a:gd name="T59" fmla="*/ 17 h 20"/>
                <a:gd name="T60" fmla="*/ 21 w 69"/>
                <a:gd name="T61" fmla="*/ 19 h 20"/>
                <a:gd name="T62" fmla="*/ 17 w 69"/>
                <a:gd name="T63" fmla="*/ 19 h 20"/>
                <a:gd name="T64" fmla="*/ 16 w 69"/>
                <a:gd name="T65" fmla="*/ 19 h 20"/>
                <a:gd name="T66" fmla="*/ 12 w 69"/>
                <a:gd name="T67" fmla="*/ 20 h 20"/>
                <a:gd name="T68" fmla="*/ 8 w 69"/>
                <a:gd name="T69" fmla="*/ 20 h 20"/>
                <a:gd name="T70" fmla="*/ 4 w 69"/>
                <a:gd name="T71" fmla="*/ 20 h 20"/>
                <a:gd name="T72" fmla="*/ 2 w 69"/>
                <a:gd name="T73" fmla="*/ 19 h 20"/>
                <a:gd name="T74" fmla="*/ 0 w 69"/>
                <a:gd name="T75" fmla="*/ 15 h 20"/>
                <a:gd name="T76" fmla="*/ 0 w 69"/>
                <a:gd name="T77" fmla="*/ 13 h 20"/>
                <a:gd name="T78" fmla="*/ 0 w 69"/>
                <a:gd name="T79" fmla="*/ 11 h 20"/>
                <a:gd name="T80" fmla="*/ 2 w 69"/>
                <a:gd name="T81" fmla="*/ 9 h 20"/>
                <a:gd name="T82" fmla="*/ 4 w 69"/>
                <a:gd name="T83" fmla="*/ 7 h 20"/>
                <a:gd name="T84" fmla="*/ 6 w 69"/>
                <a:gd name="T85" fmla="*/ 7 h 20"/>
                <a:gd name="T86" fmla="*/ 10 w 69"/>
                <a:gd name="T87" fmla="*/ 5 h 20"/>
                <a:gd name="T88" fmla="*/ 12 w 69"/>
                <a:gd name="T89" fmla="*/ 3 h 20"/>
                <a:gd name="T90" fmla="*/ 14 w 69"/>
                <a:gd name="T91" fmla="*/ 3 h 20"/>
                <a:gd name="T92" fmla="*/ 16 w 69"/>
                <a:gd name="T93" fmla="*/ 1 h 20"/>
                <a:gd name="T94" fmla="*/ 17 w 69"/>
                <a:gd name="T95" fmla="*/ 1 h 20"/>
                <a:gd name="T96" fmla="*/ 19 w 69"/>
                <a:gd name="T97" fmla="*/ 0 h 20"/>
                <a:gd name="T98" fmla="*/ 21 w 69"/>
                <a:gd name="T99" fmla="*/ 0 h 20"/>
                <a:gd name="T100" fmla="*/ 21 w 69"/>
                <a:gd name="T101" fmla="*/ 0 h 20"/>
                <a:gd name="T102" fmla="*/ 21 w 69"/>
                <a:gd name="T103" fmla="*/ 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9" h="20">
                  <a:moveTo>
                    <a:pt x="21" y="0"/>
                  </a:moveTo>
                  <a:lnTo>
                    <a:pt x="25" y="0"/>
                  </a:lnTo>
                  <a:lnTo>
                    <a:pt x="29" y="0"/>
                  </a:lnTo>
                  <a:lnTo>
                    <a:pt x="33" y="0"/>
                  </a:lnTo>
                  <a:lnTo>
                    <a:pt x="38" y="0"/>
                  </a:lnTo>
                  <a:lnTo>
                    <a:pt x="42" y="0"/>
                  </a:lnTo>
                  <a:lnTo>
                    <a:pt x="48" y="0"/>
                  </a:lnTo>
                  <a:lnTo>
                    <a:pt x="52" y="0"/>
                  </a:lnTo>
                  <a:lnTo>
                    <a:pt x="57" y="0"/>
                  </a:lnTo>
                  <a:lnTo>
                    <a:pt x="61" y="1"/>
                  </a:lnTo>
                  <a:lnTo>
                    <a:pt x="65" y="1"/>
                  </a:lnTo>
                  <a:lnTo>
                    <a:pt x="67" y="3"/>
                  </a:lnTo>
                  <a:lnTo>
                    <a:pt x="69" y="5"/>
                  </a:lnTo>
                  <a:lnTo>
                    <a:pt x="69" y="7"/>
                  </a:lnTo>
                  <a:lnTo>
                    <a:pt x="69" y="9"/>
                  </a:lnTo>
                  <a:lnTo>
                    <a:pt x="67" y="11"/>
                  </a:lnTo>
                  <a:lnTo>
                    <a:pt x="63" y="13"/>
                  </a:lnTo>
                  <a:lnTo>
                    <a:pt x="59" y="15"/>
                  </a:lnTo>
                  <a:lnTo>
                    <a:pt x="57" y="15"/>
                  </a:lnTo>
                  <a:lnTo>
                    <a:pt x="54" y="15"/>
                  </a:lnTo>
                  <a:lnTo>
                    <a:pt x="50" y="15"/>
                  </a:lnTo>
                  <a:lnTo>
                    <a:pt x="46" y="15"/>
                  </a:lnTo>
                  <a:lnTo>
                    <a:pt x="42" y="15"/>
                  </a:lnTo>
                  <a:lnTo>
                    <a:pt x="38" y="15"/>
                  </a:lnTo>
                  <a:lnTo>
                    <a:pt x="35" y="15"/>
                  </a:lnTo>
                  <a:lnTo>
                    <a:pt x="33" y="15"/>
                  </a:lnTo>
                  <a:lnTo>
                    <a:pt x="29" y="17"/>
                  </a:lnTo>
                  <a:lnTo>
                    <a:pt x="27" y="17"/>
                  </a:lnTo>
                  <a:lnTo>
                    <a:pt x="25" y="17"/>
                  </a:lnTo>
                  <a:lnTo>
                    <a:pt x="23" y="17"/>
                  </a:lnTo>
                  <a:lnTo>
                    <a:pt x="21" y="19"/>
                  </a:lnTo>
                  <a:lnTo>
                    <a:pt x="17" y="19"/>
                  </a:lnTo>
                  <a:lnTo>
                    <a:pt x="16" y="19"/>
                  </a:lnTo>
                  <a:lnTo>
                    <a:pt x="12" y="20"/>
                  </a:lnTo>
                  <a:lnTo>
                    <a:pt x="8" y="20"/>
                  </a:lnTo>
                  <a:lnTo>
                    <a:pt x="4" y="20"/>
                  </a:lnTo>
                  <a:lnTo>
                    <a:pt x="2" y="19"/>
                  </a:lnTo>
                  <a:lnTo>
                    <a:pt x="0" y="15"/>
                  </a:lnTo>
                  <a:lnTo>
                    <a:pt x="0" y="13"/>
                  </a:lnTo>
                  <a:lnTo>
                    <a:pt x="0" y="11"/>
                  </a:lnTo>
                  <a:lnTo>
                    <a:pt x="2" y="9"/>
                  </a:lnTo>
                  <a:lnTo>
                    <a:pt x="4" y="7"/>
                  </a:lnTo>
                  <a:lnTo>
                    <a:pt x="6" y="7"/>
                  </a:lnTo>
                  <a:lnTo>
                    <a:pt x="10" y="5"/>
                  </a:lnTo>
                  <a:lnTo>
                    <a:pt x="12" y="3"/>
                  </a:lnTo>
                  <a:lnTo>
                    <a:pt x="14" y="3"/>
                  </a:lnTo>
                  <a:lnTo>
                    <a:pt x="16" y="1"/>
                  </a:lnTo>
                  <a:lnTo>
                    <a:pt x="17" y="1"/>
                  </a:lnTo>
                  <a:lnTo>
                    <a:pt x="19" y="0"/>
                  </a:lnTo>
                  <a:lnTo>
                    <a:pt x="21" y="0"/>
                  </a:lnTo>
                  <a:lnTo>
                    <a:pt x="21" y="0"/>
                  </a:lnTo>
                  <a:lnTo>
                    <a:pt x="21" y="0"/>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78" name="Freeform 238">
              <a:extLst>
                <a:ext uri="{FF2B5EF4-FFF2-40B4-BE49-F238E27FC236}">
                  <a16:creationId xmlns:a16="http://schemas.microsoft.com/office/drawing/2014/main" id="{D3E69AE9-6E23-6C46-8A5D-2D5989F18FF9}"/>
                </a:ext>
              </a:extLst>
            </p:cNvPr>
            <p:cNvSpPr>
              <a:spLocks/>
            </p:cNvSpPr>
            <p:nvPr/>
          </p:nvSpPr>
          <p:spPr bwMode="auto">
            <a:xfrm rot="-5273767">
              <a:off x="665" y="3373"/>
              <a:ext cx="39" cy="21"/>
            </a:xfrm>
            <a:custGeom>
              <a:avLst/>
              <a:gdLst>
                <a:gd name="T0" fmla="*/ 13 w 78"/>
                <a:gd name="T1" fmla="*/ 0 h 42"/>
                <a:gd name="T2" fmla="*/ 17 w 78"/>
                <a:gd name="T3" fmla="*/ 0 h 42"/>
                <a:gd name="T4" fmla="*/ 19 w 78"/>
                <a:gd name="T5" fmla="*/ 0 h 42"/>
                <a:gd name="T6" fmla="*/ 23 w 78"/>
                <a:gd name="T7" fmla="*/ 2 h 42"/>
                <a:gd name="T8" fmla="*/ 28 w 78"/>
                <a:gd name="T9" fmla="*/ 4 h 42"/>
                <a:gd name="T10" fmla="*/ 32 w 78"/>
                <a:gd name="T11" fmla="*/ 4 h 42"/>
                <a:gd name="T12" fmla="*/ 36 w 78"/>
                <a:gd name="T13" fmla="*/ 5 h 42"/>
                <a:gd name="T14" fmla="*/ 42 w 78"/>
                <a:gd name="T15" fmla="*/ 7 h 42"/>
                <a:gd name="T16" fmla="*/ 46 w 78"/>
                <a:gd name="T17" fmla="*/ 9 h 42"/>
                <a:gd name="T18" fmla="*/ 51 w 78"/>
                <a:gd name="T19" fmla="*/ 11 h 42"/>
                <a:gd name="T20" fmla="*/ 55 w 78"/>
                <a:gd name="T21" fmla="*/ 13 h 42"/>
                <a:gd name="T22" fmla="*/ 59 w 78"/>
                <a:gd name="T23" fmla="*/ 15 h 42"/>
                <a:gd name="T24" fmla="*/ 65 w 78"/>
                <a:gd name="T25" fmla="*/ 19 h 42"/>
                <a:gd name="T26" fmla="*/ 67 w 78"/>
                <a:gd name="T27" fmla="*/ 21 h 42"/>
                <a:gd name="T28" fmla="*/ 70 w 78"/>
                <a:gd name="T29" fmla="*/ 23 h 42"/>
                <a:gd name="T30" fmla="*/ 74 w 78"/>
                <a:gd name="T31" fmla="*/ 26 h 42"/>
                <a:gd name="T32" fmla="*/ 76 w 78"/>
                <a:gd name="T33" fmla="*/ 30 h 42"/>
                <a:gd name="T34" fmla="*/ 78 w 78"/>
                <a:gd name="T35" fmla="*/ 34 h 42"/>
                <a:gd name="T36" fmla="*/ 78 w 78"/>
                <a:gd name="T37" fmla="*/ 36 h 42"/>
                <a:gd name="T38" fmla="*/ 78 w 78"/>
                <a:gd name="T39" fmla="*/ 38 h 42"/>
                <a:gd name="T40" fmla="*/ 76 w 78"/>
                <a:gd name="T41" fmla="*/ 40 h 42"/>
                <a:gd name="T42" fmla="*/ 76 w 78"/>
                <a:gd name="T43" fmla="*/ 40 h 42"/>
                <a:gd name="T44" fmla="*/ 72 w 78"/>
                <a:gd name="T45" fmla="*/ 42 h 42"/>
                <a:gd name="T46" fmla="*/ 68 w 78"/>
                <a:gd name="T47" fmla="*/ 40 h 42"/>
                <a:gd name="T48" fmla="*/ 63 w 78"/>
                <a:gd name="T49" fmla="*/ 36 h 42"/>
                <a:gd name="T50" fmla="*/ 59 w 78"/>
                <a:gd name="T51" fmla="*/ 34 h 42"/>
                <a:gd name="T52" fmla="*/ 55 w 78"/>
                <a:gd name="T53" fmla="*/ 32 h 42"/>
                <a:gd name="T54" fmla="*/ 49 w 78"/>
                <a:gd name="T55" fmla="*/ 28 h 42"/>
                <a:gd name="T56" fmla="*/ 46 w 78"/>
                <a:gd name="T57" fmla="*/ 26 h 42"/>
                <a:gd name="T58" fmla="*/ 42 w 78"/>
                <a:gd name="T59" fmla="*/ 24 h 42"/>
                <a:gd name="T60" fmla="*/ 36 w 78"/>
                <a:gd name="T61" fmla="*/ 24 h 42"/>
                <a:gd name="T62" fmla="*/ 32 w 78"/>
                <a:gd name="T63" fmla="*/ 23 h 42"/>
                <a:gd name="T64" fmla="*/ 28 w 78"/>
                <a:gd name="T65" fmla="*/ 23 h 42"/>
                <a:gd name="T66" fmla="*/ 25 w 78"/>
                <a:gd name="T67" fmla="*/ 21 h 42"/>
                <a:gd name="T68" fmla="*/ 21 w 78"/>
                <a:gd name="T69" fmla="*/ 19 h 42"/>
                <a:gd name="T70" fmla="*/ 17 w 78"/>
                <a:gd name="T71" fmla="*/ 19 h 42"/>
                <a:gd name="T72" fmla="*/ 11 w 78"/>
                <a:gd name="T73" fmla="*/ 17 h 42"/>
                <a:gd name="T74" fmla="*/ 8 w 78"/>
                <a:gd name="T75" fmla="*/ 15 h 42"/>
                <a:gd name="T76" fmla="*/ 4 w 78"/>
                <a:gd name="T77" fmla="*/ 15 h 42"/>
                <a:gd name="T78" fmla="*/ 2 w 78"/>
                <a:gd name="T79" fmla="*/ 13 h 42"/>
                <a:gd name="T80" fmla="*/ 0 w 78"/>
                <a:gd name="T81" fmla="*/ 11 h 42"/>
                <a:gd name="T82" fmla="*/ 0 w 78"/>
                <a:gd name="T83" fmla="*/ 9 h 42"/>
                <a:gd name="T84" fmla="*/ 0 w 78"/>
                <a:gd name="T85" fmla="*/ 7 h 42"/>
                <a:gd name="T86" fmla="*/ 2 w 78"/>
                <a:gd name="T87" fmla="*/ 5 h 42"/>
                <a:gd name="T88" fmla="*/ 4 w 78"/>
                <a:gd name="T89" fmla="*/ 4 h 42"/>
                <a:gd name="T90" fmla="*/ 6 w 78"/>
                <a:gd name="T91" fmla="*/ 2 h 42"/>
                <a:gd name="T92" fmla="*/ 8 w 78"/>
                <a:gd name="T93" fmla="*/ 2 h 42"/>
                <a:gd name="T94" fmla="*/ 9 w 78"/>
                <a:gd name="T95" fmla="*/ 0 h 42"/>
                <a:gd name="T96" fmla="*/ 13 w 78"/>
                <a:gd name="T97" fmla="*/ 0 h 42"/>
                <a:gd name="T98" fmla="*/ 13 w 78"/>
                <a:gd name="T99"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8" h="42">
                  <a:moveTo>
                    <a:pt x="13" y="0"/>
                  </a:moveTo>
                  <a:lnTo>
                    <a:pt x="17" y="0"/>
                  </a:lnTo>
                  <a:lnTo>
                    <a:pt x="19" y="0"/>
                  </a:lnTo>
                  <a:lnTo>
                    <a:pt x="23" y="2"/>
                  </a:lnTo>
                  <a:lnTo>
                    <a:pt x="28" y="4"/>
                  </a:lnTo>
                  <a:lnTo>
                    <a:pt x="32" y="4"/>
                  </a:lnTo>
                  <a:lnTo>
                    <a:pt x="36" y="5"/>
                  </a:lnTo>
                  <a:lnTo>
                    <a:pt x="42" y="7"/>
                  </a:lnTo>
                  <a:lnTo>
                    <a:pt x="46" y="9"/>
                  </a:lnTo>
                  <a:lnTo>
                    <a:pt x="51" y="11"/>
                  </a:lnTo>
                  <a:lnTo>
                    <a:pt x="55" y="13"/>
                  </a:lnTo>
                  <a:lnTo>
                    <a:pt x="59" y="15"/>
                  </a:lnTo>
                  <a:lnTo>
                    <a:pt x="65" y="19"/>
                  </a:lnTo>
                  <a:lnTo>
                    <a:pt x="67" y="21"/>
                  </a:lnTo>
                  <a:lnTo>
                    <a:pt x="70" y="23"/>
                  </a:lnTo>
                  <a:lnTo>
                    <a:pt x="74" y="26"/>
                  </a:lnTo>
                  <a:lnTo>
                    <a:pt x="76" y="30"/>
                  </a:lnTo>
                  <a:lnTo>
                    <a:pt x="78" y="34"/>
                  </a:lnTo>
                  <a:lnTo>
                    <a:pt x="78" y="36"/>
                  </a:lnTo>
                  <a:lnTo>
                    <a:pt x="78" y="38"/>
                  </a:lnTo>
                  <a:lnTo>
                    <a:pt x="76" y="40"/>
                  </a:lnTo>
                  <a:lnTo>
                    <a:pt x="76" y="40"/>
                  </a:lnTo>
                  <a:lnTo>
                    <a:pt x="72" y="42"/>
                  </a:lnTo>
                  <a:lnTo>
                    <a:pt x="68" y="40"/>
                  </a:lnTo>
                  <a:lnTo>
                    <a:pt x="63" y="36"/>
                  </a:lnTo>
                  <a:lnTo>
                    <a:pt x="59" y="34"/>
                  </a:lnTo>
                  <a:lnTo>
                    <a:pt x="55" y="32"/>
                  </a:lnTo>
                  <a:lnTo>
                    <a:pt x="49" y="28"/>
                  </a:lnTo>
                  <a:lnTo>
                    <a:pt x="46" y="26"/>
                  </a:lnTo>
                  <a:lnTo>
                    <a:pt x="42" y="24"/>
                  </a:lnTo>
                  <a:lnTo>
                    <a:pt x="36" y="24"/>
                  </a:lnTo>
                  <a:lnTo>
                    <a:pt x="32" y="23"/>
                  </a:lnTo>
                  <a:lnTo>
                    <a:pt x="28" y="23"/>
                  </a:lnTo>
                  <a:lnTo>
                    <a:pt x="25" y="21"/>
                  </a:lnTo>
                  <a:lnTo>
                    <a:pt x="21" y="19"/>
                  </a:lnTo>
                  <a:lnTo>
                    <a:pt x="17" y="19"/>
                  </a:lnTo>
                  <a:lnTo>
                    <a:pt x="11" y="17"/>
                  </a:lnTo>
                  <a:lnTo>
                    <a:pt x="8" y="15"/>
                  </a:lnTo>
                  <a:lnTo>
                    <a:pt x="4" y="15"/>
                  </a:lnTo>
                  <a:lnTo>
                    <a:pt x="2" y="13"/>
                  </a:lnTo>
                  <a:lnTo>
                    <a:pt x="0" y="11"/>
                  </a:lnTo>
                  <a:lnTo>
                    <a:pt x="0" y="9"/>
                  </a:lnTo>
                  <a:lnTo>
                    <a:pt x="0" y="7"/>
                  </a:lnTo>
                  <a:lnTo>
                    <a:pt x="2" y="5"/>
                  </a:lnTo>
                  <a:lnTo>
                    <a:pt x="4" y="4"/>
                  </a:lnTo>
                  <a:lnTo>
                    <a:pt x="6" y="2"/>
                  </a:lnTo>
                  <a:lnTo>
                    <a:pt x="8" y="2"/>
                  </a:lnTo>
                  <a:lnTo>
                    <a:pt x="9" y="0"/>
                  </a:lnTo>
                  <a:lnTo>
                    <a:pt x="13" y="0"/>
                  </a:lnTo>
                  <a:lnTo>
                    <a:pt x="13" y="0"/>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79" name="Freeform 239">
              <a:extLst>
                <a:ext uri="{FF2B5EF4-FFF2-40B4-BE49-F238E27FC236}">
                  <a16:creationId xmlns:a16="http://schemas.microsoft.com/office/drawing/2014/main" id="{F9BA96E6-A413-2D42-922E-D13C8A241302}"/>
                </a:ext>
              </a:extLst>
            </p:cNvPr>
            <p:cNvSpPr>
              <a:spLocks/>
            </p:cNvSpPr>
            <p:nvPr/>
          </p:nvSpPr>
          <p:spPr bwMode="auto">
            <a:xfrm rot="-5273767">
              <a:off x="705" y="3361"/>
              <a:ext cx="46" cy="26"/>
            </a:xfrm>
            <a:custGeom>
              <a:avLst/>
              <a:gdLst>
                <a:gd name="T0" fmla="*/ 12 w 93"/>
                <a:gd name="T1" fmla="*/ 0 h 53"/>
                <a:gd name="T2" fmla="*/ 15 w 93"/>
                <a:gd name="T3" fmla="*/ 0 h 53"/>
                <a:gd name="T4" fmla="*/ 21 w 93"/>
                <a:gd name="T5" fmla="*/ 0 h 53"/>
                <a:gd name="T6" fmla="*/ 27 w 93"/>
                <a:gd name="T7" fmla="*/ 0 h 53"/>
                <a:gd name="T8" fmla="*/ 32 w 93"/>
                <a:gd name="T9" fmla="*/ 0 h 53"/>
                <a:gd name="T10" fmla="*/ 38 w 93"/>
                <a:gd name="T11" fmla="*/ 1 h 53"/>
                <a:gd name="T12" fmla="*/ 44 w 93"/>
                <a:gd name="T13" fmla="*/ 1 h 53"/>
                <a:gd name="T14" fmla="*/ 50 w 93"/>
                <a:gd name="T15" fmla="*/ 3 h 53"/>
                <a:gd name="T16" fmla="*/ 55 w 93"/>
                <a:gd name="T17" fmla="*/ 5 h 53"/>
                <a:gd name="T18" fmla="*/ 61 w 93"/>
                <a:gd name="T19" fmla="*/ 7 h 53"/>
                <a:gd name="T20" fmla="*/ 65 w 93"/>
                <a:gd name="T21" fmla="*/ 11 h 53"/>
                <a:gd name="T22" fmla="*/ 71 w 93"/>
                <a:gd name="T23" fmla="*/ 13 h 53"/>
                <a:gd name="T24" fmla="*/ 76 w 93"/>
                <a:gd name="T25" fmla="*/ 17 h 53"/>
                <a:gd name="T26" fmla="*/ 80 w 93"/>
                <a:gd name="T27" fmla="*/ 20 h 53"/>
                <a:gd name="T28" fmla="*/ 84 w 93"/>
                <a:gd name="T29" fmla="*/ 26 h 53"/>
                <a:gd name="T30" fmla="*/ 90 w 93"/>
                <a:gd name="T31" fmla="*/ 32 h 53"/>
                <a:gd name="T32" fmla="*/ 93 w 93"/>
                <a:gd name="T33" fmla="*/ 38 h 53"/>
                <a:gd name="T34" fmla="*/ 93 w 93"/>
                <a:gd name="T35" fmla="*/ 39 h 53"/>
                <a:gd name="T36" fmla="*/ 93 w 93"/>
                <a:gd name="T37" fmla="*/ 43 h 53"/>
                <a:gd name="T38" fmla="*/ 91 w 93"/>
                <a:gd name="T39" fmla="*/ 45 h 53"/>
                <a:gd name="T40" fmla="*/ 91 w 93"/>
                <a:gd name="T41" fmla="*/ 47 h 53"/>
                <a:gd name="T42" fmla="*/ 90 w 93"/>
                <a:gd name="T43" fmla="*/ 51 h 53"/>
                <a:gd name="T44" fmla="*/ 88 w 93"/>
                <a:gd name="T45" fmla="*/ 53 h 53"/>
                <a:gd name="T46" fmla="*/ 84 w 93"/>
                <a:gd name="T47" fmla="*/ 53 h 53"/>
                <a:gd name="T48" fmla="*/ 82 w 93"/>
                <a:gd name="T49" fmla="*/ 51 h 53"/>
                <a:gd name="T50" fmla="*/ 78 w 93"/>
                <a:gd name="T51" fmla="*/ 49 h 53"/>
                <a:gd name="T52" fmla="*/ 76 w 93"/>
                <a:gd name="T53" fmla="*/ 47 h 53"/>
                <a:gd name="T54" fmla="*/ 74 w 93"/>
                <a:gd name="T55" fmla="*/ 41 h 53"/>
                <a:gd name="T56" fmla="*/ 71 w 93"/>
                <a:gd name="T57" fmla="*/ 38 h 53"/>
                <a:gd name="T58" fmla="*/ 67 w 93"/>
                <a:gd name="T59" fmla="*/ 34 h 53"/>
                <a:gd name="T60" fmla="*/ 63 w 93"/>
                <a:gd name="T61" fmla="*/ 32 h 53"/>
                <a:gd name="T62" fmla="*/ 59 w 93"/>
                <a:gd name="T63" fmla="*/ 28 h 53"/>
                <a:gd name="T64" fmla="*/ 55 w 93"/>
                <a:gd name="T65" fmla="*/ 26 h 53"/>
                <a:gd name="T66" fmla="*/ 50 w 93"/>
                <a:gd name="T67" fmla="*/ 24 h 53"/>
                <a:gd name="T68" fmla="*/ 46 w 93"/>
                <a:gd name="T69" fmla="*/ 22 h 53"/>
                <a:gd name="T70" fmla="*/ 40 w 93"/>
                <a:gd name="T71" fmla="*/ 20 h 53"/>
                <a:gd name="T72" fmla="*/ 36 w 93"/>
                <a:gd name="T73" fmla="*/ 20 h 53"/>
                <a:gd name="T74" fmla="*/ 31 w 93"/>
                <a:gd name="T75" fmla="*/ 19 h 53"/>
                <a:gd name="T76" fmla="*/ 27 w 93"/>
                <a:gd name="T77" fmla="*/ 19 h 53"/>
                <a:gd name="T78" fmla="*/ 23 w 93"/>
                <a:gd name="T79" fmla="*/ 17 h 53"/>
                <a:gd name="T80" fmla="*/ 17 w 93"/>
                <a:gd name="T81" fmla="*/ 17 h 53"/>
                <a:gd name="T82" fmla="*/ 13 w 93"/>
                <a:gd name="T83" fmla="*/ 17 h 53"/>
                <a:gd name="T84" fmla="*/ 12 w 93"/>
                <a:gd name="T85" fmla="*/ 17 h 53"/>
                <a:gd name="T86" fmla="*/ 8 w 93"/>
                <a:gd name="T87" fmla="*/ 17 h 53"/>
                <a:gd name="T88" fmla="*/ 4 w 93"/>
                <a:gd name="T89" fmla="*/ 15 h 53"/>
                <a:gd name="T90" fmla="*/ 2 w 93"/>
                <a:gd name="T91" fmla="*/ 11 h 53"/>
                <a:gd name="T92" fmla="*/ 0 w 93"/>
                <a:gd name="T93" fmla="*/ 9 h 53"/>
                <a:gd name="T94" fmla="*/ 0 w 93"/>
                <a:gd name="T95" fmla="*/ 5 h 53"/>
                <a:gd name="T96" fmla="*/ 2 w 93"/>
                <a:gd name="T97" fmla="*/ 1 h 53"/>
                <a:gd name="T98" fmla="*/ 2 w 93"/>
                <a:gd name="T99" fmla="*/ 1 h 53"/>
                <a:gd name="T100" fmla="*/ 4 w 93"/>
                <a:gd name="T101" fmla="*/ 0 h 53"/>
                <a:gd name="T102" fmla="*/ 6 w 93"/>
                <a:gd name="T103" fmla="*/ 0 h 53"/>
                <a:gd name="T104" fmla="*/ 12 w 93"/>
                <a:gd name="T105" fmla="*/ 0 h 53"/>
                <a:gd name="T106" fmla="*/ 12 w 93"/>
                <a:gd name="T107"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3" h="53">
                  <a:moveTo>
                    <a:pt x="12" y="0"/>
                  </a:moveTo>
                  <a:lnTo>
                    <a:pt x="15" y="0"/>
                  </a:lnTo>
                  <a:lnTo>
                    <a:pt x="21" y="0"/>
                  </a:lnTo>
                  <a:lnTo>
                    <a:pt x="27" y="0"/>
                  </a:lnTo>
                  <a:lnTo>
                    <a:pt x="32" y="0"/>
                  </a:lnTo>
                  <a:lnTo>
                    <a:pt x="38" y="1"/>
                  </a:lnTo>
                  <a:lnTo>
                    <a:pt x="44" y="1"/>
                  </a:lnTo>
                  <a:lnTo>
                    <a:pt x="50" y="3"/>
                  </a:lnTo>
                  <a:lnTo>
                    <a:pt x="55" y="5"/>
                  </a:lnTo>
                  <a:lnTo>
                    <a:pt x="61" y="7"/>
                  </a:lnTo>
                  <a:lnTo>
                    <a:pt x="65" y="11"/>
                  </a:lnTo>
                  <a:lnTo>
                    <a:pt x="71" y="13"/>
                  </a:lnTo>
                  <a:lnTo>
                    <a:pt x="76" y="17"/>
                  </a:lnTo>
                  <a:lnTo>
                    <a:pt x="80" y="20"/>
                  </a:lnTo>
                  <a:lnTo>
                    <a:pt x="84" y="26"/>
                  </a:lnTo>
                  <a:lnTo>
                    <a:pt x="90" y="32"/>
                  </a:lnTo>
                  <a:lnTo>
                    <a:pt x="93" y="38"/>
                  </a:lnTo>
                  <a:lnTo>
                    <a:pt x="93" y="39"/>
                  </a:lnTo>
                  <a:lnTo>
                    <a:pt x="93" y="43"/>
                  </a:lnTo>
                  <a:lnTo>
                    <a:pt x="91" y="45"/>
                  </a:lnTo>
                  <a:lnTo>
                    <a:pt x="91" y="47"/>
                  </a:lnTo>
                  <a:lnTo>
                    <a:pt x="90" y="51"/>
                  </a:lnTo>
                  <a:lnTo>
                    <a:pt x="88" y="53"/>
                  </a:lnTo>
                  <a:lnTo>
                    <a:pt x="84" y="53"/>
                  </a:lnTo>
                  <a:lnTo>
                    <a:pt x="82" y="51"/>
                  </a:lnTo>
                  <a:lnTo>
                    <a:pt x="78" y="49"/>
                  </a:lnTo>
                  <a:lnTo>
                    <a:pt x="76" y="47"/>
                  </a:lnTo>
                  <a:lnTo>
                    <a:pt x="74" y="41"/>
                  </a:lnTo>
                  <a:lnTo>
                    <a:pt x="71" y="38"/>
                  </a:lnTo>
                  <a:lnTo>
                    <a:pt x="67" y="34"/>
                  </a:lnTo>
                  <a:lnTo>
                    <a:pt x="63" y="32"/>
                  </a:lnTo>
                  <a:lnTo>
                    <a:pt x="59" y="28"/>
                  </a:lnTo>
                  <a:lnTo>
                    <a:pt x="55" y="26"/>
                  </a:lnTo>
                  <a:lnTo>
                    <a:pt x="50" y="24"/>
                  </a:lnTo>
                  <a:lnTo>
                    <a:pt x="46" y="22"/>
                  </a:lnTo>
                  <a:lnTo>
                    <a:pt x="40" y="20"/>
                  </a:lnTo>
                  <a:lnTo>
                    <a:pt x="36" y="20"/>
                  </a:lnTo>
                  <a:lnTo>
                    <a:pt x="31" y="19"/>
                  </a:lnTo>
                  <a:lnTo>
                    <a:pt x="27" y="19"/>
                  </a:lnTo>
                  <a:lnTo>
                    <a:pt x="23" y="17"/>
                  </a:lnTo>
                  <a:lnTo>
                    <a:pt x="17" y="17"/>
                  </a:lnTo>
                  <a:lnTo>
                    <a:pt x="13" y="17"/>
                  </a:lnTo>
                  <a:lnTo>
                    <a:pt x="12" y="17"/>
                  </a:lnTo>
                  <a:lnTo>
                    <a:pt x="8" y="17"/>
                  </a:lnTo>
                  <a:lnTo>
                    <a:pt x="4" y="15"/>
                  </a:lnTo>
                  <a:lnTo>
                    <a:pt x="2" y="11"/>
                  </a:lnTo>
                  <a:lnTo>
                    <a:pt x="0" y="9"/>
                  </a:lnTo>
                  <a:lnTo>
                    <a:pt x="0" y="5"/>
                  </a:lnTo>
                  <a:lnTo>
                    <a:pt x="2" y="1"/>
                  </a:lnTo>
                  <a:lnTo>
                    <a:pt x="2" y="1"/>
                  </a:lnTo>
                  <a:lnTo>
                    <a:pt x="4" y="0"/>
                  </a:lnTo>
                  <a:lnTo>
                    <a:pt x="6" y="0"/>
                  </a:lnTo>
                  <a:lnTo>
                    <a:pt x="12" y="0"/>
                  </a:lnTo>
                  <a:lnTo>
                    <a:pt x="12" y="0"/>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80" name="Freeform 240">
              <a:extLst>
                <a:ext uri="{FF2B5EF4-FFF2-40B4-BE49-F238E27FC236}">
                  <a16:creationId xmlns:a16="http://schemas.microsoft.com/office/drawing/2014/main" id="{F3193A10-3FD0-6C46-8291-D342FBA42B91}"/>
                </a:ext>
              </a:extLst>
            </p:cNvPr>
            <p:cNvSpPr>
              <a:spLocks/>
            </p:cNvSpPr>
            <p:nvPr/>
          </p:nvSpPr>
          <p:spPr bwMode="auto">
            <a:xfrm rot="-5273767">
              <a:off x="746" y="3359"/>
              <a:ext cx="53" cy="51"/>
            </a:xfrm>
            <a:custGeom>
              <a:avLst/>
              <a:gdLst>
                <a:gd name="T0" fmla="*/ 16 w 107"/>
                <a:gd name="T1" fmla="*/ 0 h 103"/>
                <a:gd name="T2" fmla="*/ 23 w 107"/>
                <a:gd name="T3" fmla="*/ 0 h 103"/>
                <a:gd name="T4" fmla="*/ 31 w 107"/>
                <a:gd name="T5" fmla="*/ 2 h 103"/>
                <a:gd name="T6" fmla="*/ 40 w 107"/>
                <a:gd name="T7" fmla="*/ 6 h 103"/>
                <a:gd name="T8" fmla="*/ 48 w 107"/>
                <a:gd name="T9" fmla="*/ 8 h 103"/>
                <a:gd name="T10" fmla="*/ 56 w 107"/>
                <a:gd name="T11" fmla="*/ 12 h 103"/>
                <a:gd name="T12" fmla="*/ 65 w 107"/>
                <a:gd name="T13" fmla="*/ 17 h 103"/>
                <a:gd name="T14" fmla="*/ 73 w 107"/>
                <a:gd name="T15" fmla="*/ 23 h 103"/>
                <a:gd name="T16" fmla="*/ 78 w 107"/>
                <a:gd name="T17" fmla="*/ 29 h 103"/>
                <a:gd name="T18" fmla="*/ 86 w 107"/>
                <a:gd name="T19" fmla="*/ 34 h 103"/>
                <a:gd name="T20" fmla="*/ 92 w 107"/>
                <a:gd name="T21" fmla="*/ 42 h 103"/>
                <a:gd name="T22" fmla="*/ 96 w 107"/>
                <a:gd name="T23" fmla="*/ 50 h 103"/>
                <a:gd name="T24" fmla="*/ 101 w 107"/>
                <a:gd name="T25" fmla="*/ 57 h 103"/>
                <a:gd name="T26" fmla="*/ 105 w 107"/>
                <a:gd name="T27" fmla="*/ 65 h 103"/>
                <a:gd name="T28" fmla="*/ 107 w 107"/>
                <a:gd name="T29" fmla="*/ 72 h 103"/>
                <a:gd name="T30" fmla="*/ 107 w 107"/>
                <a:gd name="T31" fmla="*/ 82 h 103"/>
                <a:gd name="T32" fmla="*/ 107 w 107"/>
                <a:gd name="T33" fmla="*/ 91 h 103"/>
                <a:gd name="T34" fmla="*/ 107 w 107"/>
                <a:gd name="T35" fmla="*/ 93 h 103"/>
                <a:gd name="T36" fmla="*/ 105 w 107"/>
                <a:gd name="T37" fmla="*/ 95 h 103"/>
                <a:gd name="T38" fmla="*/ 105 w 107"/>
                <a:gd name="T39" fmla="*/ 97 h 103"/>
                <a:gd name="T40" fmla="*/ 105 w 107"/>
                <a:gd name="T41" fmla="*/ 99 h 103"/>
                <a:gd name="T42" fmla="*/ 103 w 107"/>
                <a:gd name="T43" fmla="*/ 101 h 103"/>
                <a:gd name="T44" fmla="*/ 101 w 107"/>
                <a:gd name="T45" fmla="*/ 103 h 103"/>
                <a:gd name="T46" fmla="*/ 99 w 107"/>
                <a:gd name="T47" fmla="*/ 101 h 103"/>
                <a:gd name="T48" fmla="*/ 97 w 107"/>
                <a:gd name="T49" fmla="*/ 99 h 103"/>
                <a:gd name="T50" fmla="*/ 97 w 107"/>
                <a:gd name="T51" fmla="*/ 97 h 103"/>
                <a:gd name="T52" fmla="*/ 96 w 107"/>
                <a:gd name="T53" fmla="*/ 97 h 103"/>
                <a:gd name="T54" fmla="*/ 96 w 107"/>
                <a:gd name="T55" fmla="*/ 95 h 103"/>
                <a:gd name="T56" fmla="*/ 96 w 107"/>
                <a:gd name="T57" fmla="*/ 93 h 103"/>
                <a:gd name="T58" fmla="*/ 94 w 107"/>
                <a:gd name="T59" fmla="*/ 84 h 103"/>
                <a:gd name="T60" fmla="*/ 90 w 107"/>
                <a:gd name="T61" fmla="*/ 76 h 103"/>
                <a:gd name="T62" fmla="*/ 86 w 107"/>
                <a:gd name="T63" fmla="*/ 69 h 103"/>
                <a:gd name="T64" fmla="*/ 82 w 107"/>
                <a:gd name="T65" fmla="*/ 63 h 103"/>
                <a:gd name="T66" fmla="*/ 78 w 107"/>
                <a:gd name="T67" fmla="*/ 57 h 103"/>
                <a:gd name="T68" fmla="*/ 75 w 107"/>
                <a:gd name="T69" fmla="*/ 51 h 103"/>
                <a:gd name="T70" fmla="*/ 69 w 107"/>
                <a:gd name="T71" fmla="*/ 46 h 103"/>
                <a:gd name="T72" fmla="*/ 63 w 107"/>
                <a:gd name="T73" fmla="*/ 40 h 103"/>
                <a:gd name="T74" fmla="*/ 57 w 107"/>
                <a:gd name="T75" fmla="*/ 34 h 103"/>
                <a:gd name="T76" fmla="*/ 52 w 107"/>
                <a:gd name="T77" fmla="*/ 31 h 103"/>
                <a:gd name="T78" fmla="*/ 44 w 107"/>
                <a:gd name="T79" fmla="*/ 27 h 103"/>
                <a:gd name="T80" fmla="*/ 38 w 107"/>
                <a:gd name="T81" fmla="*/ 25 h 103"/>
                <a:gd name="T82" fmla="*/ 31 w 107"/>
                <a:gd name="T83" fmla="*/ 21 h 103"/>
                <a:gd name="T84" fmla="*/ 23 w 107"/>
                <a:gd name="T85" fmla="*/ 19 h 103"/>
                <a:gd name="T86" fmla="*/ 16 w 107"/>
                <a:gd name="T87" fmla="*/ 17 h 103"/>
                <a:gd name="T88" fmla="*/ 10 w 107"/>
                <a:gd name="T89" fmla="*/ 15 h 103"/>
                <a:gd name="T90" fmla="*/ 6 w 107"/>
                <a:gd name="T91" fmla="*/ 13 h 103"/>
                <a:gd name="T92" fmla="*/ 4 w 107"/>
                <a:gd name="T93" fmla="*/ 13 h 103"/>
                <a:gd name="T94" fmla="*/ 2 w 107"/>
                <a:gd name="T95" fmla="*/ 12 h 103"/>
                <a:gd name="T96" fmla="*/ 2 w 107"/>
                <a:gd name="T97" fmla="*/ 12 h 103"/>
                <a:gd name="T98" fmla="*/ 0 w 107"/>
                <a:gd name="T99" fmla="*/ 8 h 103"/>
                <a:gd name="T100" fmla="*/ 0 w 107"/>
                <a:gd name="T101" fmla="*/ 6 h 103"/>
                <a:gd name="T102" fmla="*/ 2 w 107"/>
                <a:gd name="T103" fmla="*/ 4 h 103"/>
                <a:gd name="T104" fmla="*/ 6 w 107"/>
                <a:gd name="T105" fmla="*/ 2 h 103"/>
                <a:gd name="T106" fmla="*/ 8 w 107"/>
                <a:gd name="T107" fmla="*/ 2 h 103"/>
                <a:gd name="T108" fmla="*/ 10 w 107"/>
                <a:gd name="T109" fmla="*/ 2 h 103"/>
                <a:gd name="T110" fmla="*/ 12 w 107"/>
                <a:gd name="T111" fmla="*/ 0 h 103"/>
                <a:gd name="T112" fmla="*/ 16 w 107"/>
                <a:gd name="T113" fmla="*/ 0 h 103"/>
                <a:gd name="T114" fmla="*/ 16 w 107"/>
                <a:gd name="T115" fmla="*/ 0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7" h="103">
                  <a:moveTo>
                    <a:pt x="16" y="0"/>
                  </a:moveTo>
                  <a:lnTo>
                    <a:pt x="23" y="0"/>
                  </a:lnTo>
                  <a:lnTo>
                    <a:pt x="31" y="2"/>
                  </a:lnTo>
                  <a:lnTo>
                    <a:pt x="40" y="6"/>
                  </a:lnTo>
                  <a:lnTo>
                    <a:pt x="48" y="8"/>
                  </a:lnTo>
                  <a:lnTo>
                    <a:pt x="56" y="12"/>
                  </a:lnTo>
                  <a:lnTo>
                    <a:pt x="65" y="17"/>
                  </a:lnTo>
                  <a:lnTo>
                    <a:pt x="73" y="23"/>
                  </a:lnTo>
                  <a:lnTo>
                    <a:pt x="78" y="29"/>
                  </a:lnTo>
                  <a:lnTo>
                    <a:pt x="86" y="34"/>
                  </a:lnTo>
                  <a:lnTo>
                    <a:pt x="92" y="42"/>
                  </a:lnTo>
                  <a:lnTo>
                    <a:pt x="96" y="50"/>
                  </a:lnTo>
                  <a:lnTo>
                    <a:pt x="101" y="57"/>
                  </a:lnTo>
                  <a:lnTo>
                    <a:pt x="105" y="65"/>
                  </a:lnTo>
                  <a:lnTo>
                    <a:pt x="107" y="72"/>
                  </a:lnTo>
                  <a:lnTo>
                    <a:pt x="107" y="82"/>
                  </a:lnTo>
                  <a:lnTo>
                    <a:pt x="107" y="91"/>
                  </a:lnTo>
                  <a:lnTo>
                    <a:pt x="107" y="93"/>
                  </a:lnTo>
                  <a:lnTo>
                    <a:pt x="105" y="95"/>
                  </a:lnTo>
                  <a:lnTo>
                    <a:pt x="105" y="97"/>
                  </a:lnTo>
                  <a:lnTo>
                    <a:pt x="105" y="99"/>
                  </a:lnTo>
                  <a:lnTo>
                    <a:pt x="103" y="101"/>
                  </a:lnTo>
                  <a:lnTo>
                    <a:pt x="101" y="103"/>
                  </a:lnTo>
                  <a:lnTo>
                    <a:pt x="99" y="101"/>
                  </a:lnTo>
                  <a:lnTo>
                    <a:pt x="97" y="99"/>
                  </a:lnTo>
                  <a:lnTo>
                    <a:pt x="97" y="97"/>
                  </a:lnTo>
                  <a:lnTo>
                    <a:pt x="96" y="97"/>
                  </a:lnTo>
                  <a:lnTo>
                    <a:pt x="96" y="95"/>
                  </a:lnTo>
                  <a:lnTo>
                    <a:pt x="96" y="93"/>
                  </a:lnTo>
                  <a:lnTo>
                    <a:pt x="94" y="84"/>
                  </a:lnTo>
                  <a:lnTo>
                    <a:pt x="90" y="76"/>
                  </a:lnTo>
                  <a:lnTo>
                    <a:pt x="86" y="69"/>
                  </a:lnTo>
                  <a:lnTo>
                    <a:pt x="82" y="63"/>
                  </a:lnTo>
                  <a:lnTo>
                    <a:pt x="78" y="57"/>
                  </a:lnTo>
                  <a:lnTo>
                    <a:pt x="75" y="51"/>
                  </a:lnTo>
                  <a:lnTo>
                    <a:pt x="69" y="46"/>
                  </a:lnTo>
                  <a:lnTo>
                    <a:pt x="63" y="40"/>
                  </a:lnTo>
                  <a:lnTo>
                    <a:pt x="57" y="34"/>
                  </a:lnTo>
                  <a:lnTo>
                    <a:pt x="52" y="31"/>
                  </a:lnTo>
                  <a:lnTo>
                    <a:pt x="44" y="27"/>
                  </a:lnTo>
                  <a:lnTo>
                    <a:pt x="38" y="25"/>
                  </a:lnTo>
                  <a:lnTo>
                    <a:pt x="31" y="21"/>
                  </a:lnTo>
                  <a:lnTo>
                    <a:pt x="23" y="19"/>
                  </a:lnTo>
                  <a:lnTo>
                    <a:pt x="16" y="17"/>
                  </a:lnTo>
                  <a:lnTo>
                    <a:pt x="10" y="15"/>
                  </a:lnTo>
                  <a:lnTo>
                    <a:pt x="6" y="13"/>
                  </a:lnTo>
                  <a:lnTo>
                    <a:pt x="4" y="13"/>
                  </a:lnTo>
                  <a:lnTo>
                    <a:pt x="2" y="12"/>
                  </a:lnTo>
                  <a:lnTo>
                    <a:pt x="2" y="12"/>
                  </a:lnTo>
                  <a:lnTo>
                    <a:pt x="0" y="8"/>
                  </a:lnTo>
                  <a:lnTo>
                    <a:pt x="0" y="6"/>
                  </a:lnTo>
                  <a:lnTo>
                    <a:pt x="2" y="4"/>
                  </a:lnTo>
                  <a:lnTo>
                    <a:pt x="6" y="2"/>
                  </a:lnTo>
                  <a:lnTo>
                    <a:pt x="8" y="2"/>
                  </a:lnTo>
                  <a:lnTo>
                    <a:pt x="10" y="2"/>
                  </a:lnTo>
                  <a:lnTo>
                    <a:pt x="12" y="0"/>
                  </a:lnTo>
                  <a:lnTo>
                    <a:pt x="16" y="0"/>
                  </a:lnTo>
                  <a:lnTo>
                    <a:pt x="16" y="0"/>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81" name="Freeform 241">
              <a:extLst>
                <a:ext uri="{FF2B5EF4-FFF2-40B4-BE49-F238E27FC236}">
                  <a16:creationId xmlns:a16="http://schemas.microsoft.com/office/drawing/2014/main" id="{BA3B9520-99D8-7845-81AB-93FB93EA174D}"/>
                </a:ext>
              </a:extLst>
            </p:cNvPr>
            <p:cNvSpPr>
              <a:spLocks/>
            </p:cNvSpPr>
            <p:nvPr/>
          </p:nvSpPr>
          <p:spPr bwMode="auto">
            <a:xfrm rot="-5273767">
              <a:off x="785" y="3382"/>
              <a:ext cx="60" cy="37"/>
            </a:xfrm>
            <a:custGeom>
              <a:avLst/>
              <a:gdLst>
                <a:gd name="T0" fmla="*/ 15 w 120"/>
                <a:gd name="T1" fmla="*/ 0 h 74"/>
                <a:gd name="T2" fmla="*/ 33 w 120"/>
                <a:gd name="T3" fmla="*/ 2 h 74"/>
                <a:gd name="T4" fmla="*/ 50 w 120"/>
                <a:gd name="T5" fmla="*/ 6 h 74"/>
                <a:gd name="T6" fmla="*/ 67 w 120"/>
                <a:gd name="T7" fmla="*/ 11 h 74"/>
                <a:gd name="T8" fmla="*/ 82 w 120"/>
                <a:gd name="T9" fmla="*/ 21 h 74"/>
                <a:gd name="T10" fmla="*/ 95 w 120"/>
                <a:gd name="T11" fmla="*/ 32 h 74"/>
                <a:gd name="T12" fmla="*/ 109 w 120"/>
                <a:gd name="T13" fmla="*/ 44 h 74"/>
                <a:gd name="T14" fmla="*/ 116 w 120"/>
                <a:gd name="T15" fmla="*/ 57 h 74"/>
                <a:gd name="T16" fmla="*/ 118 w 120"/>
                <a:gd name="T17" fmla="*/ 69 h 74"/>
                <a:gd name="T18" fmla="*/ 116 w 120"/>
                <a:gd name="T19" fmla="*/ 70 h 74"/>
                <a:gd name="T20" fmla="*/ 111 w 120"/>
                <a:gd name="T21" fmla="*/ 74 h 74"/>
                <a:gd name="T22" fmla="*/ 105 w 120"/>
                <a:gd name="T23" fmla="*/ 70 h 74"/>
                <a:gd name="T24" fmla="*/ 99 w 120"/>
                <a:gd name="T25" fmla="*/ 67 h 74"/>
                <a:gd name="T26" fmla="*/ 95 w 120"/>
                <a:gd name="T27" fmla="*/ 61 h 74"/>
                <a:gd name="T28" fmla="*/ 91 w 120"/>
                <a:gd name="T29" fmla="*/ 57 h 74"/>
                <a:gd name="T30" fmla="*/ 86 w 120"/>
                <a:gd name="T31" fmla="*/ 51 h 74"/>
                <a:gd name="T32" fmla="*/ 80 w 120"/>
                <a:gd name="T33" fmla="*/ 46 h 74"/>
                <a:gd name="T34" fmla="*/ 72 w 120"/>
                <a:gd name="T35" fmla="*/ 40 h 74"/>
                <a:gd name="T36" fmla="*/ 65 w 120"/>
                <a:gd name="T37" fmla="*/ 34 h 74"/>
                <a:gd name="T38" fmla="*/ 55 w 120"/>
                <a:gd name="T39" fmla="*/ 30 h 74"/>
                <a:gd name="T40" fmla="*/ 46 w 120"/>
                <a:gd name="T41" fmla="*/ 25 h 74"/>
                <a:gd name="T42" fmla="*/ 40 w 120"/>
                <a:gd name="T43" fmla="*/ 23 h 74"/>
                <a:gd name="T44" fmla="*/ 36 w 120"/>
                <a:gd name="T45" fmla="*/ 23 h 74"/>
                <a:gd name="T46" fmla="*/ 31 w 120"/>
                <a:gd name="T47" fmla="*/ 21 h 74"/>
                <a:gd name="T48" fmla="*/ 25 w 120"/>
                <a:gd name="T49" fmla="*/ 19 h 74"/>
                <a:gd name="T50" fmla="*/ 21 w 120"/>
                <a:gd name="T51" fmla="*/ 17 h 74"/>
                <a:gd name="T52" fmla="*/ 15 w 120"/>
                <a:gd name="T53" fmla="*/ 15 h 74"/>
                <a:gd name="T54" fmla="*/ 10 w 120"/>
                <a:gd name="T55" fmla="*/ 13 h 74"/>
                <a:gd name="T56" fmla="*/ 4 w 120"/>
                <a:gd name="T57" fmla="*/ 13 h 74"/>
                <a:gd name="T58" fmla="*/ 0 w 120"/>
                <a:gd name="T59" fmla="*/ 10 h 74"/>
                <a:gd name="T60" fmla="*/ 0 w 120"/>
                <a:gd name="T61" fmla="*/ 8 h 74"/>
                <a:gd name="T62" fmla="*/ 4 w 120"/>
                <a:gd name="T63" fmla="*/ 2 h 74"/>
                <a:gd name="T64" fmla="*/ 8 w 120"/>
                <a:gd name="T65" fmla="*/ 0 h 74"/>
                <a:gd name="T66" fmla="*/ 8 w 120"/>
                <a:gd name="T67" fmla="*/ 0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20" h="74">
                  <a:moveTo>
                    <a:pt x="8" y="0"/>
                  </a:moveTo>
                  <a:lnTo>
                    <a:pt x="15" y="0"/>
                  </a:lnTo>
                  <a:lnTo>
                    <a:pt x="25" y="0"/>
                  </a:lnTo>
                  <a:lnTo>
                    <a:pt x="33" y="2"/>
                  </a:lnTo>
                  <a:lnTo>
                    <a:pt x="42" y="4"/>
                  </a:lnTo>
                  <a:lnTo>
                    <a:pt x="50" y="6"/>
                  </a:lnTo>
                  <a:lnTo>
                    <a:pt x="57" y="10"/>
                  </a:lnTo>
                  <a:lnTo>
                    <a:pt x="67" y="11"/>
                  </a:lnTo>
                  <a:lnTo>
                    <a:pt x="74" y="17"/>
                  </a:lnTo>
                  <a:lnTo>
                    <a:pt x="82" y="21"/>
                  </a:lnTo>
                  <a:lnTo>
                    <a:pt x="90" y="27"/>
                  </a:lnTo>
                  <a:lnTo>
                    <a:pt x="95" y="32"/>
                  </a:lnTo>
                  <a:lnTo>
                    <a:pt x="103" y="38"/>
                  </a:lnTo>
                  <a:lnTo>
                    <a:pt x="109" y="44"/>
                  </a:lnTo>
                  <a:lnTo>
                    <a:pt x="112" y="51"/>
                  </a:lnTo>
                  <a:lnTo>
                    <a:pt x="116" y="57"/>
                  </a:lnTo>
                  <a:lnTo>
                    <a:pt x="120" y="67"/>
                  </a:lnTo>
                  <a:lnTo>
                    <a:pt x="118" y="69"/>
                  </a:lnTo>
                  <a:lnTo>
                    <a:pt x="118" y="70"/>
                  </a:lnTo>
                  <a:lnTo>
                    <a:pt x="116" y="70"/>
                  </a:lnTo>
                  <a:lnTo>
                    <a:pt x="114" y="72"/>
                  </a:lnTo>
                  <a:lnTo>
                    <a:pt x="111" y="74"/>
                  </a:lnTo>
                  <a:lnTo>
                    <a:pt x="109" y="72"/>
                  </a:lnTo>
                  <a:lnTo>
                    <a:pt x="105" y="70"/>
                  </a:lnTo>
                  <a:lnTo>
                    <a:pt x="101" y="69"/>
                  </a:lnTo>
                  <a:lnTo>
                    <a:pt x="99" y="67"/>
                  </a:lnTo>
                  <a:lnTo>
                    <a:pt x="97" y="65"/>
                  </a:lnTo>
                  <a:lnTo>
                    <a:pt x="95" y="61"/>
                  </a:lnTo>
                  <a:lnTo>
                    <a:pt x="93" y="59"/>
                  </a:lnTo>
                  <a:lnTo>
                    <a:pt x="91" y="57"/>
                  </a:lnTo>
                  <a:lnTo>
                    <a:pt x="88" y="53"/>
                  </a:lnTo>
                  <a:lnTo>
                    <a:pt x="86" y="51"/>
                  </a:lnTo>
                  <a:lnTo>
                    <a:pt x="82" y="48"/>
                  </a:lnTo>
                  <a:lnTo>
                    <a:pt x="80" y="46"/>
                  </a:lnTo>
                  <a:lnTo>
                    <a:pt x="76" y="42"/>
                  </a:lnTo>
                  <a:lnTo>
                    <a:pt x="72" y="40"/>
                  </a:lnTo>
                  <a:lnTo>
                    <a:pt x="69" y="36"/>
                  </a:lnTo>
                  <a:lnTo>
                    <a:pt x="65" y="34"/>
                  </a:lnTo>
                  <a:lnTo>
                    <a:pt x="61" y="32"/>
                  </a:lnTo>
                  <a:lnTo>
                    <a:pt x="55" y="30"/>
                  </a:lnTo>
                  <a:lnTo>
                    <a:pt x="52" y="27"/>
                  </a:lnTo>
                  <a:lnTo>
                    <a:pt x="46" y="25"/>
                  </a:lnTo>
                  <a:lnTo>
                    <a:pt x="42" y="25"/>
                  </a:lnTo>
                  <a:lnTo>
                    <a:pt x="40" y="23"/>
                  </a:lnTo>
                  <a:lnTo>
                    <a:pt x="38" y="23"/>
                  </a:lnTo>
                  <a:lnTo>
                    <a:pt x="36" y="23"/>
                  </a:lnTo>
                  <a:lnTo>
                    <a:pt x="34" y="21"/>
                  </a:lnTo>
                  <a:lnTo>
                    <a:pt x="31" y="21"/>
                  </a:lnTo>
                  <a:lnTo>
                    <a:pt x="29" y="19"/>
                  </a:lnTo>
                  <a:lnTo>
                    <a:pt x="25" y="19"/>
                  </a:lnTo>
                  <a:lnTo>
                    <a:pt x="23" y="19"/>
                  </a:lnTo>
                  <a:lnTo>
                    <a:pt x="21" y="17"/>
                  </a:lnTo>
                  <a:lnTo>
                    <a:pt x="17" y="17"/>
                  </a:lnTo>
                  <a:lnTo>
                    <a:pt x="15" y="15"/>
                  </a:lnTo>
                  <a:lnTo>
                    <a:pt x="13" y="15"/>
                  </a:lnTo>
                  <a:lnTo>
                    <a:pt x="10" y="13"/>
                  </a:lnTo>
                  <a:lnTo>
                    <a:pt x="8" y="13"/>
                  </a:lnTo>
                  <a:lnTo>
                    <a:pt x="4" y="13"/>
                  </a:lnTo>
                  <a:lnTo>
                    <a:pt x="2" y="11"/>
                  </a:lnTo>
                  <a:lnTo>
                    <a:pt x="0" y="10"/>
                  </a:lnTo>
                  <a:lnTo>
                    <a:pt x="0" y="10"/>
                  </a:lnTo>
                  <a:lnTo>
                    <a:pt x="0" y="8"/>
                  </a:lnTo>
                  <a:lnTo>
                    <a:pt x="2" y="6"/>
                  </a:lnTo>
                  <a:lnTo>
                    <a:pt x="4" y="2"/>
                  </a:lnTo>
                  <a:lnTo>
                    <a:pt x="6" y="0"/>
                  </a:lnTo>
                  <a:lnTo>
                    <a:pt x="8" y="0"/>
                  </a:lnTo>
                  <a:lnTo>
                    <a:pt x="8" y="0"/>
                  </a:lnTo>
                  <a:lnTo>
                    <a:pt x="8" y="0"/>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82" name="Freeform 242">
              <a:extLst>
                <a:ext uri="{FF2B5EF4-FFF2-40B4-BE49-F238E27FC236}">
                  <a16:creationId xmlns:a16="http://schemas.microsoft.com/office/drawing/2014/main" id="{FE7160D0-43AC-0946-82E5-39DFBF85D03F}"/>
                </a:ext>
              </a:extLst>
            </p:cNvPr>
            <p:cNvSpPr>
              <a:spLocks/>
            </p:cNvSpPr>
            <p:nvPr/>
          </p:nvSpPr>
          <p:spPr bwMode="auto">
            <a:xfrm rot="-5273767">
              <a:off x="720" y="3348"/>
              <a:ext cx="33" cy="82"/>
            </a:xfrm>
            <a:custGeom>
              <a:avLst/>
              <a:gdLst>
                <a:gd name="T0" fmla="*/ 65 w 67"/>
                <a:gd name="T1" fmla="*/ 6 h 166"/>
                <a:gd name="T2" fmla="*/ 67 w 67"/>
                <a:gd name="T3" fmla="*/ 16 h 166"/>
                <a:gd name="T4" fmla="*/ 67 w 67"/>
                <a:gd name="T5" fmla="*/ 25 h 166"/>
                <a:gd name="T6" fmla="*/ 67 w 67"/>
                <a:gd name="T7" fmla="*/ 35 h 166"/>
                <a:gd name="T8" fmla="*/ 67 w 67"/>
                <a:gd name="T9" fmla="*/ 44 h 166"/>
                <a:gd name="T10" fmla="*/ 65 w 67"/>
                <a:gd name="T11" fmla="*/ 52 h 166"/>
                <a:gd name="T12" fmla="*/ 63 w 67"/>
                <a:gd name="T13" fmla="*/ 61 h 166"/>
                <a:gd name="T14" fmla="*/ 59 w 67"/>
                <a:gd name="T15" fmla="*/ 69 h 166"/>
                <a:gd name="T16" fmla="*/ 57 w 67"/>
                <a:gd name="T17" fmla="*/ 78 h 166"/>
                <a:gd name="T18" fmla="*/ 53 w 67"/>
                <a:gd name="T19" fmla="*/ 86 h 166"/>
                <a:gd name="T20" fmla="*/ 49 w 67"/>
                <a:gd name="T21" fmla="*/ 94 h 166"/>
                <a:gd name="T22" fmla="*/ 46 w 67"/>
                <a:gd name="T23" fmla="*/ 101 h 166"/>
                <a:gd name="T24" fmla="*/ 42 w 67"/>
                <a:gd name="T25" fmla="*/ 111 h 166"/>
                <a:gd name="T26" fmla="*/ 38 w 67"/>
                <a:gd name="T27" fmla="*/ 118 h 166"/>
                <a:gd name="T28" fmla="*/ 34 w 67"/>
                <a:gd name="T29" fmla="*/ 126 h 166"/>
                <a:gd name="T30" fmla="*/ 30 w 67"/>
                <a:gd name="T31" fmla="*/ 134 h 166"/>
                <a:gd name="T32" fmla="*/ 27 w 67"/>
                <a:gd name="T33" fmla="*/ 141 h 166"/>
                <a:gd name="T34" fmla="*/ 25 w 67"/>
                <a:gd name="T35" fmla="*/ 145 h 166"/>
                <a:gd name="T36" fmla="*/ 23 w 67"/>
                <a:gd name="T37" fmla="*/ 149 h 166"/>
                <a:gd name="T38" fmla="*/ 21 w 67"/>
                <a:gd name="T39" fmla="*/ 153 h 166"/>
                <a:gd name="T40" fmla="*/ 19 w 67"/>
                <a:gd name="T41" fmla="*/ 156 h 166"/>
                <a:gd name="T42" fmla="*/ 17 w 67"/>
                <a:gd name="T43" fmla="*/ 158 h 166"/>
                <a:gd name="T44" fmla="*/ 13 w 67"/>
                <a:gd name="T45" fmla="*/ 160 h 166"/>
                <a:gd name="T46" fmla="*/ 11 w 67"/>
                <a:gd name="T47" fmla="*/ 162 h 166"/>
                <a:gd name="T48" fmla="*/ 9 w 67"/>
                <a:gd name="T49" fmla="*/ 164 h 166"/>
                <a:gd name="T50" fmla="*/ 6 w 67"/>
                <a:gd name="T51" fmla="*/ 166 h 166"/>
                <a:gd name="T52" fmla="*/ 4 w 67"/>
                <a:gd name="T53" fmla="*/ 164 h 166"/>
                <a:gd name="T54" fmla="*/ 2 w 67"/>
                <a:gd name="T55" fmla="*/ 164 h 166"/>
                <a:gd name="T56" fmla="*/ 2 w 67"/>
                <a:gd name="T57" fmla="*/ 162 h 166"/>
                <a:gd name="T58" fmla="*/ 0 w 67"/>
                <a:gd name="T59" fmla="*/ 160 h 166"/>
                <a:gd name="T60" fmla="*/ 2 w 67"/>
                <a:gd name="T61" fmla="*/ 158 h 166"/>
                <a:gd name="T62" fmla="*/ 4 w 67"/>
                <a:gd name="T63" fmla="*/ 149 h 166"/>
                <a:gd name="T64" fmla="*/ 8 w 67"/>
                <a:gd name="T65" fmla="*/ 139 h 166"/>
                <a:gd name="T66" fmla="*/ 11 w 67"/>
                <a:gd name="T67" fmla="*/ 132 h 166"/>
                <a:gd name="T68" fmla="*/ 15 w 67"/>
                <a:gd name="T69" fmla="*/ 122 h 166"/>
                <a:gd name="T70" fmla="*/ 19 w 67"/>
                <a:gd name="T71" fmla="*/ 115 h 166"/>
                <a:gd name="T72" fmla="*/ 23 w 67"/>
                <a:gd name="T73" fmla="*/ 105 h 166"/>
                <a:gd name="T74" fmla="*/ 27 w 67"/>
                <a:gd name="T75" fmla="*/ 96 h 166"/>
                <a:gd name="T76" fmla="*/ 30 w 67"/>
                <a:gd name="T77" fmla="*/ 88 h 166"/>
                <a:gd name="T78" fmla="*/ 34 w 67"/>
                <a:gd name="T79" fmla="*/ 78 h 166"/>
                <a:gd name="T80" fmla="*/ 38 w 67"/>
                <a:gd name="T81" fmla="*/ 71 h 166"/>
                <a:gd name="T82" fmla="*/ 40 w 67"/>
                <a:gd name="T83" fmla="*/ 61 h 166"/>
                <a:gd name="T84" fmla="*/ 44 w 67"/>
                <a:gd name="T85" fmla="*/ 52 h 166"/>
                <a:gd name="T86" fmla="*/ 46 w 67"/>
                <a:gd name="T87" fmla="*/ 44 h 166"/>
                <a:gd name="T88" fmla="*/ 47 w 67"/>
                <a:gd name="T89" fmla="*/ 35 h 166"/>
                <a:gd name="T90" fmla="*/ 49 w 67"/>
                <a:gd name="T91" fmla="*/ 23 h 166"/>
                <a:gd name="T92" fmla="*/ 51 w 67"/>
                <a:gd name="T93" fmla="*/ 14 h 166"/>
                <a:gd name="T94" fmla="*/ 51 w 67"/>
                <a:gd name="T95" fmla="*/ 12 h 166"/>
                <a:gd name="T96" fmla="*/ 51 w 67"/>
                <a:gd name="T97" fmla="*/ 10 h 166"/>
                <a:gd name="T98" fmla="*/ 51 w 67"/>
                <a:gd name="T99" fmla="*/ 8 h 166"/>
                <a:gd name="T100" fmla="*/ 53 w 67"/>
                <a:gd name="T101" fmla="*/ 6 h 166"/>
                <a:gd name="T102" fmla="*/ 55 w 67"/>
                <a:gd name="T103" fmla="*/ 4 h 166"/>
                <a:gd name="T104" fmla="*/ 57 w 67"/>
                <a:gd name="T105" fmla="*/ 2 h 166"/>
                <a:gd name="T106" fmla="*/ 59 w 67"/>
                <a:gd name="T107" fmla="*/ 0 h 166"/>
                <a:gd name="T108" fmla="*/ 63 w 67"/>
                <a:gd name="T109" fmla="*/ 2 h 166"/>
                <a:gd name="T110" fmla="*/ 65 w 67"/>
                <a:gd name="T111" fmla="*/ 4 h 166"/>
                <a:gd name="T112" fmla="*/ 65 w 67"/>
                <a:gd name="T113" fmla="*/ 6 h 166"/>
                <a:gd name="T114" fmla="*/ 65 w 67"/>
                <a:gd name="T115" fmla="*/ 6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67" h="166">
                  <a:moveTo>
                    <a:pt x="65" y="6"/>
                  </a:moveTo>
                  <a:lnTo>
                    <a:pt x="67" y="16"/>
                  </a:lnTo>
                  <a:lnTo>
                    <a:pt x="67" y="25"/>
                  </a:lnTo>
                  <a:lnTo>
                    <a:pt x="67" y="35"/>
                  </a:lnTo>
                  <a:lnTo>
                    <a:pt x="67" y="44"/>
                  </a:lnTo>
                  <a:lnTo>
                    <a:pt x="65" y="52"/>
                  </a:lnTo>
                  <a:lnTo>
                    <a:pt x="63" y="61"/>
                  </a:lnTo>
                  <a:lnTo>
                    <a:pt x="59" y="69"/>
                  </a:lnTo>
                  <a:lnTo>
                    <a:pt x="57" y="78"/>
                  </a:lnTo>
                  <a:lnTo>
                    <a:pt x="53" y="86"/>
                  </a:lnTo>
                  <a:lnTo>
                    <a:pt x="49" y="94"/>
                  </a:lnTo>
                  <a:lnTo>
                    <a:pt x="46" y="101"/>
                  </a:lnTo>
                  <a:lnTo>
                    <a:pt x="42" y="111"/>
                  </a:lnTo>
                  <a:lnTo>
                    <a:pt x="38" y="118"/>
                  </a:lnTo>
                  <a:lnTo>
                    <a:pt x="34" y="126"/>
                  </a:lnTo>
                  <a:lnTo>
                    <a:pt x="30" y="134"/>
                  </a:lnTo>
                  <a:lnTo>
                    <a:pt x="27" y="141"/>
                  </a:lnTo>
                  <a:lnTo>
                    <a:pt x="25" y="145"/>
                  </a:lnTo>
                  <a:lnTo>
                    <a:pt x="23" y="149"/>
                  </a:lnTo>
                  <a:lnTo>
                    <a:pt x="21" y="153"/>
                  </a:lnTo>
                  <a:lnTo>
                    <a:pt x="19" y="156"/>
                  </a:lnTo>
                  <a:lnTo>
                    <a:pt x="17" y="158"/>
                  </a:lnTo>
                  <a:lnTo>
                    <a:pt x="13" y="160"/>
                  </a:lnTo>
                  <a:lnTo>
                    <a:pt x="11" y="162"/>
                  </a:lnTo>
                  <a:lnTo>
                    <a:pt x="9" y="164"/>
                  </a:lnTo>
                  <a:lnTo>
                    <a:pt x="6" y="166"/>
                  </a:lnTo>
                  <a:lnTo>
                    <a:pt x="4" y="164"/>
                  </a:lnTo>
                  <a:lnTo>
                    <a:pt x="2" y="164"/>
                  </a:lnTo>
                  <a:lnTo>
                    <a:pt x="2" y="162"/>
                  </a:lnTo>
                  <a:lnTo>
                    <a:pt x="0" y="160"/>
                  </a:lnTo>
                  <a:lnTo>
                    <a:pt x="2" y="158"/>
                  </a:lnTo>
                  <a:lnTo>
                    <a:pt x="4" y="149"/>
                  </a:lnTo>
                  <a:lnTo>
                    <a:pt x="8" y="139"/>
                  </a:lnTo>
                  <a:lnTo>
                    <a:pt x="11" y="132"/>
                  </a:lnTo>
                  <a:lnTo>
                    <a:pt x="15" y="122"/>
                  </a:lnTo>
                  <a:lnTo>
                    <a:pt x="19" y="115"/>
                  </a:lnTo>
                  <a:lnTo>
                    <a:pt x="23" y="105"/>
                  </a:lnTo>
                  <a:lnTo>
                    <a:pt x="27" y="96"/>
                  </a:lnTo>
                  <a:lnTo>
                    <a:pt x="30" y="88"/>
                  </a:lnTo>
                  <a:lnTo>
                    <a:pt x="34" y="78"/>
                  </a:lnTo>
                  <a:lnTo>
                    <a:pt x="38" y="71"/>
                  </a:lnTo>
                  <a:lnTo>
                    <a:pt x="40" y="61"/>
                  </a:lnTo>
                  <a:lnTo>
                    <a:pt x="44" y="52"/>
                  </a:lnTo>
                  <a:lnTo>
                    <a:pt x="46" y="44"/>
                  </a:lnTo>
                  <a:lnTo>
                    <a:pt x="47" y="35"/>
                  </a:lnTo>
                  <a:lnTo>
                    <a:pt x="49" y="23"/>
                  </a:lnTo>
                  <a:lnTo>
                    <a:pt x="51" y="14"/>
                  </a:lnTo>
                  <a:lnTo>
                    <a:pt x="51" y="12"/>
                  </a:lnTo>
                  <a:lnTo>
                    <a:pt x="51" y="10"/>
                  </a:lnTo>
                  <a:lnTo>
                    <a:pt x="51" y="8"/>
                  </a:lnTo>
                  <a:lnTo>
                    <a:pt x="53" y="6"/>
                  </a:lnTo>
                  <a:lnTo>
                    <a:pt x="55" y="4"/>
                  </a:lnTo>
                  <a:lnTo>
                    <a:pt x="57" y="2"/>
                  </a:lnTo>
                  <a:lnTo>
                    <a:pt x="59" y="0"/>
                  </a:lnTo>
                  <a:lnTo>
                    <a:pt x="63" y="2"/>
                  </a:lnTo>
                  <a:lnTo>
                    <a:pt x="65" y="4"/>
                  </a:lnTo>
                  <a:lnTo>
                    <a:pt x="65" y="6"/>
                  </a:lnTo>
                  <a:lnTo>
                    <a:pt x="65" y="6"/>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83" name="Freeform 243">
              <a:extLst>
                <a:ext uri="{FF2B5EF4-FFF2-40B4-BE49-F238E27FC236}">
                  <a16:creationId xmlns:a16="http://schemas.microsoft.com/office/drawing/2014/main" id="{C9444719-A3B3-0649-83C0-B9372D626C09}"/>
                </a:ext>
              </a:extLst>
            </p:cNvPr>
            <p:cNvSpPr>
              <a:spLocks/>
            </p:cNvSpPr>
            <p:nvPr/>
          </p:nvSpPr>
          <p:spPr bwMode="auto">
            <a:xfrm rot="-5273767">
              <a:off x="751" y="3353"/>
              <a:ext cx="39" cy="50"/>
            </a:xfrm>
            <a:custGeom>
              <a:avLst/>
              <a:gdLst>
                <a:gd name="T0" fmla="*/ 70 w 80"/>
                <a:gd name="T1" fmla="*/ 4 h 99"/>
                <a:gd name="T2" fmla="*/ 70 w 80"/>
                <a:gd name="T3" fmla="*/ 2 h 99"/>
                <a:gd name="T4" fmla="*/ 72 w 80"/>
                <a:gd name="T5" fmla="*/ 0 h 99"/>
                <a:gd name="T6" fmla="*/ 74 w 80"/>
                <a:gd name="T7" fmla="*/ 0 h 99"/>
                <a:gd name="T8" fmla="*/ 74 w 80"/>
                <a:gd name="T9" fmla="*/ 0 h 99"/>
                <a:gd name="T10" fmla="*/ 76 w 80"/>
                <a:gd name="T11" fmla="*/ 0 h 99"/>
                <a:gd name="T12" fmla="*/ 78 w 80"/>
                <a:gd name="T13" fmla="*/ 4 h 99"/>
                <a:gd name="T14" fmla="*/ 78 w 80"/>
                <a:gd name="T15" fmla="*/ 6 h 99"/>
                <a:gd name="T16" fmla="*/ 80 w 80"/>
                <a:gd name="T17" fmla="*/ 10 h 99"/>
                <a:gd name="T18" fmla="*/ 80 w 80"/>
                <a:gd name="T19" fmla="*/ 14 h 99"/>
                <a:gd name="T20" fmla="*/ 80 w 80"/>
                <a:gd name="T21" fmla="*/ 17 h 99"/>
                <a:gd name="T22" fmla="*/ 80 w 80"/>
                <a:gd name="T23" fmla="*/ 23 h 99"/>
                <a:gd name="T24" fmla="*/ 78 w 80"/>
                <a:gd name="T25" fmla="*/ 29 h 99"/>
                <a:gd name="T26" fmla="*/ 74 w 80"/>
                <a:gd name="T27" fmla="*/ 36 h 99"/>
                <a:gd name="T28" fmla="*/ 72 w 80"/>
                <a:gd name="T29" fmla="*/ 42 h 99"/>
                <a:gd name="T30" fmla="*/ 67 w 80"/>
                <a:gd name="T31" fmla="*/ 48 h 99"/>
                <a:gd name="T32" fmla="*/ 63 w 80"/>
                <a:gd name="T33" fmla="*/ 55 h 99"/>
                <a:gd name="T34" fmla="*/ 57 w 80"/>
                <a:gd name="T35" fmla="*/ 61 h 99"/>
                <a:gd name="T36" fmla="*/ 53 w 80"/>
                <a:gd name="T37" fmla="*/ 67 h 99"/>
                <a:gd name="T38" fmla="*/ 46 w 80"/>
                <a:gd name="T39" fmla="*/ 72 h 99"/>
                <a:gd name="T40" fmla="*/ 40 w 80"/>
                <a:gd name="T41" fmla="*/ 78 h 99"/>
                <a:gd name="T42" fmla="*/ 34 w 80"/>
                <a:gd name="T43" fmla="*/ 84 h 99"/>
                <a:gd name="T44" fmla="*/ 29 w 80"/>
                <a:gd name="T45" fmla="*/ 88 h 99"/>
                <a:gd name="T46" fmla="*/ 23 w 80"/>
                <a:gd name="T47" fmla="*/ 91 h 99"/>
                <a:gd name="T48" fmla="*/ 19 w 80"/>
                <a:gd name="T49" fmla="*/ 95 h 99"/>
                <a:gd name="T50" fmla="*/ 13 w 80"/>
                <a:gd name="T51" fmla="*/ 97 h 99"/>
                <a:gd name="T52" fmla="*/ 10 w 80"/>
                <a:gd name="T53" fmla="*/ 99 h 99"/>
                <a:gd name="T54" fmla="*/ 6 w 80"/>
                <a:gd name="T55" fmla="*/ 97 h 99"/>
                <a:gd name="T56" fmla="*/ 2 w 80"/>
                <a:gd name="T57" fmla="*/ 97 h 99"/>
                <a:gd name="T58" fmla="*/ 0 w 80"/>
                <a:gd name="T59" fmla="*/ 93 h 99"/>
                <a:gd name="T60" fmla="*/ 0 w 80"/>
                <a:gd name="T61" fmla="*/ 91 h 99"/>
                <a:gd name="T62" fmla="*/ 2 w 80"/>
                <a:gd name="T63" fmla="*/ 88 h 99"/>
                <a:gd name="T64" fmla="*/ 4 w 80"/>
                <a:gd name="T65" fmla="*/ 84 h 99"/>
                <a:gd name="T66" fmla="*/ 6 w 80"/>
                <a:gd name="T67" fmla="*/ 82 h 99"/>
                <a:gd name="T68" fmla="*/ 10 w 80"/>
                <a:gd name="T69" fmla="*/ 80 h 99"/>
                <a:gd name="T70" fmla="*/ 13 w 80"/>
                <a:gd name="T71" fmla="*/ 76 h 99"/>
                <a:gd name="T72" fmla="*/ 17 w 80"/>
                <a:gd name="T73" fmla="*/ 74 h 99"/>
                <a:gd name="T74" fmla="*/ 21 w 80"/>
                <a:gd name="T75" fmla="*/ 71 h 99"/>
                <a:gd name="T76" fmla="*/ 25 w 80"/>
                <a:gd name="T77" fmla="*/ 69 h 99"/>
                <a:gd name="T78" fmla="*/ 29 w 80"/>
                <a:gd name="T79" fmla="*/ 65 h 99"/>
                <a:gd name="T80" fmla="*/ 32 w 80"/>
                <a:gd name="T81" fmla="*/ 61 h 99"/>
                <a:gd name="T82" fmla="*/ 36 w 80"/>
                <a:gd name="T83" fmla="*/ 57 h 99"/>
                <a:gd name="T84" fmla="*/ 42 w 80"/>
                <a:gd name="T85" fmla="*/ 53 h 99"/>
                <a:gd name="T86" fmla="*/ 46 w 80"/>
                <a:gd name="T87" fmla="*/ 48 h 99"/>
                <a:gd name="T88" fmla="*/ 50 w 80"/>
                <a:gd name="T89" fmla="*/ 44 h 99"/>
                <a:gd name="T90" fmla="*/ 53 w 80"/>
                <a:gd name="T91" fmla="*/ 38 h 99"/>
                <a:gd name="T92" fmla="*/ 55 w 80"/>
                <a:gd name="T93" fmla="*/ 34 h 99"/>
                <a:gd name="T94" fmla="*/ 59 w 80"/>
                <a:gd name="T95" fmla="*/ 29 h 99"/>
                <a:gd name="T96" fmla="*/ 63 w 80"/>
                <a:gd name="T97" fmla="*/ 25 h 99"/>
                <a:gd name="T98" fmla="*/ 65 w 80"/>
                <a:gd name="T99" fmla="*/ 19 h 99"/>
                <a:gd name="T100" fmla="*/ 67 w 80"/>
                <a:gd name="T101" fmla="*/ 14 h 99"/>
                <a:gd name="T102" fmla="*/ 69 w 80"/>
                <a:gd name="T103" fmla="*/ 10 h 99"/>
                <a:gd name="T104" fmla="*/ 70 w 80"/>
                <a:gd name="T105" fmla="*/ 4 h 99"/>
                <a:gd name="T106" fmla="*/ 70 w 80"/>
                <a:gd name="T107" fmla="*/ 4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0" h="99">
                  <a:moveTo>
                    <a:pt x="70" y="4"/>
                  </a:moveTo>
                  <a:lnTo>
                    <a:pt x="70" y="2"/>
                  </a:lnTo>
                  <a:lnTo>
                    <a:pt x="72" y="0"/>
                  </a:lnTo>
                  <a:lnTo>
                    <a:pt x="74" y="0"/>
                  </a:lnTo>
                  <a:lnTo>
                    <a:pt x="74" y="0"/>
                  </a:lnTo>
                  <a:lnTo>
                    <a:pt x="76" y="0"/>
                  </a:lnTo>
                  <a:lnTo>
                    <a:pt x="78" y="4"/>
                  </a:lnTo>
                  <a:lnTo>
                    <a:pt x="78" y="6"/>
                  </a:lnTo>
                  <a:lnTo>
                    <a:pt x="80" y="10"/>
                  </a:lnTo>
                  <a:lnTo>
                    <a:pt x="80" y="14"/>
                  </a:lnTo>
                  <a:lnTo>
                    <a:pt x="80" y="17"/>
                  </a:lnTo>
                  <a:lnTo>
                    <a:pt x="80" y="23"/>
                  </a:lnTo>
                  <a:lnTo>
                    <a:pt x="78" y="29"/>
                  </a:lnTo>
                  <a:lnTo>
                    <a:pt x="74" y="36"/>
                  </a:lnTo>
                  <a:lnTo>
                    <a:pt x="72" y="42"/>
                  </a:lnTo>
                  <a:lnTo>
                    <a:pt x="67" y="48"/>
                  </a:lnTo>
                  <a:lnTo>
                    <a:pt x="63" y="55"/>
                  </a:lnTo>
                  <a:lnTo>
                    <a:pt x="57" y="61"/>
                  </a:lnTo>
                  <a:lnTo>
                    <a:pt x="53" y="67"/>
                  </a:lnTo>
                  <a:lnTo>
                    <a:pt x="46" y="72"/>
                  </a:lnTo>
                  <a:lnTo>
                    <a:pt x="40" y="78"/>
                  </a:lnTo>
                  <a:lnTo>
                    <a:pt x="34" y="84"/>
                  </a:lnTo>
                  <a:lnTo>
                    <a:pt x="29" y="88"/>
                  </a:lnTo>
                  <a:lnTo>
                    <a:pt x="23" y="91"/>
                  </a:lnTo>
                  <a:lnTo>
                    <a:pt x="19" y="95"/>
                  </a:lnTo>
                  <a:lnTo>
                    <a:pt x="13" y="97"/>
                  </a:lnTo>
                  <a:lnTo>
                    <a:pt x="10" y="99"/>
                  </a:lnTo>
                  <a:lnTo>
                    <a:pt x="6" y="97"/>
                  </a:lnTo>
                  <a:lnTo>
                    <a:pt x="2" y="97"/>
                  </a:lnTo>
                  <a:lnTo>
                    <a:pt x="0" y="93"/>
                  </a:lnTo>
                  <a:lnTo>
                    <a:pt x="0" y="91"/>
                  </a:lnTo>
                  <a:lnTo>
                    <a:pt x="2" y="88"/>
                  </a:lnTo>
                  <a:lnTo>
                    <a:pt x="4" y="84"/>
                  </a:lnTo>
                  <a:lnTo>
                    <a:pt x="6" y="82"/>
                  </a:lnTo>
                  <a:lnTo>
                    <a:pt x="10" y="80"/>
                  </a:lnTo>
                  <a:lnTo>
                    <a:pt x="13" y="76"/>
                  </a:lnTo>
                  <a:lnTo>
                    <a:pt x="17" y="74"/>
                  </a:lnTo>
                  <a:lnTo>
                    <a:pt x="21" y="71"/>
                  </a:lnTo>
                  <a:lnTo>
                    <a:pt x="25" y="69"/>
                  </a:lnTo>
                  <a:lnTo>
                    <a:pt x="29" y="65"/>
                  </a:lnTo>
                  <a:lnTo>
                    <a:pt x="32" y="61"/>
                  </a:lnTo>
                  <a:lnTo>
                    <a:pt x="36" y="57"/>
                  </a:lnTo>
                  <a:lnTo>
                    <a:pt x="42" y="53"/>
                  </a:lnTo>
                  <a:lnTo>
                    <a:pt x="46" y="48"/>
                  </a:lnTo>
                  <a:lnTo>
                    <a:pt x="50" y="44"/>
                  </a:lnTo>
                  <a:lnTo>
                    <a:pt x="53" y="38"/>
                  </a:lnTo>
                  <a:lnTo>
                    <a:pt x="55" y="34"/>
                  </a:lnTo>
                  <a:lnTo>
                    <a:pt x="59" y="29"/>
                  </a:lnTo>
                  <a:lnTo>
                    <a:pt x="63" y="25"/>
                  </a:lnTo>
                  <a:lnTo>
                    <a:pt x="65" y="19"/>
                  </a:lnTo>
                  <a:lnTo>
                    <a:pt x="67" y="14"/>
                  </a:lnTo>
                  <a:lnTo>
                    <a:pt x="69" y="10"/>
                  </a:lnTo>
                  <a:lnTo>
                    <a:pt x="70" y="4"/>
                  </a:lnTo>
                  <a:lnTo>
                    <a:pt x="70" y="4"/>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84" name="Freeform 244">
              <a:extLst>
                <a:ext uri="{FF2B5EF4-FFF2-40B4-BE49-F238E27FC236}">
                  <a16:creationId xmlns:a16="http://schemas.microsoft.com/office/drawing/2014/main" id="{8333B0C7-22A5-9649-9762-A6595EB14772}"/>
                </a:ext>
              </a:extLst>
            </p:cNvPr>
            <p:cNvSpPr>
              <a:spLocks/>
            </p:cNvSpPr>
            <p:nvPr/>
          </p:nvSpPr>
          <p:spPr bwMode="auto">
            <a:xfrm rot="-5273767">
              <a:off x="800" y="3371"/>
              <a:ext cx="37" cy="38"/>
            </a:xfrm>
            <a:custGeom>
              <a:avLst/>
              <a:gdLst>
                <a:gd name="T0" fmla="*/ 65 w 74"/>
                <a:gd name="T1" fmla="*/ 1 h 76"/>
                <a:gd name="T2" fmla="*/ 67 w 74"/>
                <a:gd name="T3" fmla="*/ 0 h 76"/>
                <a:gd name="T4" fmla="*/ 70 w 74"/>
                <a:gd name="T5" fmla="*/ 0 h 76"/>
                <a:gd name="T6" fmla="*/ 72 w 74"/>
                <a:gd name="T7" fmla="*/ 0 h 76"/>
                <a:gd name="T8" fmla="*/ 72 w 74"/>
                <a:gd name="T9" fmla="*/ 1 h 76"/>
                <a:gd name="T10" fmla="*/ 74 w 74"/>
                <a:gd name="T11" fmla="*/ 5 h 76"/>
                <a:gd name="T12" fmla="*/ 74 w 74"/>
                <a:gd name="T13" fmla="*/ 7 h 76"/>
                <a:gd name="T14" fmla="*/ 74 w 74"/>
                <a:gd name="T15" fmla="*/ 11 h 76"/>
                <a:gd name="T16" fmla="*/ 72 w 74"/>
                <a:gd name="T17" fmla="*/ 15 h 76"/>
                <a:gd name="T18" fmla="*/ 70 w 74"/>
                <a:gd name="T19" fmla="*/ 19 h 76"/>
                <a:gd name="T20" fmla="*/ 68 w 74"/>
                <a:gd name="T21" fmla="*/ 24 h 76"/>
                <a:gd name="T22" fmla="*/ 67 w 74"/>
                <a:gd name="T23" fmla="*/ 28 h 76"/>
                <a:gd name="T24" fmla="*/ 63 w 74"/>
                <a:gd name="T25" fmla="*/ 34 h 76"/>
                <a:gd name="T26" fmla="*/ 59 w 74"/>
                <a:gd name="T27" fmla="*/ 38 h 76"/>
                <a:gd name="T28" fmla="*/ 55 w 74"/>
                <a:gd name="T29" fmla="*/ 43 h 76"/>
                <a:gd name="T30" fmla="*/ 49 w 74"/>
                <a:gd name="T31" fmla="*/ 47 h 76"/>
                <a:gd name="T32" fmla="*/ 46 w 74"/>
                <a:gd name="T33" fmla="*/ 53 h 76"/>
                <a:gd name="T34" fmla="*/ 40 w 74"/>
                <a:gd name="T35" fmla="*/ 57 h 76"/>
                <a:gd name="T36" fmla="*/ 36 w 74"/>
                <a:gd name="T37" fmla="*/ 60 h 76"/>
                <a:gd name="T38" fmla="*/ 30 w 74"/>
                <a:gd name="T39" fmla="*/ 64 h 76"/>
                <a:gd name="T40" fmla="*/ 27 w 74"/>
                <a:gd name="T41" fmla="*/ 68 h 76"/>
                <a:gd name="T42" fmla="*/ 21 w 74"/>
                <a:gd name="T43" fmla="*/ 70 h 76"/>
                <a:gd name="T44" fmla="*/ 17 w 74"/>
                <a:gd name="T45" fmla="*/ 72 h 76"/>
                <a:gd name="T46" fmla="*/ 15 w 74"/>
                <a:gd name="T47" fmla="*/ 74 h 76"/>
                <a:gd name="T48" fmla="*/ 11 w 74"/>
                <a:gd name="T49" fmla="*/ 76 h 76"/>
                <a:gd name="T50" fmla="*/ 8 w 74"/>
                <a:gd name="T51" fmla="*/ 76 h 76"/>
                <a:gd name="T52" fmla="*/ 6 w 74"/>
                <a:gd name="T53" fmla="*/ 76 h 76"/>
                <a:gd name="T54" fmla="*/ 4 w 74"/>
                <a:gd name="T55" fmla="*/ 74 h 76"/>
                <a:gd name="T56" fmla="*/ 2 w 74"/>
                <a:gd name="T57" fmla="*/ 74 h 76"/>
                <a:gd name="T58" fmla="*/ 0 w 74"/>
                <a:gd name="T59" fmla="*/ 72 h 76"/>
                <a:gd name="T60" fmla="*/ 2 w 74"/>
                <a:gd name="T61" fmla="*/ 70 h 76"/>
                <a:gd name="T62" fmla="*/ 4 w 74"/>
                <a:gd name="T63" fmla="*/ 66 h 76"/>
                <a:gd name="T64" fmla="*/ 6 w 74"/>
                <a:gd name="T65" fmla="*/ 64 h 76"/>
                <a:gd name="T66" fmla="*/ 9 w 74"/>
                <a:gd name="T67" fmla="*/ 62 h 76"/>
                <a:gd name="T68" fmla="*/ 13 w 74"/>
                <a:gd name="T69" fmla="*/ 60 h 76"/>
                <a:gd name="T70" fmla="*/ 17 w 74"/>
                <a:gd name="T71" fmla="*/ 57 h 76"/>
                <a:gd name="T72" fmla="*/ 19 w 74"/>
                <a:gd name="T73" fmla="*/ 53 h 76"/>
                <a:gd name="T74" fmla="*/ 23 w 74"/>
                <a:gd name="T75" fmla="*/ 51 h 76"/>
                <a:gd name="T76" fmla="*/ 27 w 74"/>
                <a:gd name="T77" fmla="*/ 47 h 76"/>
                <a:gd name="T78" fmla="*/ 30 w 74"/>
                <a:gd name="T79" fmla="*/ 43 h 76"/>
                <a:gd name="T80" fmla="*/ 34 w 74"/>
                <a:gd name="T81" fmla="*/ 40 h 76"/>
                <a:gd name="T82" fmla="*/ 36 w 74"/>
                <a:gd name="T83" fmla="*/ 36 h 76"/>
                <a:gd name="T84" fmla="*/ 40 w 74"/>
                <a:gd name="T85" fmla="*/ 32 h 76"/>
                <a:gd name="T86" fmla="*/ 44 w 74"/>
                <a:gd name="T87" fmla="*/ 28 h 76"/>
                <a:gd name="T88" fmla="*/ 46 w 74"/>
                <a:gd name="T89" fmla="*/ 24 h 76"/>
                <a:gd name="T90" fmla="*/ 49 w 74"/>
                <a:gd name="T91" fmla="*/ 20 h 76"/>
                <a:gd name="T92" fmla="*/ 53 w 74"/>
                <a:gd name="T93" fmla="*/ 17 h 76"/>
                <a:gd name="T94" fmla="*/ 55 w 74"/>
                <a:gd name="T95" fmla="*/ 13 h 76"/>
                <a:gd name="T96" fmla="*/ 59 w 74"/>
                <a:gd name="T97" fmla="*/ 9 h 76"/>
                <a:gd name="T98" fmla="*/ 61 w 74"/>
                <a:gd name="T99" fmla="*/ 5 h 76"/>
                <a:gd name="T100" fmla="*/ 65 w 74"/>
                <a:gd name="T101" fmla="*/ 1 h 76"/>
                <a:gd name="T102" fmla="*/ 65 w 74"/>
                <a:gd name="T103" fmla="*/ 1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4" h="76">
                  <a:moveTo>
                    <a:pt x="65" y="1"/>
                  </a:moveTo>
                  <a:lnTo>
                    <a:pt x="67" y="0"/>
                  </a:lnTo>
                  <a:lnTo>
                    <a:pt x="70" y="0"/>
                  </a:lnTo>
                  <a:lnTo>
                    <a:pt x="72" y="0"/>
                  </a:lnTo>
                  <a:lnTo>
                    <a:pt x="72" y="1"/>
                  </a:lnTo>
                  <a:lnTo>
                    <a:pt x="74" y="5"/>
                  </a:lnTo>
                  <a:lnTo>
                    <a:pt x="74" y="7"/>
                  </a:lnTo>
                  <a:lnTo>
                    <a:pt x="74" y="11"/>
                  </a:lnTo>
                  <a:lnTo>
                    <a:pt x="72" y="15"/>
                  </a:lnTo>
                  <a:lnTo>
                    <a:pt x="70" y="19"/>
                  </a:lnTo>
                  <a:lnTo>
                    <a:pt x="68" y="24"/>
                  </a:lnTo>
                  <a:lnTo>
                    <a:pt x="67" y="28"/>
                  </a:lnTo>
                  <a:lnTo>
                    <a:pt x="63" y="34"/>
                  </a:lnTo>
                  <a:lnTo>
                    <a:pt x="59" y="38"/>
                  </a:lnTo>
                  <a:lnTo>
                    <a:pt x="55" y="43"/>
                  </a:lnTo>
                  <a:lnTo>
                    <a:pt x="49" y="47"/>
                  </a:lnTo>
                  <a:lnTo>
                    <a:pt x="46" y="53"/>
                  </a:lnTo>
                  <a:lnTo>
                    <a:pt x="40" y="57"/>
                  </a:lnTo>
                  <a:lnTo>
                    <a:pt x="36" y="60"/>
                  </a:lnTo>
                  <a:lnTo>
                    <a:pt x="30" y="64"/>
                  </a:lnTo>
                  <a:lnTo>
                    <a:pt x="27" y="68"/>
                  </a:lnTo>
                  <a:lnTo>
                    <a:pt x="21" y="70"/>
                  </a:lnTo>
                  <a:lnTo>
                    <a:pt x="17" y="72"/>
                  </a:lnTo>
                  <a:lnTo>
                    <a:pt x="15" y="74"/>
                  </a:lnTo>
                  <a:lnTo>
                    <a:pt x="11" y="76"/>
                  </a:lnTo>
                  <a:lnTo>
                    <a:pt x="8" y="76"/>
                  </a:lnTo>
                  <a:lnTo>
                    <a:pt x="6" y="76"/>
                  </a:lnTo>
                  <a:lnTo>
                    <a:pt x="4" y="74"/>
                  </a:lnTo>
                  <a:lnTo>
                    <a:pt x="2" y="74"/>
                  </a:lnTo>
                  <a:lnTo>
                    <a:pt x="0" y="72"/>
                  </a:lnTo>
                  <a:lnTo>
                    <a:pt x="2" y="70"/>
                  </a:lnTo>
                  <a:lnTo>
                    <a:pt x="4" y="66"/>
                  </a:lnTo>
                  <a:lnTo>
                    <a:pt x="6" y="64"/>
                  </a:lnTo>
                  <a:lnTo>
                    <a:pt x="9" y="62"/>
                  </a:lnTo>
                  <a:lnTo>
                    <a:pt x="13" y="60"/>
                  </a:lnTo>
                  <a:lnTo>
                    <a:pt x="17" y="57"/>
                  </a:lnTo>
                  <a:lnTo>
                    <a:pt x="19" y="53"/>
                  </a:lnTo>
                  <a:lnTo>
                    <a:pt x="23" y="51"/>
                  </a:lnTo>
                  <a:lnTo>
                    <a:pt x="27" y="47"/>
                  </a:lnTo>
                  <a:lnTo>
                    <a:pt x="30" y="43"/>
                  </a:lnTo>
                  <a:lnTo>
                    <a:pt x="34" y="40"/>
                  </a:lnTo>
                  <a:lnTo>
                    <a:pt x="36" y="36"/>
                  </a:lnTo>
                  <a:lnTo>
                    <a:pt x="40" y="32"/>
                  </a:lnTo>
                  <a:lnTo>
                    <a:pt x="44" y="28"/>
                  </a:lnTo>
                  <a:lnTo>
                    <a:pt x="46" y="24"/>
                  </a:lnTo>
                  <a:lnTo>
                    <a:pt x="49" y="20"/>
                  </a:lnTo>
                  <a:lnTo>
                    <a:pt x="53" y="17"/>
                  </a:lnTo>
                  <a:lnTo>
                    <a:pt x="55" y="13"/>
                  </a:lnTo>
                  <a:lnTo>
                    <a:pt x="59" y="9"/>
                  </a:lnTo>
                  <a:lnTo>
                    <a:pt x="61" y="5"/>
                  </a:lnTo>
                  <a:lnTo>
                    <a:pt x="65" y="1"/>
                  </a:lnTo>
                  <a:lnTo>
                    <a:pt x="65" y="1"/>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85" name="Freeform 245">
              <a:extLst>
                <a:ext uri="{FF2B5EF4-FFF2-40B4-BE49-F238E27FC236}">
                  <a16:creationId xmlns:a16="http://schemas.microsoft.com/office/drawing/2014/main" id="{F03EB957-9409-744C-982E-CDAA326CD775}"/>
                </a:ext>
              </a:extLst>
            </p:cNvPr>
            <p:cNvSpPr>
              <a:spLocks/>
            </p:cNvSpPr>
            <p:nvPr/>
          </p:nvSpPr>
          <p:spPr bwMode="auto">
            <a:xfrm rot="-5273767">
              <a:off x="932" y="3473"/>
              <a:ext cx="166" cy="58"/>
            </a:xfrm>
            <a:custGeom>
              <a:avLst/>
              <a:gdLst>
                <a:gd name="T0" fmla="*/ 320 w 333"/>
                <a:gd name="T1" fmla="*/ 0 h 116"/>
                <a:gd name="T2" fmla="*/ 324 w 333"/>
                <a:gd name="T3" fmla="*/ 2 h 116"/>
                <a:gd name="T4" fmla="*/ 328 w 333"/>
                <a:gd name="T5" fmla="*/ 6 h 116"/>
                <a:gd name="T6" fmla="*/ 331 w 333"/>
                <a:gd name="T7" fmla="*/ 9 h 116"/>
                <a:gd name="T8" fmla="*/ 324 w 333"/>
                <a:gd name="T9" fmla="*/ 25 h 116"/>
                <a:gd name="T10" fmla="*/ 303 w 333"/>
                <a:gd name="T11" fmla="*/ 53 h 116"/>
                <a:gd name="T12" fmla="*/ 276 w 333"/>
                <a:gd name="T13" fmla="*/ 74 h 116"/>
                <a:gd name="T14" fmla="*/ 248 w 333"/>
                <a:gd name="T15" fmla="*/ 91 h 116"/>
                <a:gd name="T16" fmla="*/ 217 w 333"/>
                <a:gd name="T17" fmla="*/ 102 h 116"/>
                <a:gd name="T18" fmla="*/ 183 w 333"/>
                <a:gd name="T19" fmla="*/ 110 h 116"/>
                <a:gd name="T20" fmla="*/ 149 w 333"/>
                <a:gd name="T21" fmla="*/ 114 h 116"/>
                <a:gd name="T22" fmla="*/ 114 w 333"/>
                <a:gd name="T23" fmla="*/ 116 h 116"/>
                <a:gd name="T24" fmla="*/ 94 w 333"/>
                <a:gd name="T25" fmla="*/ 116 h 116"/>
                <a:gd name="T26" fmla="*/ 82 w 333"/>
                <a:gd name="T27" fmla="*/ 114 h 116"/>
                <a:gd name="T28" fmla="*/ 73 w 333"/>
                <a:gd name="T29" fmla="*/ 110 h 116"/>
                <a:gd name="T30" fmla="*/ 61 w 333"/>
                <a:gd name="T31" fmla="*/ 108 h 116"/>
                <a:gd name="T32" fmla="*/ 48 w 333"/>
                <a:gd name="T33" fmla="*/ 102 h 116"/>
                <a:gd name="T34" fmla="*/ 36 w 333"/>
                <a:gd name="T35" fmla="*/ 99 h 116"/>
                <a:gd name="T36" fmla="*/ 27 w 333"/>
                <a:gd name="T37" fmla="*/ 91 h 116"/>
                <a:gd name="T38" fmla="*/ 17 w 333"/>
                <a:gd name="T39" fmla="*/ 85 h 116"/>
                <a:gd name="T40" fmla="*/ 12 w 333"/>
                <a:gd name="T41" fmla="*/ 80 h 116"/>
                <a:gd name="T42" fmla="*/ 4 w 333"/>
                <a:gd name="T43" fmla="*/ 76 h 116"/>
                <a:gd name="T44" fmla="*/ 0 w 333"/>
                <a:gd name="T45" fmla="*/ 70 h 116"/>
                <a:gd name="T46" fmla="*/ 6 w 333"/>
                <a:gd name="T47" fmla="*/ 68 h 116"/>
                <a:gd name="T48" fmla="*/ 14 w 333"/>
                <a:gd name="T49" fmla="*/ 66 h 116"/>
                <a:gd name="T50" fmla="*/ 27 w 333"/>
                <a:gd name="T51" fmla="*/ 68 h 116"/>
                <a:gd name="T52" fmla="*/ 40 w 333"/>
                <a:gd name="T53" fmla="*/ 72 h 116"/>
                <a:gd name="T54" fmla="*/ 54 w 333"/>
                <a:gd name="T55" fmla="*/ 76 h 116"/>
                <a:gd name="T56" fmla="*/ 67 w 333"/>
                <a:gd name="T57" fmla="*/ 83 h 116"/>
                <a:gd name="T58" fmla="*/ 80 w 333"/>
                <a:gd name="T59" fmla="*/ 89 h 116"/>
                <a:gd name="T60" fmla="*/ 94 w 333"/>
                <a:gd name="T61" fmla="*/ 93 h 116"/>
                <a:gd name="T62" fmla="*/ 109 w 333"/>
                <a:gd name="T63" fmla="*/ 95 h 116"/>
                <a:gd name="T64" fmla="*/ 126 w 333"/>
                <a:gd name="T65" fmla="*/ 97 h 116"/>
                <a:gd name="T66" fmla="*/ 149 w 333"/>
                <a:gd name="T67" fmla="*/ 93 h 116"/>
                <a:gd name="T68" fmla="*/ 173 w 333"/>
                <a:gd name="T69" fmla="*/ 89 h 116"/>
                <a:gd name="T70" fmla="*/ 198 w 333"/>
                <a:gd name="T71" fmla="*/ 82 h 116"/>
                <a:gd name="T72" fmla="*/ 223 w 333"/>
                <a:gd name="T73" fmla="*/ 74 h 116"/>
                <a:gd name="T74" fmla="*/ 246 w 333"/>
                <a:gd name="T75" fmla="*/ 64 h 116"/>
                <a:gd name="T76" fmla="*/ 269 w 333"/>
                <a:gd name="T77" fmla="*/ 51 h 116"/>
                <a:gd name="T78" fmla="*/ 289 w 333"/>
                <a:gd name="T79" fmla="*/ 36 h 116"/>
                <a:gd name="T80" fmla="*/ 308 w 333"/>
                <a:gd name="T81" fmla="*/ 13 h 116"/>
                <a:gd name="T82" fmla="*/ 318 w 333"/>
                <a:gd name="T83" fmla="*/ 2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33" h="116">
                  <a:moveTo>
                    <a:pt x="318" y="2"/>
                  </a:moveTo>
                  <a:lnTo>
                    <a:pt x="320" y="0"/>
                  </a:lnTo>
                  <a:lnTo>
                    <a:pt x="322" y="0"/>
                  </a:lnTo>
                  <a:lnTo>
                    <a:pt x="324" y="2"/>
                  </a:lnTo>
                  <a:lnTo>
                    <a:pt x="326" y="4"/>
                  </a:lnTo>
                  <a:lnTo>
                    <a:pt x="328" y="6"/>
                  </a:lnTo>
                  <a:lnTo>
                    <a:pt x="329" y="7"/>
                  </a:lnTo>
                  <a:lnTo>
                    <a:pt x="331" y="9"/>
                  </a:lnTo>
                  <a:lnTo>
                    <a:pt x="333" y="9"/>
                  </a:lnTo>
                  <a:lnTo>
                    <a:pt x="324" y="25"/>
                  </a:lnTo>
                  <a:lnTo>
                    <a:pt x="314" y="40"/>
                  </a:lnTo>
                  <a:lnTo>
                    <a:pt x="303" y="53"/>
                  </a:lnTo>
                  <a:lnTo>
                    <a:pt x="289" y="64"/>
                  </a:lnTo>
                  <a:lnTo>
                    <a:pt x="276" y="74"/>
                  </a:lnTo>
                  <a:lnTo>
                    <a:pt x="263" y="83"/>
                  </a:lnTo>
                  <a:lnTo>
                    <a:pt x="248" y="91"/>
                  </a:lnTo>
                  <a:lnTo>
                    <a:pt x="232" y="97"/>
                  </a:lnTo>
                  <a:lnTo>
                    <a:pt x="217" y="102"/>
                  </a:lnTo>
                  <a:lnTo>
                    <a:pt x="200" y="106"/>
                  </a:lnTo>
                  <a:lnTo>
                    <a:pt x="183" y="110"/>
                  </a:lnTo>
                  <a:lnTo>
                    <a:pt x="166" y="112"/>
                  </a:lnTo>
                  <a:lnTo>
                    <a:pt x="149" y="114"/>
                  </a:lnTo>
                  <a:lnTo>
                    <a:pt x="132" y="114"/>
                  </a:lnTo>
                  <a:lnTo>
                    <a:pt x="114" y="116"/>
                  </a:lnTo>
                  <a:lnTo>
                    <a:pt x="97" y="116"/>
                  </a:lnTo>
                  <a:lnTo>
                    <a:pt x="94" y="116"/>
                  </a:lnTo>
                  <a:lnTo>
                    <a:pt x="88" y="114"/>
                  </a:lnTo>
                  <a:lnTo>
                    <a:pt x="82" y="114"/>
                  </a:lnTo>
                  <a:lnTo>
                    <a:pt x="78" y="112"/>
                  </a:lnTo>
                  <a:lnTo>
                    <a:pt x="73" y="110"/>
                  </a:lnTo>
                  <a:lnTo>
                    <a:pt x="67" y="110"/>
                  </a:lnTo>
                  <a:lnTo>
                    <a:pt x="61" y="108"/>
                  </a:lnTo>
                  <a:lnTo>
                    <a:pt x="55" y="106"/>
                  </a:lnTo>
                  <a:lnTo>
                    <a:pt x="48" y="102"/>
                  </a:lnTo>
                  <a:lnTo>
                    <a:pt x="42" y="101"/>
                  </a:lnTo>
                  <a:lnTo>
                    <a:pt x="36" y="99"/>
                  </a:lnTo>
                  <a:lnTo>
                    <a:pt x="31" y="95"/>
                  </a:lnTo>
                  <a:lnTo>
                    <a:pt x="27" y="91"/>
                  </a:lnTo>
                  <a:lnTo>
                    <a:pt x="21" y="89"/>
                  </a:lnTo>
                  <a:lnTo>
                    <a:pt x="17" y="85"/>
                  </a:lnTo>
                  <a:lnTo>
                    <a:pt x="14" y="83"/>
                  </a:lnTo>
                  <a:lnTo>
                    <a:pt x="12" y="80"/>
                  </a:lnTo>
                  <a:lnTo>
                    <a:pt x="8" y="78"/>
                  </a:lnTo>
                  <a:lnTo>
                    <a:pt x="4" y="76"/>
                  </a:lnTo>
                  <a:lnTo>
                    <a:pt x="2" y="72"/>
                  </a:lnTo>
                  <a:lnTo>
                    <a:pt x="0" y="70"/>
                  </a:lnTo>
                  <a:lnTo>
                    <a:pt x="4" y="68"/>
                  </a:lnTo>
                  <a:lnTo>
                    <a:pt x="6" y="68"/>
                  </a:lnTo>
                  <a:lnTo>
                    <a:pt x="10" y="66"/>
                  </a:lnTo>
                  <a:lnTo>
                    <a:pt x="14" y="66"/>
                  </a:lnTo>
                  <a:lnTo>
                    <a:pt x="19" y="66"/>
                  </a:lnTo>
                  <a:lnTo>
                    <a:pt x="27" y="68"/>
                  </a:lnTo>
                  <a:lnTo>
                    <a:pt x="33" y="70"/>
                  </a:lnTo>
                  <a:lnTo>
                    <a:pt x="40" y="72"/>
                  </a:lnTo>
                  <a:lnTo>
                    <a:pt x="46" y="74"/>
                  </a:lnTo>
                  <a:lnTo>
                    <a:pt x="54" y="76"/>
                  </a:lnTo>
                  <a:lnTo>
                    <a:pt x="59" y="80"/>
                  </a:lnTo>
                  <a:lnTo>
                    <a:pt x="67" y="83"/>
                  </a:lnTo>
                  <a:lnTo>
                    <a:pt x="73" y="85"/>
                  </a:lnTo>
                  <a:lnTo>
                    <a:pt x="80" y="89"/>
                  </a:lnTo>
                  <a:lnTo>
                    <a:pt x="88" y="91"/>
                  </a:lnTo>
                  <a:lnTo>
                    <a:pt x="94" y="93"/>
                  </a:lnTo>
                  <a:lnTo>
                    <a:pt x="103" y="95"/>
                  </a:lnTo>
                  <a:lnTo>
                    <a:pt x="109" y="95"/>
                  </a:lnTo>
                  <a:lnTo>
                    <a:pt x="118" y="97"/>
                  </a:lnTo>
                  <a:lnTo>
                    <a:pt x="126" y="97"/>
                  </a:lnTo>
                  <a:lnTo>
                    <a:pt x="135" y="95"/>
                  </a:lnTo>
                  <a:lnTo>
                    <a:pt x="149" y="93"/>
                  </a:lnTo>
                  <a:lnTo>
                    <a:pt x="160" y="91"/>
                  </a:lnTo>
                  <a:lnTo>
                    <a:pt x="173" y="89"/>
                  </a:lnTo>
                  <a:lnTo>
                    <a:pt x="187" y="85"/>
                  </a:lnTo>
                  <a:lnTo>
                    <a:pt x="198" y="82"/>
                  </a:lnTo>
                  <a:lnTo>
                    <a:pt x="211" y="80"/>
                  </a:lnTo>
                  <a:lnTo>
                    <a:pt x="223" y="74"/>
                  </a:lnTo>
                  <a:lnTo>
                    <a:pt x="234" y="70"/>
                  </a:lnTo>
                  <a:lnTo>
                    <a:pt x="246" y="64"/>
                  </a:lnTo>
                  <a:lnTo>
                    <a:pt x="257" y="59"/>
                  </a:lnTo>
                  <a:lnTo>
                    <a:pt x="269" y="51"/>
                  </a:lnTo>
                  <a:lnTo>
                    <a:pt x="278" y="44"/>
                  </a:lnTo>
                  <a:lnTo>
                    <a:pt x="289" y="36"/>
                  </a:lnTo>
                  <a:lnTo>
                    <a:pt x="299" y="25"/>
                  </a:lnTo>
                  <a:lnTo>
                    <a:pt x="308" y="13"/>
                  </a:lnTo>
                  <a:lnTo>
                    <a:pt x="318" y="2"/>
                  </a:lnTo>
                  <a:lnTo>
                    <a:pt x="318"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99" name="Freeform 259">
              <a:extLst>
                <a:ext uri="{FF2B5EF4-FFF2-40B4-BE49-F238E27FC236}">
                  <a16:creationId xmlns:a16="http://schemas.microsoft.com/office/drawing/2014/main" id="{25399F62-7650-1A43-BA2A-FAF7A0446A45}"/>
                </a:ext>
              </a:extLst>
            </p:cNvPr>
            <p:cNvSpPr>
              <a:spLocks/>
            </p:cNvSpPr>
            <p:nvPr/>
          </p:nvSpPr>
          <p:spPr bwMode="auto">
            <a:xfrm rot="-5273767">
              <a:off x="873" y="3436"/>
              <a:ext cx="48" cy="54"/>
            </a:xfrm>
            <a:custGeom>
              <a:avLst/>
              <a:gdLst>
                <a:gd name="T0" fmla="*/ 0 w 97"/>
                <a:gd name="T1" fmla="*/ 8 h 106"/>
                <a:gd name="T2" fmla="*/ 21 w 97"/>
                <a:gd name="T3" fmla="*/ 2 h 106"/>
                <a:gd name="T4" fmla="*/ 40 w 97"/>
                <a:gd name="T5" fmla="*/ 0 h 106"/>
                <a:gd name="T6" fmla="*/ 55 w 97"/>
                <a:gd name="T7" fmla="*/ 2 h 106"/>
                <a:gd name="T8" fmla="*/ 68 w 97"/>
                <a:gd name="T9" fmla="*/ 8 h 106"/>
                <a:gd name="T10" fmla="*/ 78 w 97"/>
                <a:gd name="T11" fmla="*/ 13 h 106"/>
                <a:gd name="T12" fmla="*/ 87 w 97"/>
                <a:gd name="T13" fmla="*/ 21 h 106"/>
                <a:gd name="T14" fmla="*/ 91 w 97"/>
                <a:gd name="T15" fmla="*/ 30 h 106"/>
                <a:gd name="T16" fmla="*/ 95 w 97"/>
                <a:gd name="T17" fmla="*/ 42 h 106"/>
                <a:gd name="T18" fmla="*/ 97 w 97"/>
                <a:gd name="T19" fmla="*/ 51 h 106"/>
                <a:gd name="T20" fmla="*/ 95 w 97"/>
                <a:gd name="T21" fmla="*/ 63 h 106"/>
                <a:gd name="T22" fmla="*/ 91 w 97"/>
                <a:gd name="T23" fmla="*/ 74 h 106"/>
                <a:gd name="T24" fmla="*/ 87 w 97"/>
                <a:gd name="T25" fmla="*/ 84 h 106"/>
                <a:gd name="T26" fmla="*/ 80 w 97"/>
                <a:gd name="T27" fmla="*/ 91 h 106"/>
                <a:gd name="T28" fmla="*/ 72 w 97"/>
                <a:gd name="T29" fmla="*/ 99 h 106"/>
                <a:gd name="T30" fmla="*/ 61 w 97"/>
                <a:gd name="T31" fmla="*/ 103 h 106"/>
                <a:gd name="T32" fmla="*/ 49 w 97"/>
                <a:gd name="T33" fmla="*/ 106 h 106"/>
                <a:gd name="T34" fmla="*/ 49 w 97"/>
                <a:gd name="T35" fmla="*/ 103 h 106"/>
                <a:gd name="T36" fmla="*/ 47 w 97"/>
                <a:gd name="T37" fmla="*/ 99 h 106"/>
                <a:gd name="T38" fmla="*/ 45 w 97"/>
                <a:gd name="T39" fmla="*/ 95 h 106"/>
                <a:gd name="T40" fmla="*/ 43 w 97"/>
                <a:gd name="T41" fmla="*/ 93 h 106"/>
                <a:gd name="T42" fmla="*/ 42 w 97"/>
                <a:gd name="T43" fmla="*/ 91 h 106"/>
                <a:gd name="T44" fmla="*/ 42 w 97"/>
                <a:gd name="T45" fmla="*/ 89 h 106"/>
                <a:gd name="T46" fmla="*/ 42 w 97"/>
                <a:gd name="T47" fmla="*/ 87 h 106"/>
                <a:gd name="T48" fmla="*/ 43 w 97"/>
                <a:gd name="T49" fmla="*/ 87 h 106"/>
                <a:gd name="T50" fmla="*/ 45 w 97"/>
                <a:gd name="T51" fmla="*/ 86 h 106"/>
                <a:gd name="T52" fmla="*/ 47 w 97"/>
                <a:gd name="T53" fmla="*/ 86 h 106"/>
                <a:gd name="T54" fmla="*/ 55 w 97"/>
                <a:gd name="T55" fmla="*/ 84 h 106"/>
                <a:gd name="T56" fmla="*/ 61 w 97"/>
                <a:gd name="T57" fmla="*/ 80 h 106"/>
                <a:gd name="T58" fmla="*/ 64 w 97"/>
                <a:gd name="T59" fmla="*/ 76 h 106"/>
                <a:gd name="T60" fmla="*/ 70 w 97"/>
                <a:gd name="T61" fmla="*/ 72 h 106"/>
                <a:gd name="T62" fmla="*/ 72 w 97"/>
                <a:gd name="T63" fmla="*/ 67 h 106"/>
                <a:gd name="T64" fmla="*/ 76 w 97"/>
                <a:gd name="T65" fmla="*/ 63 h 106"/>
                <a:gd name="T66" fmla="*/ 76 w 97"/>
                <a:gd name="T67" fmla="*/ 57 h 106"/>
                <a:gd name="T68" fmla="*/ 78 w 97"/>
                <a:gd name="T69" fmla="*/ 51 h 106"/>
                <a:gd name="T70" fmla="*/ 76 w 97"/>
                <a:gd name="T71" fmla="*/ 46 h 106"/>
                <a:gd name="T72" fmla="*/ 76 w 97"/>
                <a:gd name="T73" fmla="*/ 40 h 106"/>
                <a:gd name="T74" fmla="*/ 74 w 97"/>
                <a:gd name="T75" fmla="*/ 36 h 106"/>
                <a:gd name="T76" fmla="*/ 70 w 97"/>
                <a:gd name="T77" fmla="*/ 32 h 106"/>
                <a:gd name="T78" fmla="*/ 66 w 97"/>
                <a:gd name="T79" fmla="*/ 28 h 106"/>
                <a:gd name="T80" fmla="*/ 61 w 97"/>
                <a:gd name="T81" fmla="*/ 25 h 106"/>
                <a:gd name="T82" fmla="*/ 55 w 97"/>
                <a:gd name="T83" fmla="*/ 23 h 106"/>
                <a:gd name="T84" fmla="*/ 47 w 97"/>
                <a:gd name="T85" fmla="*/ 21 h 106"/>
                <a:gd name="T86" fmla="*/ 43 w 97"/>
                <a:gd name="T87" fmla="*/ 21 h 106"/>
                <a:gd name="T88" fmla="*/ 40 w 97"/>
                <a:gd name="T89" fmla="*/ 23 h 106"/>
                <a:gd name="T90" fmla="*/ 36 w 97"/>
                <a:gd name="T91" fmla="*/ 23 h 106"/>
                <a:gd name="T92" fmla="*/ 34 w 97"/>
                <a:gd name="T93" fmla="*/ 25 h 106"/>
                <a:gd name="T94" fmla="*/ 30 w 97"/>
                <a:gd name="T95" fmla="*/ 25 h 106"/>
                <a:gd name="T96" fmla="*/ 26 w 97"/>
                <a:gd name="T97" fmla="*/ 27 h 106"/>
                <a:gd name="T98" fmla="*/ 22 w 97"/>
                <a:gd name="T99" fmla="*/ 27 h 106"/>
                <a:gd name="T100" fmla="*/ 19 w 97"/>
                <a:gd name="T101" fmla="*/ 28 h 106"/>
                <a:gd name="T102" fmla="*/ 19 w 97"/>
                <a:gd name="T103" fmla="*/ 25 h 106"/>
                <a:gd name="T104" fmla="*/ 17 w 97"/>
                <a:gd name="T105" fmla="*/ 23 h 106"/>
                <a:gd name="T106" fmla="*/ 15 w 97"/>
                <a:gd name="T107" fmla="*/ 21 h 106"/>
                <a:gd name="T108" fmla="*/ 13 w 97"/>
                <a:gd name="T109" fmla="*/ 19 h 106"/>
                <a:gd name="T110" fmla="*/ 11 w 97"/>
                <a:gd name="T111" fmla="*/ 17 h 106"/>
                <a:gd name="T112" fmla="*/ 9 w 97"/>
                <a:gd name="T113" fmla="*/ 17 h 106"/>
                <a:gd name="T114" fmla="*/ 5 w 97"/>
                <a:gd name="T115" fmla="*/ 13 h 106"/>
                <a:gd name="T116" fmla="*/ 2 w 97"/>
                <a:gd name="T117" fmla="*/ 11 h 106"/>
                <a:gd name="T118" fmla="*/ 0 w 97"/>
                <a:gd name="T119" fmla="*/ 9 h 106"/>
                <a:gd name="T120" fmla="*/ 0 w 97"/>
                <a:gd name="T121" fmla="*/ 8 h 106"/>
                <a:gd name="T122" fmla="*/ 0 w 97"/>
                <a:gd name="T123" fmla="*/ 8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97" h="106">
                  <a:moveTo>
                    <a:pt x="0" y="8"/>
                  </a:moveTo>
                  <a:lnTo>
                    <a:pt x="21" y="2"/>
                  </a:lnTo>
                  <a:lnTo>
                    <a:pt x="40" y="0"/>
                  </a:lnTo>
                  <a:lnTo>
                    <a:pt x="55" y="2"/>
                  </a:lnTo>
                  <a:lnTo>
                    <a:pt x="68" y="8"/>
                  </a:lnTo>
                  <a:lnTo>
                    <a:pt x="78" y="13"/>
                  </a:lnTo>
                  <a:lnTo>
                    <a:pt x="87" y="21"/>
                  </a:lnTo>
                  <a:lnTo>
                    <a:pt x="91" y="30"/>
                  </a:lnTo>
                  <a:lnTo>
                    <a:pt x="95" y="42"/>
                  </a:lnTo>
                  <a:lnTo>
                    <a:pt x="97" y="51"/>
                  </a:lnTo>
                  <a:lnTo>
                    <a:pt x="95" y="63"/>
                  </a:lnTo>
                  <a:lnTo>
                    <a:pt x="91" y="74"/>
                  </a:lnTo>
                  <a:lnTo>
                    <a:pt x="87" y="84"/>
                  </a:lnTo>
                  <a:lnTo>
                    <a:pt x="80" y="91"/>
                  </a:lnTo>
                  <a:lnTo>
                    <a:pt x="72" y="99"/>
                  </a:lnTo>
                  <a:lnTo>
                    <a:pt x="61" y="103"/>
                  </a:lnTo>
                  <a:lnTo>
                    <a:pt x="49" y="106"/>
                  </a:lnTo>
                  <a:lnTo>
                    <a:pt x="49" y="103"/>
                  </a:lnTo>
                  <a:lnTo>
                    <a:pt x="47" y="99"/>
                  </a:lnTo>
                  <a:lnTo>
                    <a:pt x="45" y="95"/>
                  </a:lnTo>
                  <a:lnTo>
                    <a:pt x="43" y="93"/>
                  </a:lnTo>
                  <a:lnTo>
                    <a:pt x="42" y="91"/>
                  </a:lnTo>
                  <a:lnTo>
                    <a:pt x="42" y="89"/>
                  </a:lnTo>
                  <a:lnTo>
                    <a:pt x="42" y="87"/>
                  </a:lnTo>
                  <a:lnTo>
                    <a:pt x="43" y="87"/>
                  </a:lnTo>
                  <a:lnTo>
                    <a:pt x="45" y="86"/>
                  </a:lnTo>
                  <a:lnTo>
                    <a:pt x="47" y="86"/>
                  </a:lnTo>
                  <a:lnTo>
                    <a:pt x="55" y="84"/>
                  </a:lnTo>
                  <a:lnTo>
                    <a:pt x="61" y="80"/>
                  </a:lnTo>
                  <a:lnTo>
                    <a:pt x="64" y="76"/>
                  </a:lnTo>
                  <a:lnTo>
                    <a:pt x="70" y="72"/>
                  </a:lnTo>
                  <a:lnTo>
                    <a:pt x="72" y="67"/>
                  </a:lnTo>
                  <a:lnTo>
                    <a:pt x="76" y="63"/>
                  </a:lnTo>
                  <a:lnTo>
                    <a:pt x="76" y="57"/>
                  </a:lnTo>
                  <a:lnTo>
                    <a:pt x="78" y="51"/>
                  </a:lnTo>
                  <a:lnTo>
                    <a:pt x="76" y="46"/>
                  </a:lnTo>
                  <a:lnTo>
                    <a:pt x="76" y="40"/>
                  </a:lnTo>
                  <a:lnTo>
                    <a:pt x="74" y="36"/>
                  </a:lnTo>
                  <a:lnTo>
                    <a:pt x="70" y="32"/>
                  </a:lnTo>
                  <a:lnTo>
                    <a:pt x="66" y="28"/>
                  </a:lnTo>
                  <a:lnTo>
                    <a:pt x="61" y="25"/>
                  </a:lnTo>
                  <a:lnTo>
                    <a:pt x="55" y="23"/>
                  </a:lnTo>
                  <a:lnTo>
                    <a:pt x="47" y="21"/>
                  </a:lnTo>
                  <a:lnTo>
                    <a:pt x="43" y="21"/>
                  </a:lnTo>
                  <a:lnTo>
                    <a:pt x="40" y="23"/>
                  </a:lnTo>
                  <a:lnTo>
                    <a:pt x="36" y="23"/>
                  </a:lnTo>
                  <a:lnTo>
                    <a:pt x="34" y="25"/>
                  </a:lnTo>
                  <a:lnTo>
                    <a:pt x="30" y="25"/>
                  </a:lnTo>
                  <a:lnTo>
                    <a:pt x="26" y="27"/>
                  </a:lnTo>
                  <a:lnTo>
                    <a:pt x="22" y="27"/>
                  </a:lnTo>
                  <a:lnTo>
                    <a:pt x="19" y="28"/>
                  </a:lnTo>
                  <a:lnTo>
                    <a:pt x="19" y="25"/>
                  </a:lnTo>
                  <a:lnTo>
                    <a:pt x="17" y="23"/>
                  </a:lnTo>
                  <a:lnTo>
                    <a:pt x="15" y="21"/>
                  </a:lnTo>
                  <a:lnTo>
                    <a:pt x="13" y="19"/>
                  </a:lnTo>
                  <a:lnTo>
                    <a:pt x="11" y="17"/>
                  </a:lnTo>
                  <a:lnTo>
                    <a:pt x="9" y="17"/>
                  </a:lnTo>
                  <a:lnTo>
                    <a:pt x="5" y="13"/>
                  </a:lnTo>
                  <a:lnTo>
                    <a:pt x="2" y="11"/>
                  </a:lnTo>
                  <a:lnTo>
                    <a:pt x="0" y="9"/>
                  </a:lnTo>
                  <a:lnTo>
                    <a:pt x="0" y="8"/>
                  </a:lnTo>
                  <a:lnTo>
                    <a:pt x="0" y="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00" name="Freeform 260">
              <a:extLst>
                <a:ext uri="{FF2B5EF4-FFF2-40B4-BE49-F238E27FC236}">
                  <a16:creationId xmlns:a16="http://schemas.microsoft.com/office/drawing/2014/main" id="{0B10B667-253A-C541-9EBB-8035D7BD64EE}"/>
                </a:ext>
              </a:extLst>
            </p:cNvPr>
            <p:cNvSpPr>
              <a:spLocks/>
            </p:cNvSpPr>
            <p:nvPr/>
          </p:nvSpPr>
          <p:spPr bwMode="auto">
            <a:xfrm rot="-5273767">
              <a:off x="874" y="3515"/>
              <a:ext cx="47" cy="54"/>
            </a:xfrm>
            <a:custGeom>
              <a:avLst/>
              <a:gdLst>
                <a:gd name="T0" fmla="*/ 23 w 95"/>
                <a:gd name="T1" fmla="*/ 3 h 106"/>
                <a:gd name="T2" fmla="*/ 32 w 95"/>
                <a:gd name="T3" fmla="*/ 2 h 106"/>
                <a:gd name="T4" fmla="*/ 42 w 95"/>
                <a:gd name="T5" fmla="*/ 0 h 106"/>
                <a:gd name="T6" fmla="*/ 51 w 95"/>
                <a:gd name="T7" fmla="*/ 0 h 106"/>
                <a:gd name="T8" fmla="*/ 63 w 95"/>
                <a:gd name="T9" fmla="*/ 0 h 106"/>
                <a:gd name="T10" fmla="*/ 72 w 95"/>
                <a:gd name="T11" fmla="*/ 0 h 106"/>
                <a:gd name="T12" fmla="*/ 82 w 95"/>
                <a:gd name="T13" fmla="*/ 2 h 106"/>
                <a:gd name="T14" fmla="*/ 89 w 95"/>
                <a:gd name="T15" fmla="*/ 5 h 106"/>
                <a:gd name="T16" fmla="*/ 93 w 95"/>
                <a:gd name="T17" fmla="*/ 7 h 106"/>
                <a:gd name="T18" fmla="*/ 95 w 95"/>
                <a:gd name="T19" fmla="*/ 11 h 106"/>
                <a:gd name="T20" fmla="*/ 93 w 95"/>
                <a:gd name="T21" fmla="*/ 15 h 106"/>
                <a:gd name="T22" fmla="*/ 91 w 95"/>
                <a:gd name="T23" fmla="*/ 21 h 106"/>
                <a:gd name="T24" fmla="*/ 87 w 95"/>
                <a:gd name="T25" fmla="*/ 24 h 106"/>
                <a:gd name="T26" fmla="*/ 74 w 95"/>
                <a:gd name="T27" fmla="*/ 22 h 106"/>
                <a:gd name="T28" fmla="*/ 61 w 95"/>
                <a:gd name="T29" fmla="*/ 21 h 106"/>
                <a:gd name="T30" fmla="*/ 47 w 95"/>
                <a:gd name="T31" fmla="*/ 22 h 106"/>
                <a:gd name="T32" fmla="*/ 34 w 95"/>
                <a:gd name="T33" fmla="*/ 26 h 106"/>
                <a:gd name="T34" fmla="*/ 26 w 95"/>
                <a:gd name="T35" fmla="*/ 32 h 106"/>
                <a:gd name="T36" fmla="*/ 21 w 95"/>
                <a:gd name="T37" fmla="*/ 43 h 106"/>
                <a:gd name="T38" fmla="*/ 23 w 95"/>
                <a:gd name="T39" fmla="*/ 61 h 106"/>
                <a:gd name="T40" fmla="*/ 28 w 95"/>
                <a:gd name="T41" fmla="*/ 72 h 106"/>
                <a:gd name="T42" fmla="*/ 32 w 95"/>
                <a:gd name="T43" fmla="*/ 76 h 106"/>
                <a:gd name="T44" fmla="*/ 36 w 95"/>
                <a:gd name="T45" fmla="*/ 80 h 106"/>
                <a:gd name="T46" fmla="*/ 42 w 95"/>
                <a:gd name="T47" fmla="*/ 81 h 106"/>
                <a:gd name="T48" fmla="*/ 45 w 95"/>
                <a:gd name="T49" fmla="*/ 83 h 106"/>
                <a:gd name="T50" fmla="*/ 51 w 95"/>
                <a:gd name="T51" fmla="*/ 83 h 106"/>
                <a:gd name="T52" fmla="*/ 55 w 95"/>
                <a:gd name="T53" fmla="*/ 83 h 106"/>
                <a:gd name="T54" fmla="*/ 59 w 95"/>
                <a:gd name="T55" fmla="*/ 83 h 106"/>
                <a:gd name="T56" fmla="*/ 63 w 95"/>
                <a:gd name="T57" fmla="*/ 83 h 106"/>
                <a:gd name="T58" fmla="*/ 64 w 95"/>
                <a:gd name="T59" fmla="*/ 85 h 106"/>
                <a:gd name="T60" fmla="*/ 64 w 95"/>
                <a:gd name="T61" fmla="*/ 89 h 106"/>
                <a:gd name="T62" fmla="*/ 61 w 95"/>
                <a:gd name="T63" fmla="*/ 97 h 106"/>
                <a:gd name="T64" fmla="*/ 57 w 95"/>
                <a:gd name="T65" fmla="*/ 104 h 106"/>
                <a:gd name="T66" fmla="*/ 47 w 95"/>
                <a:gd name="T67" fmla="*/ 106 h 106"/>
                <a:gd name="T68" fmla="*/ 30 w 95"/>
                <a:gd name="T69" fmla="*/ 100 h 106"/>
                <a:gd name="T70" fmla="*/ 15 w 95"/>
                <a:gd name="T71" fmla="*/ 91 h 106"/>
                <a:gd name="T72" fmla="*/ 5 w 95"/>
                <a:gd name="T73" fmla="*/ 76 h 106"/>
                <a:gd name="T74" fmla="*/ 2 w 95"/>
                <a:gd name="T75" fmla="*/ 61 h 106"/>
                <a:gd name="T76" fmla="*/ 0 w 95"/>
                <a:gd name="T77" fmla="*/ 43 h 106"/>
                <a:gd name="T78" fmla="*/ 4 w 95"/>
                <a:gd name="T79" fmla="*/ 26 h 106"/>
                <a:gd name="T80" fmla="*/ 13 w 95"/>
                <a:gd name="T81" fmla="*/ 13 h 106"/>
                <a:gd name="T82" fmla="*/ 21 w 95"/>
                <a:gd name="T83" fmla="*/ 7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95" h="106">
                  <a:moveTo>
                    <a:pt x="21" y="7"/>
                  </a:moveTo>
                  <a:lnTo>
                    <a:pt x="23" y="3"/>
                  </a:lnTo>
                  <a:lnTo>
                    <a:pt x="28" y="3"/>
                  </a:lnTo>
                  <a:lnTo>
                    <a:pt x="32" y="2"/>
                  </a:lnTo>
                  <a:lnTo>
                    <a:pt x="36" y="2"/>
                  </a:lnTo>
                  <a:lnTo>
                    <a:pt x="42" y="0"/>
                  </a:lnTo>
                  <a:lnTo>
                    <a:pt x="47" y="0"/>
                  </a:lnTo>
                  <a:lnTo>
                    <a:pt x="51" y="0"/>
                  </a:lnTo>
                  <a:lnTo>
                    <a:pt x="57" y="0"/>
                  </a:lnTo>
                  <a:lnTo>
                    <a:pt x="63" y="0"/>
                  </a:lnTo>
                  <a:lnTo>
                    <a:pt x="66" y="0"/>
                  </a:lnTo>
                  <a:lnTo>
                    <a:pt x="72" y="0"/>
                  </a:lnTo>
                  <a:lnTo>
                    <a:pt x="78" y="2"/>
                  </a:lnTo>
                  <a:lnTo>
                    <a:pt x="82" y="2"/>
                  </a:lnTo>
                  <a:lnTo>
                    <a:pt x="85" y="3"/>
                  </a:lnTo>
                  <a:lnTo>
                    <a:pt x="89" y="5"/>
                  </a:lnTo>
                  <a:lnTo>
                    <a:pt x="91" y="7"/>
                  </a:lnTo>
                  <a:lnTo>
                    <a:pt x="93" y="7"/>
                  </a:lnTo>
                  <a:lnTo>
                    <a:pt x="95" y="9"/>
                  </a:lnTo>
                  <a:lnTo>
                    <a:pt x="95" y="11"/>
                  </a:lnTo>
                  <a:lnTo>
                    <a:pt x="93" y="13"/>
                  </a:lnTo>
                  <a:lnTo>
                    <a:pt x="93" y="15"/>
                  </a:lnTo>
                  <a:lnTo>
                    <a:pt x="91" y="19"/>
                  </a:lnTo>
                  <a:lnTo>
                    <a:pt x="91" y="21"/>
                  </a:lnTo>
                  <a:lnTo>
                    <a:pt x="91" y="24"/>
                  </a:lnTo>
                  <a:lnTo>
                    <a:pt x="87" y="24"/>
                  </a:lnTo>
                  <a:lnTo>
                    <a:pt x="82" y="22"/>
                  </a:lnTo>
                  <a:lnTo>
                    <a:pt x="74" y="22"/>
                  </a:lnTo>
                  <a:lnTo>
                    <a:pt x="68" y="22"/>
                  </a:lnTo>
                  <a:lnTo>
                    <a:pt x="61" y="21"/>
                  </a:lnTo>
                  <a:lnTo>
                    <a:pt x="53" y="22"/>
                  </a:lnTo>
                  <a:lnTo>
                    <a:pt x="47" y="22"/>
                  </a:lnTo>
                  <a:lnTo>
                    <a:pt x="40" y="24"/>
                  </a:lnTo>
                  <a:lnTo>
                    <a:pt x="34" y="26"/>
                  </a:lnTo>
                  <a:lnTo>
                    <a:pt x="30" y="28"/>
                  </a:lnTo>
                  <a:lnTo>
                    <a:pt x="26" y="32"/>
                  </a:lnTo>
                  <a:lnTo>
                    <a:pt x="23" y="38"/>
                  </a:lnTo>
                  <a:lnTo>
                    <a:pt x="21" y="43"/>
                  </a:lnTo>
                  <a:lnTo>
                    <a:pt x="23" y="51"/>
                  </a:lnTo>
                  <a:lnTo>
                    <a:pt x="23" y="61"/>
                  </a:lnTo>
                  <a:lnTo>
                    <a:pt x="28" y="70"/>
                  </a:lnTo>
                  <a:lnTo>
                    <a:pt x="28" y="72"/>
                  </a:lnTo>
                  <a:lnTo>
                    <a:pt x="30" y="74"/>
                  </a:lnTo>
                  <a:lnTo>
                    <a:pt x="32" y="76"/>
                  </a:lnTo>
                  <a:lnTo>
                    <a:pt x="34" y="78"/>
                  </a:lnTo>
                  <a:lnTo>
                    <a:pt x="36" y="80"/>
                  </a:lnTo>
                  <a:lnTo>
                    <a:pt x="38" y="80"/>
                  </a:lnTo>
                  <a:lnTo>
                    <a:pt x="42" y="81"/>
                  </a:lnTo>
                  <a:lnTo>
                    <a:pt x="44" y="81"/>
                  </a:lnTo>
                  <a:lnTo>
                    <a:pt x="45" y="83"/>
                  </a:lnTo>
                  <a:lnTo>
                    <a:pt x="49" y="83"/>
                  </a:lnTo>
                  <a:lnTo>
                    <a:pt x="51" y="83"/>
                  </a:lnTo>
                  <a:lnTo>
                    <a:pt x="53" y="83"/>
                  </a:lnTo>
                  <a:lnTo>
                    <a:pt x="55" y="83"/>
                  </a:lnTo>
                  <a:lnTo>
                    <a:pt x="57" y="83"/>
                  </a:lnTo>
                  <a:lnTo>
                    <a:pt x="59" y="83"/>
                  </a:lnTo>
                  <a:lnTo>
                    <a:pt x="61" y="85"/>
                  </a:lnTo>
                  <a:lnTo>
                    <a:pt x="63" y="83"/>
                  </a:lnTo>
                  <a:lnTo>
                    <a:pt x="64" y="85"/>
                  </a:lnTo>
                  <a:lnTo>
                    <a:pt x="64" y="85"/>
                  </a:lnTo>
                  <a:lnTo>
                    <a:pt x="64" y="87"/>
                  </a:lnTo>
                  <a:lnTo>
                    <a:pt x="64" y="89"/>
                  </a:lnTo>
                  <a:lnTo>
                    <a:pt x="63" y="93"/>
                  </a:lnTo>
                  <a:lnTo>
                    <a:pt x="61" y="97"/>
                  </a:lnTo>
                  <a:lnTo>
                    <a:pt x="59" y="100"/>
                  </a:lnTo>
                  <a:lnTo>
                    <a:pt x="57" y="104"/>
                  </a:lnTo>
                  <a:lnTo>
                    <a:pt x="59" y="106"/>
                  </a:lnTo>
                  <a:lnTo>
                    <a:pt x="47" y="106"/>
                  </a:lnTo>
                  <a:lnTo>
                    <a:pt x="38" y="104"/>
                  </a:lnTo>
                  <a:lnTo>
                    <a:pt x="30" y="100"/>
                  </a:lnTo>
                  <a:lnTo>
                    <a:pt x="23" y="97"/>
                  </a:lnTo>
                  <a:lnTo>
                    <a:pt x="15" y="91"/>
                  </a:lnTo>
                  <a:lnTo>
                    <a:pt x="11" y="83"/>
                  </a:lnTo>
                  <a:lnTo>
                    <a:pt x="5" y="76"/>
                  </a:lnTo>
                  <a:lnTo>
                    <a:pt x="4" y="68"/>
                  </a:lnTo>
                  <a:lnTo>
                    <a:pt x="2" y="61"/>
                  </a:lnTo>
                  <a:lnTo>
                    <a:pt x="0" y="53"/>
                  </a:lnTo>
                  <a:lnTo>
                    <a:pt x="0" y="43"/>
                  </a:lnTo>
                  <a:lnTo>
                    <a:pt x="2" y="36"/>
                  </a:lnTo>
                  <a:lnTo>
                    <a:pt x="4" y="26"/>
                  </a:lnTo>
                  <a:lnTo>
                    <a:pt x="9" y="19"/>
                  </a:lnTo>
                  <a:lnTo>
                    <a:pt x="13" y="13"/>
                  </a:lnTo>
                  <a:lnTo>
                    <a:pt x="21" y="7"/>
                  </a:lnTo>
                  <a:lnTo>
                    <a:pt x="21"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02" name="Line 262">
              <a:extLst>
                <a:ext uri="{FF2B5EF4-FFF2-40B4-BE49-F238E27FC236}">
                  <a16:creationId xmlns:a16="http://schemas.microsoft.com/office/drawing/2014/main" id="{050A78C9-AF17-AF49-8427-2A68FFC83632}"/>
                </a:ext>
              </a:extLst>
            </p:cNvPr>
            <p:cNvSpPr>
              <a:spLocks noChangeShapeType="1"/>
            </p:cNvSpPr>
            <p:nvPr/>
          </p:nvSpPr>
          <p:spPr bwMode="auto">
            <a:xfrm flipH="1">
              <a:off x="720" y="3552"/>
              <a:ext cx="144" cy="48"/>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1703" name="Line 263">
              <a:extLst>
                <a:ext uri="{FF2B5EF4-FFF2-40B4-BE49-F238E27FC236}">
                  <a16:creationId xmlns:a16="http://schemas.microsoft.com/office/drawing/2014/main" id="{61C07E93-496A-7047-B65F-1E5305156CDC}"/>
                </a:ext>
              </a:extLst>
            </p:cNvPr>
            <p:cNvSpPr>
              <a:spLocks noChangeShapeType="1"/>
            </p:cNvSpPr>
            <p:nvPr/>
          </p:nvSpPr>
          <p:spPr bwMode="auto">
            <a:xfrm flipH="1" flipV="1">
              <a:off x="720" y="3408"/>
              <a:ext cx="144" cy="48"/>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WordArt 2">
            <a:extLst>
              <a:ext uri="{FF2B5EF4-FFF2-40B4-BE49-F238E27FC236}">
                <a16:creationId xmlns:a16="http://schemas.microsoft.com/office/drawing/2014/main" id="{FB78A889-E1E2-2841-8632-7FEC37C1020E}"/>
              </a:ext>
            </a:extLst>
          </p:cNvPr>
          <p:cNvSpPr>
            <a:spLocks noChangeArrowheads="1" noChangeShapeType="1" noTextEdit="1"/>
          </p:cNvSpPr>
          <p:nvPr/>
        </p:nvSpPr>
        <p:spPr bwMode="auto">
          <a:xfrm>
            <a:off x="304800" y="304800"/>
            <a:ext cx="6019800" cy="6858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r>
              <a:rPr lang="en-US" kern="10">
                <a:ln w="9525">
                  <a:solidFill>
                    <a:srgbClr val="000000"/>
                  </a:solidFill>
                  <a:round/>
                  <a:headEnd/>
                  <a:tailEnd/>
                </a:ln>
                <a:solidFill>
                  <a:schemeClr val="accent1"/>
                </a:solidFill>
                <a:latin typeface="Arial Black" panose="020B0604020202020204" pitchFamily="34" charset="0"/>
                <a:cs typeface="Arial Black" panose="020B0604020202020204" pitchFamily="34" charset="0"/>
              </a:rPr>
              <a:t>A Series/Parallel Circuit</a:t>
            </a:r>
          </a:p>
        </p:txBody>
      </p:sp>
      <p:grpSp>
        <p:nvGrpSpPr>
          <p:cNvPr id="62467" name="Group 3">
            <a:extLst>
              <a:ext uri="{FF2B5EF4-FFF2-40B4-BE49-F238E27FC236}">
                <a16:creationId xmlns:a16="http://schemas.microsoft.com/office/drawing/2014/main" id="{B6122780-6BDA-8B47-BBA2-0B3107256F59}"/>
              </a:ext>
            </a:extLst>
          </p:cNvPr>
          <p:cNvGrpSpPr>
            <a:grpSpLocks/>
          </p:cNvGrpSpPr>
          <p:nvPr/>
        </p:nvGrpSpPr>
        <p:grpSpPr bwMode="auto">
          <a:xfrm rot="-5326650">
            <a:off x="4277518" y="4256882"/>
            <a:ext cx="588963" cy="762000"/>
            <a:chOff x="3074" y="1987"/>
            <a:chExt cx="563" cy="751"/>
          </a:xfrm>
        </p:grpSpPr>
        <p:sp>
          <p:nvSpPr>
            <p:cNvPr id="62468" name="Freeform 4">
              <a:extLst>
                <a:ext uri="{FF2B5EF4-FFF2-40B4-BE49-F238E27FC236}">
                  <a16:creationId xmlns:a16="http://schemas.microsoft.com/office/drawing/2014/main" id="{7F2D0E24-4890-3345-BCCD-9A9C033C6947}"/>
                </a:ext>
              </a:extLst>
            </p:cNvPr>
            <p:cNvSpPr>
              <a:spLocks/>
            </p:cNvSpPr>
            <p:nvPr/>
          </p:nvSpPr>
          <p:spPr bwMode="auto">
            <a:xfrm>
              <a:off x="3184" y="2107"/>
              <a:ext cx="342" cy="486"/>
            </a:xfrm>
            <a:custGeom>
              <a:avLst/>
              <a:gdLst>
                <a:gd name="T0" fmla="*/ 539 w 683"/>
                <a:gd name="T1" fmla="*/ 876 h 971"/>
                <a:gd name="T2" fmla="*/ 548 w 683"/>
                <a:gd name="T3" fmla="*/ 773 h 971"/>
                <a:gd name="T4" fmla="*/ 613 w 683"/>
                <a:gd name="T5" fmla="*/ 642 h 971"/>
                <a:gd name="T6" fmla="*/ 668 w 683"/>
                <a:gd name="T7" fmla="*/ 503 h 971"/>
                <a:gd name="T8" fmla="*/ 683 w 683"/>
                <a:gd name="T9" fmla="*/ 406 h 971"/>
                <a:gd name="T10" fmla="*/ 668 w 683"/>
                <a:gd name="T11" fmla="*/ 271 h 971"/>
                <a:gd name="T12" fmla="*/ 628 w 683"/>
                <a:gd name="T13" fmla="*/ 161 h 971"/>
                <a:gd name="T14" fmla="*/ 537 w 683"/>
                <a:gd name="T15" fmla="*/ 51 h 971"/>
                <a:gd name="T16" fmla="*/ 415 w 683"/>
                <a:gd name="T17" fmla="*/ 0 h 971"/>
                <a:gd name="T18" fmla="*/ 299 w 683"/>
                <a:gd name="T19" fmla="*/ 1 h 971"/>
                <a:gd name="T20" fmla="*/ 172 w 683"/>
                <a:gd name="T21" fmla="*/ 57 h 971"/>
                <a:gd name="T22" fmla="*/ 80 w 683"/>
                <a:gd name="T23" fmla="*/ 133 h 971"/>
                <a:gd name="T24" fmla="*/ 31 w 683"/>
                <a:gd name="T25" fmla="*/ 230 h 971"/>
                <a:gd name="T26" fmla="*/ 0 w 683"/>
                <a:gd name="T27" fmla="*/ 378 h 971"/>
                <a:gd name="T28" fmla="*/ 4 w 683"/>
                <a:gd name="T29" fmla="*/ 484 h 971"/>
                <a:gd name="T30" fmla="*/ 42 w 683"/>
                <a:gd name="T31" fmla="*/ 606 h 971"/>
                <a:gd name="T32" fmla="*/ 113 w 683"/>
                <a:gd name="T33" fmla="*/ 688 h 971"/>
                <a:gd name="T34" fmla="*/ 214 w 683"/>
                <a:gd name="T35" fmla="*/ 790 h 971"/>
                <a:gd name="T36" fmla="*/ 246 w 683"/>
                <a:gd name="T37" fmla="*/ 939 h 971"/>
                <a:gd name="T38" fmla="*/ 322 w 683"/>
                <a:gd name="T39" fmla="*/ 971 h 971"/>
                <a:gd name="T40" fmla="*/ 436 w 683"/>
                <a:gd name="T41" fmla="*/ 950 h 971"/>
                <a:gd name="T42" fmla="*/ 539 w 683"/>
                <a:gd name="T43" fmla="*/ 876 h 971"/>
                <a:gd name="T44" fmla="*/ 539 w 683"/>
                <a:gd name="T45" fmla="*/ 876 h 9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83" h="971">
                  <a:moveTo>
                    <a:pt x="539" y="876"/>
                  </a:moveTo>
                  <a:lnTo>
                    <a:pt x="548" y="773"/>
                  </a:lnTo>
                  <a:lnTo>
                    <a:pt x="613" y="642"/>
                  </a:lnTo>
                  <a:lnTo>
                    <a:pt x="668" y="503"/>
                  </a:lnTo>
                  <a:lnTo>
                    <a:pt x="683" y="406"/>
                  </a:lnTo>
                  <a:lnTo>
                    <a:pt x="668" y="271"/>
                  </a:lnTo>
                  <a:lnTo>
                    <a:pt x="628" y="161"/>
                  </a:lnTo>
                  <a:lnTo>
                    <a:pt x="537" y="51"/>
                  </a:lnTo>
                  <a:lnTo>
                    <a:pt x="415" y="0"/>
                  </a:lnTo>
                  <a:lnTo>
                    <a:pt x="299" y="1"/>
                  </a:lnTo>
                  <a:lnTo>
                    <a:pt x="172" y="57"/>
                  </a:lnTo>
                  <a:lnTo>
                    <a:pt x="80" y="133"/>
                  </a:lnTo>
                  <a:lnTo>
                    <a:pt x="31" y="230"/>
                  </a:lnTo>
                  <a:lnTo>
                    <a:pt x="0" y="378"/>
                  </a:lnTo>
                  <a:lnTo>
                    <a:pt x="4" y="484"/>
                  </a:lnTo>
                  <a:lnTo>
                    <a:pt x="42" y="606"/>
                  </a:lnTo>
                  <a:lnTo>
                    <a:pt x="113" y="688"/>
                  </a:lnTo>
                  <a:lnTo>
                    <a:pt x="214" y="790"/>
                  </a:lnTo>
                  <a:lnTo>
                    <a:pt x="246" y="939"/>
                  </a:lnTo>
                  <a:lnTo>
                    <a:pt x="322" y="971"/>
                  </a:lnTo>
                  <a:lnTo>
                    <a:pt x="436" y="950"/>
                  </a:lnTo>
                  <a:lnTo>
                    <a:pt x="539" y="876"/>
                  </a:lnTo>
                  <a:lnTo>
                    <a:pt x="539" y="876"/>
                  </a:lnTo>
                  <a:close/>
                </a:path>
              </a:pathLst>
            </a:custGeom>
            <a:solidFill>
              <a:srgbClr val="FFFFC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469" name="Freeform 5">
              <a:extLst>
                <a:ext uri="{FF2B5EF4-FFF2-40B4-BE49-F238E27FC236}">
                  <a16:creationId xmlns:a16="http://schemas.microsoft.com/office/drawing/2014/main" id="{48F2DDA9-08D2-A142-B4D5-823C0F8680A3}"/>
                </a:ext>
              </a:extLst>
            </p:cNvPr>
            <p:cNvSpPr>
              <a:spLocks/>
            </p:cNvSpPr>
            <p:nvPr/>
          </p:nvSpPr>
          <p:spPr bwMode="auto">
            <a:xfrm>
              <a:off x="3310" y="2425"/>
              <a:ext cx="122" cy="163"/>
            </a:xfrm>
            <a:custGeom>
              <a:avLst/>
              <a:gdLst>
                <a:gd name="T0" fmla="*/ 203 w 243"/>
                <a:gd name="T1" fmla="*/ 303 h 326"/>
                <a:gd name="T2" fmla="*/ 201 w 243"/>
                <a:gd name="T3" fmla="*/ 212 h 326"/>
                <a:gd name="T4" fmla="*/ 190 w 243"/>
                <a:gd name="T5" fmla="*/ 96 h 326"/>
                <a:gd name="T6" fmla="*/ 228 w 243"/>
                <a:gd name="T7" fmla="*/ 82 h 326"/>
                <a:gd name="T8" fmla="*/ 243 w 243"/>
                <a:gd name="T9" fmla="*/ 44 h 326"/>
                <a:gd name="T10" fmla="*/ 220 w 243"/>
                <a:gd name="T11" fmla="*/ 2 h 326"/>
                <a:gd name="T12" fmla="*/ 169 w 243"/>
                <a:gd name="T13" fmla="*/ 4 h 326"/>
                <a:gd name="T14" fmla="*/ 125 w 243"/>
                <a:gd name="T15" fmla="*/ 0 h 326"/>
                <a:gd name="T16" fmla="*/ 81 w 243"/>
                <a:gd name="T17" fmla="*/ 10 h 326"/>
                <a:gd name="T18" fmla="*/ 24 w 243"/>
                <a:gd name="T19" fmla="*/ 12 h 326"/>
                <a:gd name="T20" fmla="*/ 0 w 243"/>
                <a:gd name="T21" fmla="*/ 52 h 326"/>
                <a:gd name="T22" fmla="*/ 17 w 243"/>
                <a:gd name="T23" fmla="*/ 80 h 326"/>
                <a:gd name="T24" fmla="*/ 49 w 243"/>
                <a:gd name="T25" fmla="*/ 94 h 326"/>
                <a:gd name="T26" fmla="*/ 55 w 243"/>
                <a:gd name="T27" fmla="*/ 185 h 326"/>
                <a:gd name="T28" fmla="*/ 60 w 243"/>
                <a:gd name="T29" fmla="*/ 324 h 326"/>
                <a:gd name="T30" fmla="*/ 123 w 243"/>
                <a:gd name="T31" fmla="*/ 326 h 326"/>
                <a:gd name="T32" fmla="*/ 203 w 243"/>
                <a:gd name="T33" fmla="*/ 303 h 326"/>
                <a:gd name="T34" fmla="*/ 203 w 243"/>
                <a:gd name="T35" fmla="*/ 303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43" h="326">
                  <a:moveTo>
                    <a:pt x="203" y="303"/>
                  </a:moveTo>
                  <a:lnTo>
                    <a:pt x="201" y="212"/>
                  </a:lnTo>
                  <a:lnTo>
                    <a:pt x="190" y="96"/>
                  </a:lnTo>
                  <a:lnTo>
                    <a:pt x="228" y="82"/>
                  </a:lnTo>
                  <a:lnTo>
                    <a:pt x="243" y="44"/>
                  </a:lnTo>
                  <a:lnTo>
                    <a:pt x="220" y="2"/>
                  </a:lnTo>
                  <a:lnTo>
                    <a:pt x="169" y="4"/>
                  </a:lnTo>
                  <a:lnTo>
                    <a:pt x="125" y="0"/>
                  </a:lnTo>
                  <a:lnTo>
                    <a:pt x="81" y="10"/>
                  </a:lnTo>
                  <a:lnTo>
                    <a:pt x="24" y="12"/>
                  </a:lnTo>
                  <a:lnTo>
                    <a:pt x="0" y="52"/>
                  </a:lnTo>
                  <a:lnTo>
                    <a:pt x="17" y="80"/>
                  </a:lnTo>
                  <a:lnTo>
                    <a:pt x="49" y="94"/>
                  </a:lnTo>
                  <a:lnTo>
                    <a:pt x="55" y="185"/>
                  </a:lnTo>
                  <a:lnTo>
                    <a:pt x="60" y="324"/>
                  </a:lnTo>
                  <a:lnTo>
                    <a:pt x="123" y="326"/>
                  </a:lnTo>
                  <a:lnTo>
                    <a:pt x="203" y="303"/>
                  </a:lnTo>
                  <a:lnTo>
                    <a:pt x="203" y="303"/>
                  </a:lnTo>
                  <a:close/>
                </a:path>
              </a:pathLst>
            </a:custGeom>
            <a:solidFill>
              <a:srgbClr val="C7F0F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470" name="Freeform 6">
              <a:extLst>
                <a:ext uri="{FF2B5EF4-FFF2-40B4-BE49-F238E27FC236}">
                  <a16:creationId xmlns:a16="http://schemas.microsoft.com/office/drawing/2014/main" id="{0F7F5E5A-2783-0940-8483-6FB502C1062D}"/>
                </a:ext>
              </a:extLst>
            </p:cNvPr>
            <p:cNvSpPr>
              <a:spLocks/>
            </p:cNvSpPr>
            <p:nvPr/>
          </p:nvSpPr>
          <p:spPr bwMode="auto">
            <a:xfrm>
              <a:off x="3352" y="2710"/>
              <a:ext cx="48" cy="23"/>
            </a:xfrm>
            <a:custGeom>
              <a:avLst/>
              <a:gdLst>
                <a:gd name="T0" fmla="*/ 0 w 97"/>
                <a:gd name="T1" fmla="*/ 2 h 45"/>
                <a:gd name="T2" fmla="*/ 17 w 97"/>
                <a:gd name="T3" fmla="*/ 40 h 45"/>
                <a:gd name="T4" fmla="*/ 54 w 97"/>
                <a:gd name="T5" fmla="*/ 45 h 45"/>
                <a:gd name="T6" fmla="*/ 82 w 97"/>
                <a:gd name="T7" fmla="*/ 38 h 45"/>
                <a:gd name="T8" fmla="*/ 97 w 97"/>
                <a:gd name="T9" fmla="*/ 0 h 45"/>
                <a:gd name="T10" fmla="*/ 0 w 97"/>
                <a:gd name="T11" fmla="*/ 2 h 45"/>
                <a:gd name="T12" fmla="*/ 0 w 97"/>
                <a:gd name="T13" fmla="*/ 2 h 45"/>
              </a:gdLst>
              <a:ahLst/>
              <a:cxnLst>
                <a:cxn ang="0">
                  <a:pos x="T0" y="T1"/>
                </a:cxn>
                <a:cxn ang="0">
                  <a:pos x="T2" y="T3"/>
                </a:cxn>
                <a:cxn ang="0">
                  <a:pos x="T4" y="T5"/>
                </a:cxn>
                <a:cxn ang="0">
                  <a:pos x="T6" y="T7"/>
                </a:cxn>
                <a:cxn ang="0">
                  <a:pos x="T8" y="T9"/>
                </a:cxn>
                <a:cxn ang="0">
                  <a:pos x="T10" y="T11"/>
                </a:cxn>
                <a:cxn ang="0">
                  <a:pos x="T12" y="T13"/>
                </a:cxn>
              </a:cxnLst>
              <a:rect l="0" t="0" r="r" b="b"/>
              <a:pathLst>
                <a:path w="97" h="45">
                  <a:moveTo>
                    <a:pt x="0" y="2"/>
                  </a:moveTo>
                  <a:lnTo>
                    <a:pt x="17" y="40"/>
                  </a:lnTo>
                  <a:lnTo>
                    <a:pt x="54" y="45"/>
                  </a:lnTo>
                  <a:lnTo>
                    <a:pt x="82" y="38"/>
                  </a:lnTo>
                  <a:lnTo>
                    <a:pt x="97" y="0"/>
                  </a:lnTo>
                  <a:lnTo>
                    <a:pt x="0" y="2"/>
                  </a:lnTo>
                  <a:lnTo>
                    <a:pt x="0" y="2"/>
                  </a:lnTo>
                  <a:close/>
                </a:path>
              </a:pathLst>
            </a:custGeom>
            <a:solidFill>
              <a:srgbClr val="7A94A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471" name="Freeform 7">
              <a:extLst>
                <a:ext uri="{FF2B5EF4-FFF2-40B4-BE49-F238E27FC236}">
                  <a16:creationId xmlns:a16="http://schemas.microsoft.com/office/drawing/2014/main" id="{91D987BD-25C6-9F4E-955F-6DD248C09B91}"/>
                </a:ext>
              </a:extLst>
            </p:cNvPr>
            <p:cNvSpPr>
              <a:spLocks/>
            </p:cNvSpPr>
            <p:nvPr/>
          </p:nvSpPr>
          <p:spPr bwMode="auto">
            <a:xfrm>
              <a:off x="3295" y="2543"/>
              <a:ext cx="163" cy="167"/>
            </a:xfrm>
            <a:custGeom>
              <a:avLst/>
              <a:gdLst>
                <a:gd name="T0" fmla="*/ 13 w 327"/>
                <a:gd name="T1" fmla="*/ 69 h 335"/>
                <a:gd name="T2" fmla="*/ 69 w 327"/>
                <a:gd name="T3" fmla="*/ 90 h 335"/>
                <a:gd name="T4" fmla="*/ 116 w 327"/>
                <a:gd name="T5" fmla="*/ 90 h 335"/>
                <a:gd name="T6" fmla="*/ 181 w 327"/>
                <a:gd name="T7" fmla="*/ 90 h 335"/>
                <a:gd name="T8" fmla="*/ 270 w 327"/>
                <a:gd name="T9" fmla="*/ 44 h 335"/>
                <a:gd name="T10" fmla="*/ 325 w 327"/>
                <a:gd name="T11" fmla="*/ 0 h 335"/>
                <a:gd name="T12" fmla="*/ 327 w 327"/>
                <a:gd name="T13" fmla="*/ 34 h 335"/>
                <a:gd name="T14" fmla="*/ 314 w 327"/>
                <a:gd name="T15" fmla="*/ 72 h 335"/>
                <a:gd name="T16" fmla="*/ 316 w 327"/>
                <a:gd name="T17" fmla="*/ 109 h 335"/>
                <a:gd name="T18" fmla="*/ 289 w 327"/>
                <a:gd name="T19" fmla="*/ 150 h 335"/>
                <a:gd name="T20" fmla="*/ 306 w 327"/>
                <a:gd name="T21" fmla="*/ 183 h 335"/>
                <a:gd name="T22" fmla="*/ 285 w 327"/>
                <a:gd name="T23" fmla="*/ 217 h 335"/>
                <a:gd name="T24" fmla="*/ 289 w 327"/>
                <a:gd name="T25" fmla="*/ 247 h 335"/>
                <a:gd name="T26" fmla="*/ 293 w 327"/>
                <a:gd name="T27" fmla="*/ 280 h 335"/>
                <a:gd name="T28" fmla="*/ 244 w 327"/>
                <a:gd name="T29" fmla="*/ 318 h 335"/>
                <a:gd name="T30" fmla="*/ 175 w 327"/>
                <a:gd name="T31" fmla="*/ 335 h 335"/>
                <a:gd name="T32" fmla="*/ 86 w 327"/>
                <a:gd name="T33" fmla="*/ 322 h 335"/>
                <a:gd name="T34" fmla="*/ 55 w 327"/>
                <a:gd name="T35" fmla="*/ 310 h 335"/>
                <a:gd name="T36" fmla="*/ 34 w 327"/>
                <a:gd name="T37" fmla="*/ 251 h 335"/>
                <a:gd name="T38" fmla="*/ 12 w 327"/>
                <a:gd name="T39" fmla="*/ 215 h 335"/>
                <a:gd name="T40" fmla="*/ 23 w 327"/>
                <a:gd name="T41" fmla="*/ 190 h 335"/>
                <a:gd name="T42" fmla="*/ 12 w 327"/>
                <a:gd name="T43" fmla="*/ 160 h 335"/>
                <a:gd name="T44" fmla="*/ 23 w 327"/>
                <a:gd name="T45" fmla="*/ 128 h 335"/>
                <a:gd name="T46" fmla="*/ 0 w 327"/>
                <a:gd name="T47" fmla="*/ 82 h 335"/>
                <a:gd name="T48" fmla="*/ 13 w 327"/>
                <a:gd name="T49" fmla="*/ 69 h 335"/>
                <a:gd name="T50" fmla="*/ 13 w 327"/>
                <a:gd name="T51" fmla="*/ 69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27" h="335">
                  <a:moveTo>
                    <a:pt x="13" y="69"/>
                  </a:moveTo>
                  <a:lnTo>
                    <a:pt x="69" y="90"/>
                  </a:lnTo>
                  <a:lnTo>
                    <a:pt x="116" y="90"/>
                  </a:lnTo>
                  <a:lnTo>
                    <a:pt x="181" y="90"/>
                  </a:lnTo>
                  <a:lnTo>
                    <a:pt x="270" y="44"/>
                  </a:lnTo>
                  <a:lnTo>
                    <a:pt x="325" y="0"/>
                  </a:lnTo>
                  <a:lnTo>
                    <a:pt x="327" y="34"/>
                  </a:lnTo>
                  <a:lnTo>
                    <a:pt x="314" y="72"/>
                  </a:lnTo>
                  <a:lnTo>
                    <a:pt x="316" y="109"/>
                  </a:lnTo>
                  <a:lnTo>
                    <a:pt x="289" y="150"/>
                  </a:lnTo>
                  <a:lnTo>
                    <a:pt x="306" y="183"/>
                  </a:lnTo>
                  <a:lnTo>
                    <a:pt x="285" y="217"/>
                  </a:lnTo>
                  <a:lnTo>
                    <a:pt x="289" y="247"/>
                  </a:lnTo>
                  <a:lnTo>
                    <a:pt x="293" y="280"/>
                  </a:lnTo>
                  <a:lnTo>
                    <a:pt x="244" y="318"/>
                  </a:lnTo>
                  <a:lnTo>
                    <a:pt x="175" y="335"/>
                  </a:lnTo>
                  <a:lnTo>
                    <a:pt x="86" y="322"/>
                  </a:lnTo>
                  <a:lnTo>
                    <a:pt x="55" y="310"/>
                  </a:lnTo>
                  <a:lnTo>
                    <a:pt x="34" y="251"/>
                  </a:lnTo>
                  <a:lnTo>
                    <a:pt x="12" y="215"/>
                  </a:lnTo>
                  <a:lnTo>
                    <a:pt x="23" y="190"/>
                  </a:lnTo>
                  <a:lnTo>
                    <a:pt x="12" y="160"/>
                  </a:lnTo>
                  <a:lnTo>
                    <a:pt x="23" y="128"/>
                  </a:lnTo>
                  <a:lnTo>
                    <a:pt x="0" y="82"/>
                  </a:lnTo>
                  <a:lnTo>
                    <a:pt x="13" y="69"/>
                  </a:lnTo>
                  <a:lnTo>
                    <a:pt x="13" y="69"/>
                  </a:lnTo>
                  <a:close/>
                </a:path>
              </a:pathLst>
            </a:custGeom>
            <a:solidFill>
              <a:srgbClr val="BA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472" name="Freeform 8">
              <a:extLst>
                <a:ext uri="{FF2B5EF4-FFF2-40B4-BE49-F238E27FC236}">
                  <a16:creationId xmlns:a16="http://schemas.microsoft.com/office/drawing/2014/main" id="{06F1E7E5-2AF0-6F44-87C7-44798F2C7FB8}"/>
                </a:ext>
              </a:extLst>
            </p:cNvPr>
            <p:cNvSpPr>
              <a:spLocks/>
            </p:cNvSpPr>
            <p:nvPr/>
          </p:nvSpPr>
          <p:spPr bwMode="auto">
            <a:xfrm>
              <a:off x="3179" y="2101"/>
              <a:ext cx="353" cy="478"/>
            </a:xfrm>
            <a:custGeom>
              <a:avLst/>
              <a:gdLst>
                <a:gd name="T0" fmla="*/ 371 w 706"/>
                <a:gd name="T1" fmla="*/ 0 h 956"/>
                <a:gd name="T2" fmla="*/ 457 w 706"/>
                <a:gd name="T3" fmla="*/ 12 h 956"/>
                <a:gd name="T4" fmla="*/ 536 w 706"/>
                <a:gd name="T5" fmla="*/ 46 h 956"/>
                <a:gd name="T6" fmla="*/ 603 w 706"/>
                <a:gd name="T7" fmla="*/ 105 h 956"/>
                <a:gd name="T8" fmla="*/ 668 w 706"/>
                <a:gd name="T9" fmla="*/ 205 h 956"/>
                <a:gd name="T10" fmla="*/ 702 w 706"/>
                <a:gd name="T11" fmla="*/ 329 h 956"/>
                <a:gd name="T12" fmla="*/ 702 w 706"/>
                <a:gd name="T13" fmla="*/ 456 h 956"/>
                <a:gd name="T14" fmla="*/ 673 w 706"/>
                <a:gd name="T15" fmla="*/ 576 h 956"/>
                <a:gd name="T16" fmla="*/ 635 w 706"/>
                <a:gd name="T17" fmla="*/ 656 h 956"/>
                <a:gd name="T18" fmla="*/ 603 w 706"/>
                <a:gd name="T19" fmla="*/ 725 h 956"/>
                <a:gd name="T20" fmla="*/ 576 w 706"/>
                <a:gd name="T21" fmla="*/ 793 h 956"/>
                <a:gd name="T22" fmla="*/ 561 w 706"/>
                <a:gd name="T23" fmla="*/ 865 h 956"/>
                <a:gd name="T24" fmla="*/ 554 w 706"/>
                <a:gd name="T25" fmla="*/ 882 h 956"/>
                <a:gd name="T26" fmla="*/ 544 w 706"/>
                <a:gd name="T27" fmla="*/ 884 h 956"/>
                <a:gd name="T28" fmla="*/ 546 w 706"/>
                <a:gd name="T29" fmla="*/ 816 h 956"/>
                <a:gd name="T30" fmla="*/ 573 w 706"/>
                <a:gd name="T31" fmla="*/ 730 h 956"/>
                <a:gd name="T32" fmla="*/ 612 w 706"/>
                <a:gd name="T33" fmla="*/ 647 h 956"/>
                <a:gd name="T34" fmla="*/ 649 w 706"/>
                <a:gd name="T35" fmla="*/ 563 h 956"/>
                <a:gd name="T36" fmla="*/ 673 w 706"/>
                <a:gd name="T37" fmla="*/ 447 h 956"/>
                <a:gd name="T38" fmla="*/ 673 w 706"/>
                <a:gd name="T39" fmla="*/ 320 h 956"/>
                <a:gd name="T40" fmla="*/ 637 w 706"/>
                <a:gd name="T41" fmla="*/ 198 h 956"/>
                <a:gd name="T42" fmla="*/ 559 w 706"/>
                <a:gd name="T43" fmla="*/ 93 h 956"/>
                <a:gd name="T44" fmla="*/ 458 w 706"/>
                <a:gd name="T45" fmla="*/ 34 h 956"/>
                <a:gd name="T46" fmla="*/ 356 w 706"/>
                <a:gd name="T47" fmla="*/ 25 h 956"/>
                <a:gd name="T48" fmla="*/ 253 w 706"/>
                <a:gd name="T49" fmla="*/ 48 h 956"/>
                <a:gd name="T50" fmla="*/ 160 w 706"/>
                <a:gd name="T51" fmla="*/ 95 h 956"/>
                <a:gd name="T52" fmla="*/ 76 w 706"/>
                <a:gd name="T53" fmla="*/ 190 h 956"/>
                <a:gd name="T54" fmla="*/ 30 w 706"/>
                <a:gd name="T55" fmla="*/ 318 h 956"/>
                <a:gd name="T56" fmla="*/ 21 w 706"/>
                <a:gd name="T57" fmla="*/ 445 h 956"/>
                <a:gd name="T58" fmla="*/ 38 w 706"/>
                <a:gd name="T59" fmla="*/ 552 h 956"/>
                <a:gd name="T60" fmla="*/ 80 w 706"/>
                <a:gd name="T61" fmla="*/ 628 h 956"/>
                <a:gd name="T62" fmla="*/ 145 w 706"/>
                <a:gd name="T63" fmla="*/ 694 h 956"/>
                <a:gd name="T64" fmla="*/ 207 w 706"/>
                <a:gd name="T65" fmla="*/ 761 h 956"/>
                <a:gd name="T66" fmla="*/ 249 w 706"/>
                <a:gd name="T67" fmla="*/ 844 h 956"/>
                <a:gd name="T68" fmla="*/ 255 w 706"/>
                <a:gd name="T69" fmla="*/ 880 h 956"/>
                <a:gd name="T70" fmla="*/ 261 w 706"/>
                <a:gd name="T71" fmla="*/ 903 h 956"/>
                <a:gd name="T72" fmla="*/ 268 w 706"/>
                <a:gd name="T73" fmla="*/ 928 h 956"/>
                <a:gd name="T74" fmla="*/ 272 w 706"/>
                <a:gd name="T75" fmla="*/ 949 h 956"/>
                <a:gd name="T76" fmla="*/ 268 w 706"/>
                <a:gd name="T77" fmla="*/ 955 h 956"/>
                <a:gd name="T78" fmla="*/ 253 w 706"/>
                <a:gd name="T79" fmla="*/ 949 h 956"/>
                <a:gd name="T80" fmla="*/ 240 w 706"/>
                <a:gd name="T81" fmla="*/ 911 h 956"/>
                <a:gd name="T82" fmla="*/ 228 w 706"/>
                <a:gd name="T83" fmla="*/ 856 h 956"/>
                <a:gd name="T84" fmla="*/ 209 w 706"/>
                <a:gd name="T85" fmla="*/ 801 h 956"/>
                <a:gd name="T86" fmla="*/ 173 w 706"/>
                <a:gd name="T87" fmla="*/ 751 h 956"/>
                <a:gd name="T88" fmla="*/ 112 w 706"/>
                <a:gd name="T89" fmla="*/ 698 h 956"/>
                <a:gd name="T90" fmla="*/ 59 w 706"/>
                <a:gd name="T91" fmla="*/ 637 h 956"/>
                <a:gd name="T92" fmla="*/ 21 w 706"/>
                <a:gd name="T93" fmla="*/ 567 h 956"/>
                <a:gd name="T94" fmla="*/ 2 w 706"/>
                <a:gd name="T95" fmla="*/ 489 h 956"/>
                <a:gd name="T96" fmla="*/ 0 w 706"/>
                <a:gd name="T97" fmla="*/ 382 h 956"/>
                <a:gd name="T98" fmla="*/ 17 w 706"/>
                <a:gd name="T99" fmla="*/ 276 h 956"/>
                <a:gd name="T100" fmla="*/ 57 w 706"/>
                <a:gd name="T101" fmla="*/ 177 h 956"/>
                <a:gd name="T102" fmla="*/ 126 w 706"/>
                <a:gd name="T103" fmla="*/ 93 h 956"/>
                <a:gd name="T104" fmla="*/ 175 w 706"/>
                <a:gd name="T105" fmla="*/ 57 h 956"/>
                <a:gd name="T106" fmla="*/ 213 w 706"/>
                <a:gd name="T107" fmla="*/ 38 h 956"/>
                <a:gd name="T108" fmla="*/ 255 w 706"/>
                <a:gd name="T109" fmla="*/ 25 h 956"/>
                <a:gd name="T110" fmla="*/ 295 w 706"/>
                <a:gd name="T111" fmla="*/ 12 h 9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06" h="956">
                  <a:moveTo>
                    <a:pt x="306" y="8"/>
                  </a:moveTo>
                  <a:lnTo>
                    <a:pt x="327" y="4"/>
                  </a:lnTo>
                  <a:lnTo>
                    <a:pt x="350" y="2"/>
                  </a:lnTo>
                  <a:lnTo>
                    <a:pt x="371" y="0"/>
                  </a:lnTo>
                  <a:lnTo>
                    <a:pt x="394" y="2"/>
                  </a:lnTo>
                  <a:lnTo>
                    <a:pt x="415" y="2"/>
                  </a:lnTo>
                  <a:lnTo>
                    <a:pt x="436" y="6"/>
                  </a:lnTo>
                  <a:lnTo>
                    <a:pt x="457" y="12"/>
                  </a:lnTo>
                  <a:lnTo>
                    <a:pt x="477" y="17"/>
                  </a:lnTo>
                  <a:lnTo>
                    <a:pt x="498" y="25"/>
                  </a:lnTo>
                  <a:lnTo>
                    <a:pt x="517" y="34"/>
                  </a:lnTo>
                  <a:lnTo>
                    <a:pt x="536" y="46"/>
                  </a:lnTo>
                  <a:lnTo>
                    <a:pt x="554" y="59"/>
                  </a:lnTo>
                  <a:lnTo>
                    <a:pt x="571" y="72"/>
                  </a:lnTo>
                  <a:lnTo>
                    <a:pt x="588" y="88"/>
                  </a:lnTo>
                  <a:lnTo>
                    <a:pt x="603" y="105"/>
                  </a:lnTo>
                  <a:lnTo>
                    <a:pt x="618" y="124"/>
                  </a:lnTo>
                  <a:lnTo>
                    <a:pt x="637" y="150"/>
                  </a:lnTo>
                  <a:lnTo>
                    <a:pt x="652" y="177"/>
                  </a:lnTo>
                  <a:lnTo>
                    <a:pt x="668" y="205"/>
                  </a:lnTo>
                  <a:lnTo>
                    <a:pt x="679" y="236"/>
                  </a:lnTo>
                  <a:lnTo>
                    <a:pt x="689" y="266"/>
                  </a:lnTo>
                  <a:lnTo>
                    <a:pt x="696" y="297"/>
                  </a:lnTo>
                  <a:lnTo>
                    <a:pt x="702" y="329"/>
                  </a:lnTo>
                  <a:lnTo>
                    <a:pt x="706" y="361"/>
                  </a:lnTo>
                  <a:lnTo>
                    <a:pt x="706" y="392"/>
                  </a:lnTo>
                  <a:lnTo>
                    <a:pt x="706" y="424"/>
                  </a:lnTo>
                  <a:lnTo>
                    <a:pt x="702" y="456"/>
                  </a:lnTo>
                  <a:lnTo>
                    <a:pt x="698" y="487"/>
                  </a:lnTo>
                  <a:lnTo>
                    <a:pt x="690" y="517"/>
                  </a:lnTo>
                  <a:lnTo>
                    <a:pt x="683" y="548"/>
                  </a:lnTo>
                  <a:lnTo>
                    <a:pt x="673" y="576"/>
                  </a:lnTo>
                  <a:lnTo>
                    <a:pt x="660" y="605"/>
                  </a:lnTo>
                  <a:lnTo>
                    <a:pt x="652" y="620"/>
                  </a:lnTo>
                  <a:lnTo>
                    <a:pt x="645" y="637"/>
                  </a:lnTo>
                  <a:lnTo>
                    <a:pt x="635" y="656"/>
                  </a:lnTo>
                  <a:lnTo>
                    <a:pt x="628" y="673"/>
                  </a:lnTo>
                  <a:lnTo>
                    <a:pt x="618" y="690"/>
                  </a:lnTo>
                  <a:lnTo>
                    <a:pt x="611" y="707"/>
                  </a:lnTo>
                  <a:lnTo>
                    <a:pt x="603" y="725"/>
                  </a:lnTo>
                  <a:lnTo>
                    <a:pt x="595" y="742"/>
                  </a:lnTo>
                  <a:lnTo>
                    <a:pt x="590" y="759"/>
                  </a:lnTo>
                  <a:lnTo>
                    <a:pt x="582" y="776"/>
                  </a:lnTo>
                  <a:lnTo>
                    <a:pt x="576" y="793"/>
                  </a:lnTo>
                  <a:lnTo>
                    <a:pt x="573" y="810"/>
                  </a:lnTo>
                  <a:lnTo>
                    <a:pt x="567" y="827"/>
                  </a:lnTo>
                  <a:lnTo>
                    <a:pt x="565" y="846"/>
                  </a:lnTo>
                  <a:lnTo>
                    <a:pt x="561" y="865"/>
                  </a:lnTo>
                  <a:lnTo>
                    <a:pt x="559" y="882"/>
                  </a:lnTo>
                  <a:lnTo>
                    <a:pt x="557" y="882"/>
                  </a:lnTo>
                  <a:lnTo>
                    <a:pt x="555" y="882"/>
                  </a:lnTo>
                  <a:lnTo>
                    <a:pt x="554" y="882"/>
                  </a:lnTo>
                  <a:lnTo>
                    <a:pt x="552" y="884"/>
                  </a:lnTo>
                  <a:lnTo>
                    <a:pt x="550" y="884"/>
                  </a:lnTo>
                  <a:lnTo>
                    <a:pt x="548" y="884"/>
                  </a:lnTo>
                  <a:lnTo>
                    <a:pt x="544" y="884"/>
                  </a:lnTo>
                  <a:lnTo>
                    <a:pt x="544" y="884"/>
                  </a:lnTo>
                  <a:lnTo>
                    <a:pt x="542" y="861"/>
                  </a:lnTo>
                  <a:lnTo>
                    <a:pt x="542" y="839"/>
                  </a:lnTo>
                  <a:lnTo>
                    <a:pt x="546" y="816"/>
                  </a:lnTo>
                  <a:lnTo>
                    <a:pt x="550" y="795"/>
                  </a:lnTo>
                  <a:lnTo>
                    <a:pt x="555" y="772"/>
                  </a:lnTo>
                  <a:lnTo>
                    <a:pt x="563" y="751"/>
                  </a:lnTo>
                  <a:lnTo>
                    <a:pt x="573" y="730"/>
                  </a:lnTo>
                  <a:lnTo>
                    <a:pt x="582" y="709"/>
                  </a:lnTo>
                  <a:lnTo>
                    <a:pt x="593" y="688"/>
                  </a:lnTo>
                  <a:lnTo>
                    <a:pt x="603" y="667"/>
                  </a:lnTo>
                  <a:lnTo>
                    <a:pt x="612" y="647"/>
                  </a:lnTo>
                  <a:lnTo>
                    <a:pt x="624" y="626"/>
                  </a:lnTo>
                  <a:lnTo>
                    <a:pt x="633" y="605"/>
                  </a:lnTo>
                  <a:lnTo>
                    <a:pt x="641" y="584"/>
                  </a:lnTo>
                  <a:lnTo>
                    <a:pt x="649" y="563"/>
                  </a:lnTo>
                  <a:lnTo>
                    <a:pt x="656" y="542"/>
                  </a:lnTo>
                  <a:lnTo>
                    <a:pt x="664" y="510"/>
                  </a:lnTo>
                  <a:lnTo>
                    <a:pt x="670" y="479"/>
                  </a:lnTo>
                  <a:lnTo>
                    <a:pt x="673" y="447"/>
                  </a:lnTo>
                  <a:lnTo>
                    <a:pt x="677" y="417"/>
                  </a:lnTo>
                  <a:lnTo>
                    <a:pt x="677" y="384"/>
                  </a:lnTo>
                  <a:lnTo>
                    <a:pt x="677" y="352"/>
                  </a:lnTo>
                  <a:lnTo>
                    <a:pt x="673" y="320"/>
                  </a:lnTo>
                  <a:lnTo>
                    <a:pt x="668" y="289"/>
                  </a:lnTo>
                  <a:lnTo>
                    <a:pt x="660" y="257"/>
                  </a:lnTo>
                  <a:lnTo>
                    <a:pt x="651" y="228"/>
                  </a:lnTo>
                  <a:lnTo>
                    <a:pt x="637" y="198"/>
                  </a:lnTo>
                  <a:lnTo>
                    <a:pt x="622" y="169"/>
                  </a:lnTo>
                  <a:lnTo>
                    <a:pt x="603" y="143"/>
                  </a:lnTo>
                  <a:lnTo>
                    <a:pt x="582" y="118"/>
                  </a:lnTo>
                  <a:lnTo>
                    <a:pt x="559" y="93"/>
                  </a:lnTo>
                  <a:lnTo>
                    <a:pt x="531" y="72"/>
                  </a:lnTo>
                  <a:lnTo>
                    <a:pt x="508" y="57"/>
                  </a:lnTo>
                  <a:lnTo>
                    <a:pt x="483" y="44"/>
                  </a:lnTo>
                  <a:lnTo>
                    <a:pt x="458" y="34"/>
                  </a:lnTo>
                  <a:lnTo>
                    <a:pt x="434" y="29"/>
                  </a:lnTo>
                  <a:lnTo>
                    <a:pt x="409" y="25"/>
                  </a:lnTo>
                  <a:lnTo>
                    <a:pt x="382" y="23"/>
                  </a:lnTo>
                  <a:lnTo>
                    <a:pt x="356" y="25"/>
                  </a:lnTo>
                  <a:lnTo>
                    <a:pt x="331" y="27"/>
                  </a:lnTo>
                  <a:lnTo>
                    <a:pt x="304" y="32"/>
                  </a:lnTo>
                  <a:lnTo>
                    <a:pt x="278" y="38"/>
                  </a:lnTo>
                  <a:lnTo>
                    <a:pt x="253" y="48"/>
                  </a:lnTo>
                  <a:lnTo>
                    <a:pt x="228" y="57"/>
                  </a:lnTo>
                  <a:lnTo>
                    <a:pt x="205" y="69"/>
                  </a:lnTo>
                  <a:lnTo>
                    <a:pt x="183" y="82"/>
                  </a:lnTo>
                  <a:lnTo>
                    <a:pt x="160" y="95"/>
                  </a:lnTo>
                  <a:lnTo>
                    <a:pt x="141" y="110"/>
                  </a:lnTo>
                  <a:lnTo>
                    <a:pt x="116" y="135"/>
                  </a:lnTo>
                  <a:lnTo>
                    <a:pt x="95" y="162"/>
                  </a:lnTo>
                  <a:lnTo>
                    <a:pt x="76" y="190"/>
                  </a:lnTo>
                  <a:lnTo>
                    <a:pt x="61" y="221"/>
                  </a:lnTo>
                  <a:lnTo>
                    <a:pt x="48" y="253"/>
                  </a:lnTo>
                  <a:lnTo>
                    <a:pt x="38" y="285"/>
                  </a:lnTo>
                  <a:lnTo>
                    <a:pt x="30" y="318"/>
                  </a:lnTo>
                  <a:lnTo>
                    <a:pt x="25" y="350"/>
                  </a:lnTo>
                  <a:lnTo>
                    <a:pt x="23" y="382"/>
                  </a:lnTo>
                  <a:lnTo>
                    <a:pt x="21" y="415"/>
                  </a:lnTo>
                  <a:lnTo>
                    <a:pt x="21" y="445"/>
                  </a:lnTo>
                  <a:lnTo>
                    <a:pt x="25" y="475"/>
                  </a:lnTo>
                  <a:lnTo>
                    <a:pt x="27" y="504"/>
                  </a:lnTo>
                  <a:lnTo>
                    <a:pt x="32" y="529"/>
                  </a:lnTo>
                  <a:lnTo>
                    <a:pt x="38" y="552"/>
                  </a:lnTo>
                  <a:lnTo>
                    <a:pt x="46" y="572"/>
                  </a:lnTo>
                  <a:lnTo>
                    <a:pt x="55" y="591"/>
                  </a:lnTo>
                  <a:lnTo>
                    <a:pt x="67" y="610"/>
                  </a:lnTo>
                  <a:lnTo>
                    <a:pt x="80" y="628"/>
                  </a:lnTo>
                  <a:lnTo>
                    <a:pt x="95" y="647"/>
                  </a:lnTo>
                  <a:lnTo>
                    <a:pt x="110" y="662"/>
                  </a:lnTo>
                  <a:lnTo>
                    <a:pt x="127" y="679"/>
                  </a:lnTo>
                  <a:lnTo>
                    <a:pt x="145" y="694"/>
                  </a:lnTo>
                  <a:lnTo>
                    <a:pt x="160" y="711"/>
                  </a:lnTo>
                  <a:lnTo>
                    <a:pt x="177" y="726"/>
                  </a:lnTo>
                  <a:lnTo>
                    <a:pt x="192" y="744"/>
                  </a:lnTo>
                  <a:lnTo>
                    <a:pt x="207" y="761"/>
                  </a:lnTo>
                  <a:lnTo>
                    <a:pt x="221" y="780"/>
                  </a:lnTo>
                  <a:lnTo>
                    <a:pt x="232" y="799"/>
                  </a:lnTo>
                  <a:lnTo>
                    <a:pt x="242" y="821"/>
                  </a:lnTo>
                  <a:lnTo>
                    <a:pt x="249" y="844"/>
                  </a:lnTo>
                  <a:lnTo>
                    <a:pt x="255" y="869"/>
                  </a:lnTo>
                  <a:lnTo>
                    <a:pt x="255" y="871"/>
                  </a:lnTo>
                  <a:lnTo>
                    <a:pt x="255" y="875"/>
                  </a:lnTo>
                  <a:lnTo>
                    <a:pt x="255" y="880"/>
                  </a:lnTo>
                  <a:lnTo>
                    <a:pt x="257" y="884"/>
                  </a:lnTo>
                  <a:lnTo>
                    <a:pt x="259" y="890"/>
                  </a:lnTo>
                  <a:lnTo>
                    <a:pt x="259" y="896"/>
                  </a:lnTo>
                  <a:lnTo>
                    <a:pt x="261" y="903"/>
                  </a:lnTo>
                  <a:lnTo>
                    <a:pt x="262" y="909"/>
                  </a:lnTo>
                  <a:lnTo>
                    <a:pt x="264" y="915"/>
                  </a:lnTo>
                  <a:lnTo>
                    <a:pt x="266" y="922"/>
                  </a:lnTo>
                  <a:lnTo>
                    <a:pt x="268" y="928"/>
                  </a:lnTo>
                  <a:lnTo>
                    <a:pt x="268" y="934"/>
                  </a:lnTo>
                  <a:lnTo>
                    <a:pt x="270" y="939"/>
                  </a:lnTo>
                  <a:lnTo>
                    <a:pt x="270" y="945"/>
                  </a:lnTo>
                  <a:lnTo>
                    <a:pt x="272" y="949"/>
                  </a:lnTo>
                  <a:lnTo>
                    <a:pt x="272" y="953"/>
                  </a:lnTo>
                  <a:lnTo>
                    <a:pt x="272" y="955"/>
                  </a:lnTo>
                  <a:lnTo>
                    <a:pt x="270" y="956"/>
                  </a:lnTo>
                  <a:lnTo>
                    <a:pt x="268" y="955"/>
                  </a:lnTo>
                  <a:lnTo>
                    <a:pt x="264" y="953"/>
                  </a:lnTo>
                  <a:lnTo>
                    <a:pt x="261" y="951"/>
                  </a:lnTo>
                  <a:lnTo>
                    <a:pt x="257" y="949"/>
                  </a:lnTo>
                  <a:lnTo>
                    <a:pt x="253" y="949"/>
                  </a:lnTo>
                  <a:lnTo>
                    <a:pt x="249" y="951"/>
                  </a:lnTo>
                  <a:lnTo>
                    <a:pt x="245" y="937"/>
                  </a:lnTo>
                  <a:lnTo>
                    <a:pt x="243" y="924"/>
                  </a:lnTo>
                  <a:lnTo>
                    <a:pt x="240" y="911"/>
                  </a:lnTo>
                  <a:lnTo>
                    <a:pt x="238" y="898"/>
                  </a:lnTo>
                  <a:lnTo>
                    <a:pt x="234" y="884"/>
                  </a:lnTo>
                  <a:lnTo>
                    <a:pt x="232" y="869"/>
                  </a:lnTo>
                  <a:lnTo>
                    <a:pt x="228" y="856"/>
                  </a:lnTo>
                  <a:lnTo>
                    <a:pt x="224" y="842"/>
                  </a:lnTo>
                  <a:lnTo>
                    <a:pt x="221" y="827"/>
                  </a:lnTo>
                  <a:lnTo>
                    <a:pt x="215" y="814"/>
                  </a:lnTo>
                  <a:lnTo>
                    <a:pt x="209" y="801"/>
                  </a:lnTo>
                  <a:lnTo>
                    <a:pt x="202" y="787"/>
                  </a:lnTo>
                  <a:lnTo>
                    <a:pt x="194" y="776"/>
                  </a:lnTo>
                  <a:lnTo>
                    <a:pt x="184" y="763"/>
                  </a:lnTo>
                  <a:lnTo>
                    <a:pt x="173" y="751"/>
                  </a:lnTo>
                  <a:lnTo>
                    <a:pt x="160" y="742"/>
                  </a:lnTo>
                  <a:lnTo>
                    <a:pt x="143" y="726"/>
                  </a:lnTo>
                  <a:lnTo>
                    <a:pt x="127" y="713"/>
                  </a:lnTo>
                  <a:lnTo>
                    <a:pt x="112" y="698"/>
                  </a:lnTo>
                  <a:lnTo>
                    <a:pt x="97" y="683"/>
                  </a:lnTo>
                  <a:lnTo>
                    <a:pt x="84" y="667"/>
                  </a:lnTo>
                  <a:lnTo>
                    <a:pt x="70" y="652"/>
                  </a:lnTo>
                  <a:lnTo>
                    <a:pt x="59" y="637"/>
                  </a:lnTo>
                  <a:lnTo>
                    <a:pt x="48" y="620"/>
                  </a:lnTo>
                  <a:lnTo>
                    <a:pt x="36" y="603"/>
                  </a:lnTo>
                  <a:lnTo>
                    <a:pt x="28" y="586"/>
                  </a:lnTo>
                  <a:lnTo>
                    <a:pt x="21" y="567"/>
                  </a:lnTo>
                  <a:lnTo>
                    <a:pt x="13" y="550"/>
                  </a:lnTo>
                  <a:lnTo>
                    <a:pt x="8" y="531"/>
                  </a:lnTo>
                  <a:lnTo>
                    <a:pt x="4" y="510"/>
                  </a:lnTo>
                  <a:lnTo>
                    <a:pt x="2" y="489"/>
                  </a:lnTo>
                  <a:lnTo>
                    <a:pt x="0" y="466"/>
                  </a:lnTo>
                  <a:lnTo>
                    <a:pt x="0" y="437"/>
                  </a:lnTo>
                  <a:lnTo>
                    <a:pt x="0" y="411"/>
                  </a:lnTo>
                  <a:lnTo>
                    <a:pt x="0" y="382"/>
                  </a:lnTo>
                  <a:lnTo>
                    <a:pt x="4" y="356"/>
                  </a:lnTo>
                  <a:lnTo>
                    <a:pt x="6" y="329"/>
                  </a:lnTo>
                  <a:lnTo>
                    <a:pt x="11" y="302"/>
                  </a:lnTo>
                  <a:lnTo>
                    <a:pt x="17" y="276"/>
                  </a:lnTo>
                  <a:lnTo>
                    <a:pt x="25" y="251"/>
                  </a:lnTo>
                  <a:lnTo>
                    <a:pt x="32" y="225"/>
                  </a:lnTo>
                  <a:lnTo>
                    <a:pt x="44" y="202"/>
                  </a:lnTo>
                  <a:lnTo>
                    <a:pt x="57" y="177"/>
                  </a:lnTo>
                  <a:lnTo>
                    <a:pt x="70" y="156"/>
                  </a:lnTo>
                  <a:lnTo>
                    <a:pt x="87" y="133"/>
                  </a:lnTo>
                  <a:lnTo>
                    <a:pt x="105" y="112"/>
                  </a:lnTo>
                  <a:lnTo>
                    <a:pt x="126" y="93"/>
                  </a:lnTo>
                  <a:lnTo>
                    <a:pt x="148" y="76"/>
                  </a:lnTo>
                  <a:lnTo>
                    <a:pt x="156" y="69"/>
                  </a:lnTo>
                  <a:lnTo>
                    <a:pt x="165" y="63"/>
                  </a:lnTo>
                  <a:lnTo>
                    <a:pt x="175" y="57"/>
                  </a:lnTo>
                  <a:lnTo>
                    <a:pt x="184" y="52"/>
                  </a:lnTo>
                  <a:lnTo>
                    <a:pt x="194" y="46"/>
                  </a:lnTo>
                  <a:lnTo>
                    <a:pt x="204" y="42"/>
                  </a:lnTo>
                  <a:lnTo>
                    <a:pt x="213" y="38"/>
                  </a:lnTo>
                  <a:lnTo>
                    <a:pt x="224" y="34"/>
                  </a:lnTo>
                  <a:lnTo>
                    <a:pt x="234" y="31"/>
                  </a:lnTo>
                  <a:lnTo>
                    <a:pt x="243" y="27"/>
                  </a:lnTo>
                  <a:lnTo>
                    <a:pt x="255" y="25"/>
                  </a:lnTo>
                  <a:lnTo>
                    <a:pt x="264" y="21"/>
                  </a:lnTo>
                  <a:lnTo>
                    <a:pt x="274" y="17"/>
                  </a:lnTo>
                  <a:lnTo>
                    <a:pt x="285" y="15"/>
                  </a:lnTo>
                  <a:lnTo>
                    <a:pt x="295" y="12"/>
                  </a:lnTo>
                  <a:lnTo>
                    <a:pt x="306" y="8"/>
                  </a:lnTo>
                  <a:lnTo>
                    <a:pt x="306" y="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473" name="Freeform 9">
              <a:extLst>
                <a:ext uri="{FF2B5EF4-FFF2-40B4-BE49-F238E27FC236}">
                  <a16:creationId xmlns:a16="http://schemas.microsoft.com/office/drawing/2014/main" id="{ABCCAD41-E209-4F44-AC87-6A7BB24116AB}"/>
                </a:ext>
              </a:extLst>
            </p:cNvPr>
            <p:cNvSpPr>
              <a:spLocks/>
            </p:cNvSpPr>
            <p:nvPr/>
          </p:nvSpPr>
          <p:spPr bwMode="auto">
            <a:xfrm>
              <a:off x="3330" y="2418"/>
              <a:ext cx="88" cy="171"/>
            </a:xfrm>
            <a:custGeom>
              <a:avLst/>
              <a:gdLst>
                <a:gd name="T0" fmla="*/ 98 w 176"/>
                <a:gd name="T1" fmla="*/ 2 h 342"/>
                <a:gd name="T2" fmla="*/ 133 w 176"/>
                <a:gd name="T3" fmla="*/ 19 h 342"/>
                <a:gd name="T4" fmla="*/ 154 w 176"/>
                <a:gd name="T5" fmla="*/ 55 h 342"/>
                <a:gd name="T6" fmla="*/ 165 w 176"/>
                <a:gd name="T7" fmla="*/ 97 h 342"/>
                <a:gd name="T8" fmla="*/ 169 w 176"/>
                <a:gd name="T9" fmla="*/ 143 h 342"/>
                <a:gd name="T10" fmla="*/ 171 w 176"/>
                <a:gd name="T11" fmla="*/ 179 h 342"/>
                <a:gd name="T12" fmla="*/ 173 w 176"/>
                <a:gd name="T13" fmla="*/ 208 h 342"/>
                <a:gd name="T14" fmla="*/ 175 w 176"/>
                <a:gd name="T15" fmla="*/ 234 h 342"/>
                <a:gd name="T16" fmla="*/ 175 w 176"/>
                <a:gd name="T17" fmla="*/ 263 h 342"/>
                <a:gd name="T18" fmla="*/ 176 w 176"/>
                <a:gd name="T19" fmla="*/ 291 h 342"/>
                <a:gd name="T20" fmla="*/ 176 w 176"/>
                <a:gd name="T21" fmla="*/ 318 h 342"/>
                <a:gd name="T22" fmla="*/ 167 w 176"/>
                <a:gd name="T23" fmla="*/ 322 h 342"/>
                <a:gd name="T24" fmla="*/ 161 w 176"/>
                <a:gd name="T25" fmla="*/ 325 h 342"/>
                <a:gd name="T26" fmla="*/ 152 w 176"/>
                <a:gd name="T27" fmla="*/ 268 h 342"/>
                <a:gd name="T28" fmla="*/ 148 w 176"/>
                <a:gd name="T29" fmla="*/ 208 h 342"/>
                <a:gd name="T30" fmla="*/ 146 w 176"/>
                <a:gd name="T31" fmla="*/ 147 h 342"/>
                <a:gd name="T32" fmla="*/ 140 w 176"/>
                <a:gd name="T33" fmla="*/ 92 h 342"/>
                <a:gd name="T34" fmla="*/ 127 w 176"/>
                <a:gd name="T35" fmla="*/ 48 h 342"/>
                <a:gd name="T36" fmla="*/ 93 w 176"/>
                <a:gd name="T37" fmla="*/ 27 h 342"/>
                <a:gd name="T38" fmla="*/ 62 w 176"/>
                <a:gd name="T39" fmla="*/ 36 h 342"/>
                <a:gd name="T40" fmla="*/ 43 w 176"/>
                <a:gd name="T41" fmla="*/ 67 h 342"/>
                <a:gd name="T42" fmla="*/ 32 w 176"/>
                <a:gd name="T43" fmla="*/ 105 h 342"/>
                <a:gd name="T44" fmla="*/ 26 w 176"/>
                <a:gd name="T45" fmla="*/ 147 h 342"/>
                <a:gd name="T46" fmla="*/ 24 w 176"/>
                <a:gd name="T47" fmla="*/ 179 h 342"/>
                <a:gd name="T48" fmla="*/ 22 w 176"/>
                <a:gd name="T49" fmla="*/ 213 h 342"/>
                <a:gd name="T50" fmla="*/ 24 w 176"/>
                <a:gd name="T51" fmla="*/ 247 h 342"/>
                <a:gd name="T52" fmla="*/ 26 w 176"/>
                <a:gd name="T53" fmla="*/ 282 h 342"/>
                <a:gd name="T54" fmla="*/ 28 w 176"/>
                <a:gd name="T55" fmla="*/ 314 h 342"/>
                <a:gd name="T56" fmla="*/ 28 w 176"/>
                <a:gd name="T57" fmla="*/ 342 h 342"/>
                <a:gd name="T58" fmla="*/ 19 w 176"/>
                <a:gd name="T59" fmla="*/ 341 h 342"/>
                <a:gd name="T60" fmla="*/ 13 w 176"/>
                <a:gd name="T61" fmla="*/ 342 h 342"/>
                <a:gd name="T62" fmla="*/ 9 w 176"/>
                <a:gd name="T63" fmla="*/ 333 h 342"/>
                <a:gd name="T64" fmla="*/ 5 w 176"/>
                <a:gd name="T65" fmla="*/ 312 h 342"/>
                <a:gd name="T66" fmla="*/ 3 w 176"/>
                <a:gd name="T67" fmla="*/ 287 h 342"/>
                <a:gd name="T68" fmla="*/ 3 w 176"/>
                <a:gd name="T69" fmla="*/ 265 h 342"/>
                <a:gd name="T70" fmla="*/ 3 w 176"/>
                <a:gd name="T71" fmla="*/ 242 h 342"/>
                <a:gd name="T72" fmla="*/ 1 w 176"/>
                <a:gd name="T73" fmla="*/ 223 h 342"/>
                <a:gd name="T74" fmla="*/ 0 w 176"/>
                <a:gd name="T75" fmla="*/ 177 h 342"/>
                <a:gd name="T76" fmla="*/ 1 w 176"/>
                <a:gd name="T77" fmla="*/ 131 h 342"/>
                <a:gd name="T78" fmla="*/ 7 w 176"/>
                <a:gd name="T79" fmla="*/ 86 h 342"/>
                <a:gd name="T80" fmla="*/ 24 w 176"/>
                <a:gd name="T81" fmla="*/ 46 h 342"/>
                <a:gd name="T82" fmla="*/ 53 w 176"/>
                <a:gd name="T83" fmla="*/ 12 h 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76" h="342">
                  <a:moveTo>
                    <a:pt x="66" y="4"/>
                  </a:moveTo>
                  <a:lnTo>
                    <a:pt x="83" y="0"/>
                  </a:lnTo>
                  <a:lnTo>
                    <a:pt x="98" y="2"/>
                  </a:lnTo>
                  <a:lnTo>
                    <a:pt x="112" y="6"/>
                  </a:lnTo>
                  <a:lnTo>
                    <a:pt x="123" y="12"/>
                  </a:lnTo>
                  <a:lnTo>
                    <a:pt x="133" y="19"/>
                  </a:lnTo>
                  <a:lnTo>
                    <a:pt x="142" y="31"/>
                  </a:lnTo>
                  <a:lnTo>
                    <a:pt x="148" y="42"/>
                  </a:lnTo>
                  <a:lnTo>
                    <a:pt x="154" y="55"/>
                  </a:lnTo>
                  <a:lnTo>
                    <a:pt x="159" y="69"/>
                  </a:lnTo>
                  <a:lnTo>
                    <a:pt x="163" y="82"/>
                  </a:lnTo>
                  <a:lnTo>
                    <a:pt x="165" y="97"/>
                  </a:lnTo>
                  <a:lnTo>
                    <a:pt x="167" y="112"/>
                  </a:lnTo>
                  <a:lnTo>
                    <a:pt x="169" y="128"/>
                  </a:lnTo>
                  <a:lnTo>
                    <a:pt x="169" y="143"/>
                  </a:lnTo>
                  <a:lnTo>
                    <a:pt x="169" y="156"/>
                  </a:lnTo>
                  <a:lnTo>
                    <a:pt x="171" y="169"/>
                  </a:lnTo>
                  <a:lnTo>
                    <a:pt x="171" y="179"/>
                  </a:lnTo>
                  <a:lnTo>
                    <a:pt x="171" y="188"/>
                  </a:lnTo>
                  <a:lnTo>
                    <a:pt x="171" y="198"/>
                  </a:lnTo>
                  <a:lnTo>
                    <a:pt x="173" y="208"/>
                  </a:lnTo>
                  <a:lnTo>
                    <a:pt x="173" y="215"/>
                  </a:lnTo>
                  <a:lnTo>
                    <a:pt x="173" y="225"/>
                  </a:lnTo>
                  <a:lnTo>
                    <a:pt x="175" y="234"/>
                  </a:lnTo>
                  <a:lnTo>
                    <a:pt x="175" y="244"/>
                  </a:lnTo>
                  <a:lnTo>
                    <a:pt x="175" y="253"/>
                  </a:lnTo>
                  <a:lnTo>
                    <a:pt x="175" y="263"/>
                  </a:lnTo>
                  <a:lnTo>
                    <a:pt x="176" y="272"/>
                  </a:lnTo>
                  <a:lnTo>
                    <a:pt x="176" y="282"/>
                  </a:lnTo>
                  <a:lnTo>
                    <a:pt x="176" y="291"/>
                  </a:lnTo>
                  <a:lnTo>
                    <a:pt x="176" y="301"/>
                  </a:lnTo>
                  <a:lnTo>
                    <a:pt x="176" y="308"/>
                  </a:lnTo>
                  <a:lnTo>
                    <a:pt x="176" y="318"/>
                  </a:lnTo>
                  <a:lnTo>
                    <a:pt x="173" y="320"/>
                  </a:lnTo>
                  <a:lnTo>
                    <a:pt x="169" y="322"/>
                  </a:lnTo>
                  <a:lnTo>
                    <a:pt x="167" y="322"/>
                  </a:lnTo>
                  <a:lnTo>
                    <a:pt x="165" y="323"/>
                  </a:lnTo>
                  <a:lnTo>
                    <a:pt x="163" y="323"/>
                  </a:lnTo>
                  <a:lnTo>
                    <a:pt x="161" y="325"/>
                  </a:lnTo>
                  <a:lnTo>
                    <a:pt x="157" y="306"/>
                  </a:lnTo>
                  <a:lnTo>
                    <a:pt x="154" y="287"/>
                  </a:lnTo>
                  <a:lnTo>
                    <a:pt x="152" y="268"/>
                  </a:lnTo>
                  <a:lnTo>
                    <a:pt x="150" y="249"/>
                  </a:lnTo>
                  <a:lnTo>
                    <a:pt x="150" y="228"/>
                  </a:lnTo>
                  <a:lnTo>
                    <a:pt x="148" y="208"/>
                  </a:lnTo>
                  <a:lnTo>
                    <a:pt x="148" y="187"/>
                  </a:lnTo>
                  <a:lnTo>
                    <a:pt x="148" y="168"/>
                  </a:lnTo>
                  <a:lnTo>
                    <a:pt x="146" y="147"/>
                  </a:lnTo>
                  <a:lnTo>
                    <a:pt x="144" y="128"/>
                  </a:lnTo>
                  <a:lnTo>
                    <a:pt x="142" y="109"/>
                  </a:lnTo>
                  <a:lnTo>
                    <a:pt x="140" y="92"/>
                  </a:lnTo>
                  <a:lnTo>
                    <a:pt x="136" y="76"/>
                  </a:lnTo>
                  <a:lnTo>
                    <a:pt x="133" y="61"/>
                  </a:lnTo>
                  <a:lnTo>
                    <a:pt x="127" y="48"/>
                  </a:lnTo>
                  <a:lnTo>
                    <a:pt x="119" y="36"/>
                  </a:lnTo>
                  <a:lnTo>
                    <a:pt x="104" y="29"/>
                  </a:lnTo>
                  <a:lnTo>
                    <a:pt x="93" y="27"/>
                  </a:lnTo>
                  <a:lnTo>
                    <a:pt x="81" y="27"/>
                  </a:lnTo>
                  <a:lnTo>
                    <a:pt x="72" y="31"/>
                  </a:lnTo>
                  <a:lnTo>
                    <a:pt x="62" y="36"/>
                  </a:lnTo>
                  <a:lnTo>
                    <a:pt x="55" y="44"/>
                  </a:lnTo>
                  <a:lnTo>
                    <a:pt x="49" y="54"/>
                  </a:lnTo>
                  <a:lnTo>
                    <a:pt x="43" y="67"/>
                  </a:lnTo>
                  <a:lnTo>
                    <a:pt x="39" y="78"/>
                  </a:lnTo>
                  <a:lnTo>
                    <a:pt x="36" y="92"/>
                  </a:lnTo>
                  <a:lnTo>
                    <a:pt x="32" y="105"/>
                  </a:lnTo>
                  <a:lnTo>
                    <a:pt x="30" y="120"/>
                  </a:lnTo>
                  <a:lnTo>
                    <a:pt x="28" y="133"/>
                  </a:lnTo>
                  <a:lnTo>
                    <a:pt x="26" y="147"/>
                  </a:lnTo>
                  <a:lnTo>
                    <a:pt x="26" y="158"/>
                  </a:lnTo>
                  <a:lnTo>
                    <a:pt x="24" y="169"/>
                  </a:lnTo>
                  <a:lnTo>
                    <a:pt x="24" y="179"/>
                  </a:lnTo>
                  <a:lnTo>
                    <a:pt x="22" y="190"/>
                  </a:lnTo>
                  <a:lnTo>
                    <a:pt x="22" y="202"/>
                  </a:lnTo>
                  <a:lnTo>
                    <a:pt x="22" y="213"/>
                  </a:lnTo>
                  <a:lnTo>
                    <a:pt x="22" y="225"/>
                  </a:lnTo>
                  <a:lnTo>
                    <a:pt x="24" y="236"/>
                  </a:lnTo>
                  <a:lnTo>
                    <a:pt x="24" y="247"/>
                  </a:lnTo>
                  <a:lnTo>
                    <a:pt x="26" y="259"/>
                  </a:lnTo>
                  <a:lnTo>
                    <a:pt x="26" y="270"/>
                  </a:lnTo>
                  <a:lnTo>
                    <a:pt x="26" y="282"/>
                  </a:lnTo>
                  <a:lnTo>
                    <a:pt x="26" y="293"/>
                  </a:lnTo>
                  <a:lnTo>
                    <a:pt x="28" y="303"/>
                  </a:lnTo>
                  <a:lnTo>
                    <a:pt x="28" y="314"/>
                  </a:lnTo>
                  <a:lnTo>
                    <a:pt x="28" y="323"/>
                  </a:lnTo>
                  <a:lnTo>
                    <a:pt x="28" y="333"/>
                  </a:lnTo>
                  <a:lnTo>
                    <a:pt x="28" y="342"/>
                  </a:lnTo>
                  <a:lnTo>
                    <a:pt x="24" y="341"/>
                  </a:lnTo>
                  <a:lnTo>
                    <a:pt x="20" y="341"/>
                  </a:lnTo>
                  <a:lnTo>
                    <a:pt x="19" y="341"/>
                  </a:lnTo>
                  <a:lnTo>
                    <a:pt x="17" y="342"/>
                  </a:lnTo>
                  <a:lnTo>
                    <a:pt x="15" y="342"/>
                  </a:lnTo>
                  <a:lnTo>
                    <a:pt x="13" y="342"/>
                  </a:lnTo>
                  <a:lnTo>
                    <a:pt x="13" y="341"/>
                  </a:lnTo>
                  <a:lnTo>
                    <a:pt x="11" y="339"/>
                  </a:lnTo>
                  <a:lnTo>
                    <a:pt x="9" y="333"/>
                  </a:lnTo>
                  <a:lnTo>
                    <a:pt x="7" y="325"/>
                  </a:lnTo>
                  <a:lnTo>
                    <a:pt x="7" y="318"/>
                  </a:lnTo>
                  <a:lnTo>
                    <a:pt x="5" y="312"/>
                  </a:lnTo>
                  <a:lnTo>
                    <a:pt x="5" y="304"/>
                  </a:lnTo>
                  <a:lnTo>
                    <a:pt x="5" y="297"/>
                  </a:lnTo>
                  <a:lnTo>
                    <a:pt x="3" y="287"/>
                  </a:lnTo>
                  <a:lnTo>
                    <a:pt x="3" y="280"/>
                  </a:lnTo>
                  <a:lnTo>
                    <a:pt x="3" y="272"/>
                  </a:lnTo>
                  <a:lnTo>
                    <a:pt x="3" y="265"/>
                  </a:lnTo>
                  <a:lnTo>
                    <a:pt x="3" y="257"/>
                  </a:lnTo>
                  <a:lnTo>
                    <a:pt x="3" y="249"/>
                  </a:lnTo>
                  <a:lnTo>
                    <a:pt x="3" y="242"/>
                  </a:lnTo>
                  <a:lnTo>
                    <a:pt x="3" y="234"/>
                  </a:lnTo>
                  <a:lnTo>
                    <a:pt x="1" y="228"/>
                  </a:lnTo>
                  <a:lnTo>
                    <a:pt x="1" y="223"/>
                  </a:lnTo>
                  <a:lnTo>
                    <a:pt x="1" y="208"/>
                  </a:lnTo>
                  <a:lnTo>
                    <a:pt x="0" y="192"/>
                  </a:lnTo>
                  <a:lnTo>
                    <a:pt x="0" y="177"/>
                  </a:lnTo>
                  <a:lnTo>
                    <a:pt x="0" y="162"/>
                  </a:lnTo>
                  <a:lnTo>
                    <a:pt x="0" y="147"/>
                  </a:lnTo>
                  <a:lnTo>
                    <a:pt x="1" y="131"/>
                  </a:lnTo>
                  <a:lnTo>
                    <a:pt x="3" y="116"/>
                  </a:lnTo>
                  <a:lnTo>
                    <a:pt x="5" y="101"/>
                  </a:lnTo>
                  <a:lnTo>
                    <a:pt x="7" y="86"/>
                  </a:lnTo>
                  <a:lnTo>
                    <a:pt x="13" y="73"/>
                  </a:lnTo>
                  <a:lnTo>
                    <a:pt x="19" y="59"/>
                  </a:lnTo>
                  <a:lnTo>
                    <a:pt x="24" y="46"/>
                  </a:lnTo>
                  <a:lnTo>
                    <a:pt x="32" y="34"/>
                  </a:lnTo>
                  <a:lnTo>
                    <a:pt x="41" y="23"/>
                  </a:lnTo>
                  <a:lnTo>
                    <a:pt x="53" y="12"/>
                  </a:lnTo>
                  <a:lnTo>
                    <a:pt x="66" y="4"/>
                  </a:lnTo>
                  <a:lnTo>
                    <a:pt x="66"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474" name="Freeform 10">
              <a:extLst>
                <a:ext uri="{FF2B5EF4-FFF2-40B4-BE49-F238E27FC236}">
                  <a16:creationId xmlns:a16="http://schemas.microsoft.com/office/drawing/2014/main" id="{AE7F3810-8ABB-BC4E-829A-E19B3BC3EB75}"/>
                </a:ext>
              </a:extLst>
            </p:cNvPr>
            <p:cNvSpPr>
              <a:spLocks/>
            </p:cNvSpPr>
            <p:nvPr/>
          </p:nvSpPr>
          <p:spPr bwMode="auto">
            <a:xfrm>
              <a:off x="3291" y="2533"/>
              <a:ext cx="173" cy="96"/>
            </a:xfrm>
            <a:custGeom>
              <a:avLst/>
              <a:gdLst>
                <a:gd name="T0" fmla="*/ 336 w 346"/>
                <a:gd name="T1" fmla="*/ 12 h 192"/>
                <a:gd name="T2" fmla="*/ 346 w 346"/>
                <a:gd name="T3" fmla="*/ 38 h 192"/>
                <a:gd name="T4" fmla="*/ 344 w 346"/>
                <a:gd name="T5" fmla="*/ 65 h 192"/>
                <a:gd name="T6" fmla="*/ 332 w 346"/>
                <a:gd name="T7" fmla="*/ 92 h 192"/>
                <a:gd name="T8" fmla="*/ 315 w 346"/>
                <a:gd name="T9" fmla="*/ 116 h 192"/>
                <a:gd name="T10" fmla="*/ 291 w 346"/>
                <a:gd name="T11" fmla="*/ 137 h 192"/>
                <a:gd name="T12" fmla="*/ 266 w 346"/>
                <a:gd name="T13" fmla="*/ 156 h 192"/>
                <a:gd name="T14" fmla="*/ 239 w 346"/>
                <a:gd name="T15" fmla="*/ 171 h 192"/>
                <a:gd name="T16" fmla="*/ 220 w 346"/>
                <a:gd name="T17" fmla="*/ 179 h 192"/>
                <a:gd name="T18" fmla="*/ 207 w 346"/>
                <a:gd name="T19" fmla="*/ 183 h 192"/>
                <a:gd name="T20" fmla="*/ 194 w 346"/>
                <a:gd name="T21" fmla="*/ 187 h 192"/>
                <a:gd name="T22" fmla="*/ 180 w 346"/>
                <a:gd name="T23" fmla="*/ 189 h 192"/>
                <a:gd name="T24" fmla="*/ 167 w 346"/>
                <a:gd name="T25" fmla="*/ 189 h 192"/>
                <a:gd name="T26" fmla="*/ 154 w 346"/>
                <a:gd name="T27" fmla="*/ 190 h 192"/>
                <a:gd name="T28" fmla="*/ 140 w 346"/>
                <a:gd name="T29" fmla="*/ 192 h 192"/>
                <a:gd name="T30" fmla="*/ 127 w 346"/>
                <a:gd name="T31" fmla="*/ 192 h 192"/>
                <a:gd name="T32" fmla="*/ 110 w 346"/>
                <a:gd name="T33" fmla="*/ 192 h 192"/>
                <a:gd name="T34" fmla="*/ 87 w 346"/>
                <a:gd name="T35" fmla="*/ 189 h 192"/>
                <a:gd name="T36" fmla="*/ 64 w 346"/>
                <a:gd name="T37" fmla="*/ 181 h 192"/>
                <a:gd name="T38" fmla="*/ 41 w 346"/>
                <a:gd name="T39" fmla="*/ 170 h 192"/>
                <a:gd name="T40" fmla="*/ 20 w 346"/>
                <a:gd name="T41" fmla="*/ 154 h 192"/>
                <a:gd name="T42" fmla="*/ 7 w 346"/>
                <a:gd name="T43" fmla="*/ 137 h 192"/>
                <a:gd name="T44" fmla="*/ 0 w 346"/>
                <a:gd name="T45" fmla="*/ 116 h 192"/>
                <a:gd name="T46" fmla="*/ 0 w 346"/>
                <a:gd name="T47" fmla="*/ 93 h 192"/>
                <a:gd name="T48" fmla="*/ 7 w 346"/>
                <a:gd name="T49" fmla="*/ 80 h 192"/>
                <a:gd name="T50" fmla="*/ 13 w 346"/>
                <a:gd name="T51" fmla="*/ 80 h 192"/>
                <a:gd name="T52" fmla="*/ 20 w 346"/>
                <a:gd name="T53" fmla="*/ 78 h 192"/>
                <a:gd name="T54" fmla="*/ 26 w 346"/>
                <a:gd name="T55" fmla="*/ 76 h 192"/>
                <a:gd name="T56" fmla="*/ 26 w 346"/>
                <a:gd name="T57" fmla="*/ 92 h 192"/>
                <a:gd name="T58" fmla="*/ 26 w 346"/>
                <a:gd name="T59" fmla="*/ 118 h 192"/>
                <a:gd name="T60" fmla="*/ 41 w 346"/>
                <a:gd name="T61" fmla="*/ 139 h 192"/>
                <a:gd name="T62" fmla="*/ 62 w 346"/>
                <a:gd name="T63" fmla="*/ 154 h 192"/>
                <a:gd name="T64" fmla="*/ 91 w 346"/>
                <a:gd name="T65" fmla="*/ 166 h 192"/>
                <a:gd name="T66" fmla="*/ 123 w 346"/>
                <a:gd name="T67" fmla="*/ 171 h 192"/>
                <a:gd name="T68" fmla="*/ 156 w 346"/>
                <a:gd name="T69" fmla="*/ 171 h 192"/>
                <a:gd name="T70" fmla="*/ 184 w 346"/>
                <a:gd name="T71" fmla="*/ 168 h 192"/>
                <a:gd name="T72" fmla="*/ 209 w 346"/>
                <a:gd name="T73" fmla="*/ 158 h 192"/>
                <a:gd name="T74" fmla="*/ 234 w 346"/>
                <a:gd name="T75" fmla="*/ 149 h 192"/>
                <a:gd name="T76" fmla="*/ 258 w 346"/>
                <a:gd name="T77" fmla="*/ 135 h 192"/>
                <a:gd name="T78" fmla="*/ 281 w 346"/>
                <a:gd name="T79" fmla="*/ 118 h 192"/>
                <a:gd name="T80" fmla="*/ 302 w 346"/>
                <a:gd name="T81" fmla="*/ 99 h 192"/>
                <a:gd name="T82" fmla="*/ 315 w 346"/>
                <a:gd name="T83" fmla="*/ 76 h 192"/>
                <a:gd name="T84" fmla="*/ 323 w 346"/>
                <a:gd name="T85" fmla="*/ 52 h 192"/>
                <a:gd name="T86" fmla="*/ 323 w 346"/>
                <a:gd name="T87" fmla="*/ 23 h 192"/>
                <a:gd name="T88" fmla="*/ 321 w 346"/>
                <a:gd name="T89" fmla="*/ 6 h 192"/>
                <a:gd name="T90" fmla="*/ 325 w 346"/>
                <a:gd name="T91" fmla="*/ 2 h 192"/>
                <a:gd name="T92" fmla="*/ 327 w 346"/>
                <a:gd name="T93" fmla="*/ 0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46" h="192">
                  <a:moveTo>
                    <a:pt x="327" y="0"/>
                  </a:moveTo>
                  <a:lnTo>
                    <a:pt x="336" y="12"/>
                  </a:lnTo>
                  <a:lnTo>
                    <a:pt x="342" y="25"/>
                  </a:lnTo>
                  <a:lnTo>
                    <a:pt x="346" y="38"/>
                  </a:lnTo>
                  <a:lnTo>
                    <a:pt x="346" y="52"/>
                  </a:lnTo>
                  <a:lnTo>
                    <a:pt x="344" y="65"/>
                  </a:lnTo>
                  <a:lnTo>
                    <a:pt x="340" y="78"/>
                  </a:lnTo>
                  <a:lnTo>
                    <a:pt x="332" y="92"/>
                  </a:lnTo>
                  <a:lnTo>
                    <a:pt x="325" y="103"/>
                  </a:lnTo>
                  <a:lnTo>
                    <a:pt x="315" y="116"/>
                  </a:lnTo>
                  <a:lnTo>
                    <a:pt x="304" y="128"/>
                  </a:lnTo>
                  <a:lnTo>
                    <a:pt x="291" y="137"/>
                  </a:lnTo>
                  <a:lnTo>
                    <a:pt x="279" y="149"/>
                  </a:lnTo>
                  <a:lnTo>
                    <a:pt x="266" y="156"/>
                  </a:lnTo>
                  <a:lnTo>
                    <a:pt x="253" y="164"/>
                  </a:lnTo>
                  <a:lnTo>
                    <a:pt x="239" y="171"/>
                  </a:lnTo>
                  <a:lnTo>
                    <a:pt x="228" y="177"/>
                  </a:lnTo>
                  <a:lnTo>
                    <a:pt x="220" y="179"/>
                  </a:lnTo>
                  <a:lnTo>
                    <a:pt x="214" y="181"/>
                  </a:lnTo>
                  <a:lnTo>
                    <a:pt x="207" y="183"/>
                  </a:lnTo>
                  <a:lnTo>
                    <a:pt x="201" y="185"/>
                  </a:lnTo>
                  <a:lnTo>
                    <a:pt x="194" y="187"/>
                  </a:lnTo>
                  <a:lnTo>
                    <a:pt x="188" y="187"/>
                  </a:lnTo>
                  <a:lnTo>
                    <a:pt x="180" y="189"/>
                  </a:lnTo>
                  <a:lnTo>
                    <a:pt x="175" y="189"/>
                  </a:lnTo>
                  <a:lnTo>
                    <a:pt x="167" y="189"/>
                  </a:lnTo>
                  <a:lnTo>
                    <a:pt x="161" y="190"/>
                  </a:lnTo>
                  <a:lnTo>
                    <a:pt x="154" y="190"/>
                  </a:lnTo>
                  <a:lnTo>
                    <a:pt x="146" y="190"/>
                  </a:lnTo>
                  <a:lnTo>
                    <a:pt x="140" y="192"/>
                  </a:lnTo>
                  <a:lnTo>
                    <a:pt x="135" y="192"/>
                  </a:lnTo>
                  <a:lnTo>
                    <a:pt x="127" y="192"/>
                  </a:lnTo>
                  <a:lnTo>
                    <a:pt x="121" y="192"/>
                  </a:lnTo>
                  <a:lnTo>
                    <a:pt x="110" y="192"/>
                  </a:lnTo>
                  <a:lnTo>
                    <a:pt x="98" y="190"/>
                  </a:lnTo>
                  <a:lnTo>
                    <a:pt x="87" y="189"/>
                  </a:lnTo>
                  <a:lnTo>
                    <a:pt x="76" y="187"/>
                  </a:lnTo>
                  <a:lnTo>
                    <a:pt x="64" y="181"/>
                  </a:lnTo>
                  <a:lnTo>
                    <a:pt x="53" y="177"/>
                  </a:lnTo>
                  <a:lnTo>
                    <a:pt x="41" y="170"/>
                  </a:lnTo>
                  <a:lnTo>
                    <a:pt x="32" y="164"/>
                  </a:lnTo>
                  <a:lnTo>
                    <a:pt x="20" y="154"/>
                  </a:lnTo>
                  <a:lnTo>
                    <a:pt x="13" y="147"/>
                  </a:lnTo>
                  <a:lnTo>
                    <a:pt x="7" y="137"/>
                  </a:lnTo>
                  <a:lnTo>
                    <a:pt x="1" y="128"/>
                  </a:lnTo>
                  <a:lnTo>
                    <a:pt x="0" y="116"/>
                  </a:lnTo>
                  <a:lnTo>
                    <a:pt x="0" y="105"/>
                  </a:lnTo>
                  <a:lnTo>
                    <a:pt x="0" y="93"/>
                  </a:lnTo>
                  <a:lnTo>
                    <a:pt x="5" y="80"/>
                  </a:lnTo>
                  <a:lnTo>
                    <a:pt x="7" y="80"/>
                  </a:lnTo>
                  <a:lnTo>
                    <a:pt x="11" y="80"/>
                  </a:lnTo>
                  <a:lnTo>
                    <a:pt x="13" y="80"/>
                  </a:lnTo>
                  <a:lnTo>
                    <a:pt x="17" y="78"/>
                  </a:lnTo>
                  <a:lnTo>
                    <a:pt x="20" y="78"/>
                  </a:lnTo>
                  <a:lnTo>
                    <a:pt x="22" y="76"/>
                  </a:lnTo>
                  <a:lnTo>
                    <a:pt x="26" y="76"/>
                  </a:lnTo>
                  <a:lnTo>
                    <a:pt x="32" y="76"/>
                  </a:lnTo>
                  <a:lnTo>
                    <a:pt x="26" y="92"/>
                  </a:lnTo>
                  <a:lnTo>
                    <a:pt x="24" y="107"/>
                  </a:lnTo>
                  <a:lnTo>
                    <a:pt x="26" y="118"/>
                  </a:lnTo>
                  <a:lnTo>
                    <a:pt x="32" y="130"/>
                  </a:lnTo>
                  <a:lnTo>
                    <a:pt x="41" y="139"/>
                  </a:lnTo>
                  <a:lnTo>
                    <a:pt x="51" y="149"/>
                  </a:lnTo>
                  <a:lnTo>
                    <a:pt x="62" y="154"/>
                  </a:lnTo>
                  <a:lnTo>
                    <a:pt x="78" y="162"/>
                  </a:lnTo>
                  <a:lnTo>
                    <a:pt x="91" y="166"/>
                  </a:lnTo>
                  <a:lnTo>
                    <a:pt x="108" y="170"/>
                  </a:lnTo>
                  <a:lnTo>
                    <a:pt x="123" y="171"/>
                  </a:lnTo>
                  <a:lnTo>
                    <a:pt x="138" y="171"/>
                  </a:lnTo>
                  <a:lnTo>
                    <a:pt x="156" y="171"/>
                  </a:lnTo>
                  <a:lnTo>
                    <a:pt x="171" y="170"/>
                  </a:lnTo>
                  <a:lnTo>
                    <a:pt x="184" y="168"/>
                  </a:lnTo>
                  <a:lnTo>
                    <a:pt x="195" y="164"/>
                  </a:lnTo>
                  <a:lnTo>
                    <a:pt x="209" y="158"/>
                  </a:lnTo>
                  <a:lnTo>
                    <a:pt x="220" y="154"/>
                  </a:lnTo>
                  <a:lnTo>
                    <a:pt x="234" y="149"/>
                  </a:lnTo>
                  <a:lnTo>
                    <a:pt x="247" y="141"/>
                  </a:lnTo>
                  <a:lnTo>
                    <a:pt x="258" y="135"/>
                  </a:lnTo>
                  <a:lnTo>
                    <a:pt x="270" y="128"/>
                  </a:lnTo>
                  <a:lnTo>
                    <a:pt x="281" y="118"/>
                  </a:lnTo>
                  <a:lnTo>
                    <a:pt x="292" y="111"/>
                  </a:lnTo>
                  <a:lnTo>
                    <a:pt x="302" y="99"/>
                  </a:lnTo>
                  <a:lnTo>
                    <a:pt x="310" y="90"/>
                  </a:lnTo>
                  <a:lnTo>
                    <a:pt x="315" y="76"/>
                  </a:lnTo>
                  <a:lnTo>
                    <a:pt x="321" y="65"/>
                  </a:lnTo>
                  <a:lnTo>
                    <a:pt x="323" y="52"/>
                  </a:lnTo>
                  <a:lnTo>
                    <a:pt x="325" y="38"/>
                  </a:lnTo>
                  <a:lnTo>
                    <a:pt x="323" y="23"/>
                  </a:lnTo>
                  <a:lnTo>
                    <a:pt x="319" y="8"/>
                  </a:lnTo>
                  <a:lnTo>
                    <a:pt x="321" y="6"/>
                  </a:lnTo>
                  <a:lnTo>
                    <a:pt x="323" y="4"/>
                  </a:lnTo>
                  <a:lnTo>
                    <a:pt x="325" y="2"/>
                  </a:lnTo>
                  <a:lnTo>
                    <a:pt x="327" y="0"/>
                  </a:lnTo>
                  <a:lnTo>
                    <a:pt x="32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475" name="Freeform 11">
              <a:extLst>
                <a:ext uri="{FF2B5EF4-FFF2-40B4-BE49-F238E27FC236}">
                  <a16:creationId xmlns:a16="http://schemas.microsoft.com/office/drawing/2014/main" id="{7AD3460A-BA88-9742-8437-8ABB8FCBD2F7}"/>
                </a:ext>
              </a:extLst>
            </p:cNvPr>
            <p:cNvSpPr>
              <a:spLocks/>
            </p:cNvSpPr>
            <p:nvPr/>
          </p:nvSpPr>
          <p:spPr bwMode="auto">
            <a:xfrm>
              <a:off x="3296" y="2576"/>
              <a:ext cx="163" cy="84"/>
            </a:xfrm>
            <a:custGeom>
              <a:avLst/>
              <a:gdLst>
                <a:gd name="T0" fmla="*/ 314 w 327"/>
                <a:gd name="T1" fmla="*/ 13 h 167"/>
                <a:gd name="T2" fmla="*/ 320 w 327"/>
                <a:gd name="T3" fmla="*/ 11 h 167"/>
                <a:gd name="T4" fmla="*/ 323 w 327"/>
                <a:gd name="T5" fmla="*/ 4 h 167"/>
                <a:gd name="T6" fmla="*/ 325 w 327"/>
                <a:gd name="T7" fmla="*/ 0 h 167"/>
                <a:gd name="T8" fmla="*/ 327 w 327"/>
                <a:gd name="T9" fmla="*/ 15 h 167"/>
                <a:gd name="T10" fmla="*/ 323 w 327"/>
                <a:gd name="T11" fmla="*/ 42 h 167"/>
                <a:gd name="T12" fmla="*/ 316 w 327"/>
                <a:gd name="T13" fmla="*/ 64 h 167"/>
                <a:gd name="T14" fmla="*/ 304 w 327"/>
                <a:gd name="T15" fmla="*/ 83 h 167"/>
                <a:gd name="T16" fmla="*/ 289 w 327"/>
                <a:gd name="T17" fmla="*/ 99 h 167"/>
                <a:gd name="T18" fmla="*/ 274 w 327"/>
                <a:gd name="T19" fmla="*/ 112 h 167"/>
                <a:gd name="T20" fmla="*/ 257 w 327"/>
                <a:gd name="T21" fmla="*/ 123 h 167"/>
                <a:gd name="T22" fmla="*/ 244 w 327"/>
                <a:gd name="T23" fmla="*/ 131 h 167"/>
                <a:gd name="T24" fmla="*/ 232 w 327"/>
                <a:gd name="T25" fmla="*/ 139 h 167"/>
                <a:gd name="T26" fmla="*/ 219 w 327"/>
                <a:gd name="T27" fmla="*/ 144 h 167"/>
                <a:gd name="T28" fmla="*/ 205 w 327"/>
                <a:gd name="T29" fmla="*/ 150 h 167"/>
                <a:gd name="T30" fmla="*/ 190 w 327"/>
                <a:gd name="T31" fmla="*/ 154 h 167"/>
                <a:gd name="T32" fmla="*/ 177 w 327"/>
                <a:gd name="T33" fmla="*/ 158 h 167"/>
                <a:gd name="T34" fmla="*/ 164 w 327"/>
                <a:gd name="T35" fmla="*/ 161 h 167"/>
                <a:gd name="T36" fmla="*/ 148 w 327"/>
                <a:gd name="T37" fmla="*/ 163 h 167"/>
                <a:gd name="T38" fmla="*/ 131 w 327"/>
                <a:gd name="T39" fmla="*/ 165 h 167"/>
                <a:gd name="T40" fmla="*/ 114 w 327"/>
                <a:gd name="T41" fmla="*/ 167 h 167"/>
                <a:gd name="T42" fmla="*/ 89 w 327"/>
                <a:gd name="T43" fmla="*/ 163 h 167"/>
                <a:gd name="T44" fmla="*/ 63 w 327"/>
                <a:gd name="T45" fmla="*/ 156 h 167"/>
                <a:gd name="T46" fmla="*/ 38 w 327"/>
                <a:gd name="T47" fmla="*/ 144 h 167"/>
                <a:gd name="T48" fmla="*/ 17 w 327"/>
                <a:gd name="T49" fmla="*/ 131 h 167"/>
                <a:gd name="T50" fmla="*/ 4 w 327"/>
                <a:gd name="T51" fmla="*/ 112 h 167"/>
                <a:gd name="T52" fmla="*/ 0 w 327"/>
                <a:gd name="T53" fmla="*/ 91 h 167"/>
                <a:gd name="T54" fmla="*/ 6 w 327"/>
                <a:gd name="T55" fmla="*/ 68 h 167"/>
                <a:gd name="T56" fmla="*/ 23 w 327"/>
                <a:gd name="T57" fmla="*/ 59 h 167"/>
                <a:gd name="T58" fmla="*/ 29 w 327"/>
                <a:gd name="T59" fmla="*/ 66 h 167"/>
                <a:gd name="T60" fmla="*/ 30 w 327"/>
                <a:gd name="T61" fmla="*/ 76 h 167"/>
                <a:gd name="T62" fmla="*/ 27 w 327"/>
                <a:gd name="T63" fmla="*/ 85 h 167"/>
                <a:gd name="T64" fmla="*/ 25 w 327"/>
                <a:gd name="T65" fmla="*/ 95 h 167"/>
                <a:gd name="T66" fmla="*/ 23 w 327"/>
                <a:gd name="T67" fmla="*/ 104 h 167"/>
                <a:gd name="T68" fmla="*/ 27 w 327"/>
                <a:gd name="T69" fmla="*/ 112 h 167"/>
                <a:gd name="T70" fmla="*/ 36 w 327"/>
                <a:gd name="T71" fmla="*/ 120 h 167"/>
                <a:gd name="T72" fmla="*/ 61 w 327"/>
                <a:gd name="T73" fmla="*/ 131 h 167"/>
                <a:gd name="T74" fmla="*/ 101 w 327"/>
                <a:gd name="T75" fmla="*/ 140 h 167"/>
                <a:gd name="T76" fmla="*/ 143 w 327"/>
                <a:gd name="T77" fmla="*/ 140 h 167"/>
                <a:gd name="T78" fmla="*/ 185 w 327"/>
                <a:gd name="T79" fmla="*/ 133 h 167"/>
                <a:gd name="T80" fmla="*/ 223 w 327"/>
                <a:gd name="T81" fmla="*/ 118 h 167"/>
                <a:gd name="T82" fmla="*/ 257 w 327"/>
                <a:gd name="T83" fmla="*/ 97 h 167"/>
                <a:gd name="T84" fmla="*/ 285 w 327"/>
                <a:gd name="T85" fmla="*/ 66 h 167"/>
                <a:gd name="T86" fmla="*/ 304 w 327"/>
                <a:gd name="T87" fmla="*/ 32 h 167"/>
                <a:gd name="T88" fmla="*/ 312 w 327"/>
                <a:gd name="T89" fmla="*/ 11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27" h="167">
                  <a:moveTo>
                    <a:pt x="312" y="11"/>
                  </a:moveTo>
                  <a:lnTo>
                    <a:pt x="314" y="13"/>
                  </a:lnTo>
                  <a:lnTo>
                    <a:pt x="318" y="13"/>
                  </a:lnTo>
                  <a:lnTo>
                    <a:pt x="320" y="11"/>
                  </a:lnTo>
                  <a:lnTo>
                    <a:pt x="322" y="7"/>
                  </a:lnTo>
                  <a:lnTo>
                    <a:pt x="323" y="4"/>
                  </a:lnTo>
                  <a:lnTo>
                    <a:pt x="325" y="0"/>
                  </a:lnTo>
                  <a:lnTo>
                    <a:pt x="325" y="0"/>
                  </a:lnTo>
                  <a:lnTo>
                    <a:pt x="327" y="2"/>
                  </a:lnTo>
                  <a:lnTo>
                    <a:pt x="327" y="15"/>
                  </a:lnTo>
                  <a:lnTo>
                    <a:pt x="327" y="30"/>
                  </a:lnTo>
                  <a:lnTo>
                    <a:pt x="323" y="42"/>
                  </a:lnTo>
                  <a:lnTo>
                    <a:pt x="322" y="53"/>
                  </a:lnTo>
                  <a:lnTo>
                    <a:pt x="316" y="64"/>
                  </a:lnTo>
                  <a:lnTo>
                    <a:pt x="310" y="74"/>
                  </a:lnTo>
                  <a:lnTo>
                    <a:pt x="304" y="83"/>
                  </a:lnTo>
                  <a:lnTo>
                    <a:pt x="297" y="91"/>
                  </a:lnTo>
                  <a:lnTo>
                    <a:pt x="289" y="99"/>
                  </a:lnTo>
                  <a:lnTo>
                    <a:pt x="282" y="106"/>
                  </a:lnTo>
                  <a:lnTo>
                    <a:pt x="274" y="112"/>
                  </a:lnTo>
                  <a:lnTo>
                    <a:pt x="266" y="118"/>
                  </a:lnTo>
                  <a:lnTo>
                    <a:pt x="257" y="123"/>
                  </a:lnTo>
                  <a:lnTo>
                    <a:pt x="251" y="127"/>
                  </a:lnTo>
                  <a:lnTo>
                    <a:pt x="244" y="131"/>
                  </a:lnTo>
                  <a:lnTo>
                    <a:pt x="238" y="135"/>
                  </a:lnTo>
                  <a:lnTo>
                    <a:pt x="232" y="139"/>
                  </a:lnTo>
                  <a:lnTo>
                    <a:pt x="225" y="142"/>
                  </a:lnTo>
                  <a:lnTo>
                    <a:pt x="219" y="144"/>
                  </a:lnTo>
                  <a:lnTo>
                    <a:pt x="211" y="148"/>
                  </a:lnTo>
                  <a:lnTo>
                    <a:pt x="205" y="150"/>
                  </a:lnTo>
                  <a:lnTo>
                    <a:pt x="198" y="152"/>
                  </a:lnTo>
                  <a:lnTo>
                    <a:pt x="190" y="154"/>
                  </a:lnTo>
                  <a:lnTo>
                    <a:pt x="185" y="156"/>
                  </a:lnTo>
                  <a:lnTo>
                    <a:pt x="177" y="158"/>
                  </a:lnTo>
                  <a:lnTo>
                    <a:pt x="169" y="159"/>
                  </a:lnTo>
                  <a:lnTo>
                    <a:pt x="164" y="161"/>
                  </a:lnTo>
                  <a:lnTo>
                    <a:pt x="156" y="161"/>
                  </a:lnTo>
                  <a:lnTo>
                    <a:pt x="148" y="163"/>
                  </a:lnTo>
                  <a:lnTo>
                    <a:pt x="141" y="165"/>
                  </a:lnTo>
                  <a:lnTo>
                    <a:pt x="131" y="165"/>
                  </a:lnTo>
                  <a:lnTo>
                    <a:pt x="124" y="167"/>
                  </a:lnTo>
                  <a:lnTo>
                    <a:pt x="114" y="167"/>
                  </a:lnTo>
                  <a:lnTo>
                    <a:pt x="101" y="165"/>
                  </a:lnTo>
                  <a:lnTo>
                    <a:pt x="89" y="163"/>
                  </a:lnTo>
                  <a:lnTo>
                    <a:pt x="76" y="159"/>
                  </a:lnTo>
                  <a:lnTo>
                    <a:pt x="63" y="156"/>
                  </a:lnTo>
                  <a:lnTo>
                    <a:pt x="51" y="152"/>
                  </a:lnTo>
                  <a:lnTo>
                    <a:pt x="38" y="144"/>
                  </a:lnTo>
                  <a:lnTo>
                    <a:pt x="29" y="139"/>
                  </a:lnTo>
                  <a:lnTo>
                    <a:pt x="17" y="131"/>
                  </a:lnTo>
                  <a:lnTo>
                    <a:pt x="10" y="121"/>
                  </a:lnTo>
                  <a:lnTo>
                    <a:pt x="4" y="112"/>
                  </a:lnTo>
                  <a:lnTo>
                    <a:pt x="0" y="102"/>
                  </a:lnTo>
                  <a:lnTo>
                    <a:pt x="0" y="91"/>
                  </a:lnTo>
                  <a:lnTo>
                    <a:pt x="2" y="80"/>
                  </a:lnTo>
                  <a:lnTo>
                    <a:pt x="6" y="68"/>
                  </a:lnTo>
                  <a:lnTo>
                    <a:pt x="15" y="55"/>
                  </a:lnTo>
                  <a:lnTo>
                    <a:pt x="23" y="59"/>
                  </a:lnTo>
                  <a:lnTo>
                    <a:pt x="27" y="63"/>
                  </a:lnTo>
                  <a:lnTo>
                    <a:pt x="29" y="66"/>
                  </a:lnTo>
                  <a:lnTo>
                    <a:pt x="30" y="70"/>
                  </a:lnTo>
                  <a:lnTo>
                    <a:pt x="30" y="76"/>
                  </a:lnTo>
                  <a:lnTo>
                    <a:pt x="29" y="80"/>
                  </a:lnTo>
                  <a:lnTo>
                    <a:pt x="27" y="85"/>
                  </a:lnTo>
                  <a:lnTo>
                    <a:pt x="27" y="89"/>
                  </a:lnTo>
                  <a:lnTo>
                    <a:pt x="25" y="95"/>
                  </a:lnTo>
                  <a:lnTo>
                    <a:pt x="23" y="99"/>
                  </a:lnTo>
                  <a:lnTo>
                    <a:pt x="23" y="104"/>
                  </a:lnTo>
                  <a:lnTo>
                    <a:pt x="25" y="108"/>
                  </a:lnTo>
                  <a:lnTo>
                    <a:pt x="27" y="112"/>
                  </a:lnTo>
                  <a:lnTo>
                    <a:pt x="30" y="116"/>
                  </a:lnTo>
                  <a:lnTo>
                    <a:pt x="36" y="120"/>
                  </a:lnTo>
                  <a:lnTo>
                    <a:pt x="44" y="123"/>
                  </a:lnTo>
                  <a:lnTo>
                    <a:pt x="61" y="131"/>
                  </a:lnTo>
                  <a:lnTo>
                    <a:pt x="80" y="137"/>
                  </a:lnTo>
                  <a:lnTo>
                    <a:pt x="101" y="140"/>
                  </a:lnTo>
                  <a:lnTo>
                    <a:pt x="122" y="140"/>
                  </a:lnTo>
                  <a:lnTo>
                    <a:pt x="143" y="140"/>
                  </a:lnTo>
                  <a:lnTo>
                    <a:pt x="164" y="139"/>
                  </a:lnTo>
                  <a:lnTo>
                    <a:pt x="185" y="133"/>
                  </a:lnTo>
                  <a:lnTo>
                    <a:pt x="204" y="127"/>
                  </a:lnTo>
                  <a:lnTo>
                    <a:pt x="223" y="118"/>
                  </a:lnTo>
                  <a:lnTo>
                    <a:pt x="242" y="108"/>
                  </a:lnTo>
                  <a:lnTo>
                    <a:pt x="257" y="97"/>
                  </a:lnTo>
                  <a:lnTo>
                    <a:pt x="272" y="83"/>
                  </a:lnTo>
                  <a:lnTo>
                    <a:pt x="285" y="66"/>
                  </a:lnTo>
                  <a:lnTo>
                    <a:pt x="297" y="49"/>
                  </a:lnTo>
                  <a:lnTo>
                    <a:pt x="304" y="32"/>
                  </a:lnTo>
                  <a:lnTo>
                    <a:pt x="312" y="11"/>
                  </a:lnTo>
                  <a:lnTo>
                    <a:pt x="312"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476" name="Freeform 12">
              <a:extLst>
                <a:ext uri="{FF2B5EF4-FFF2-40B4-BE49-F238E27FC236}">
                  <a16:creationId xmlns:a16="http://schemas.microsoft.com/office/drawing/2014/main" id="{6AF8F428-A9C1-AF40-825F-EFB1720CBB6B}"/>
                </a:ext>
              </a:extLst>
            </p:cNvPr>
            <p:cNvSpPr>
              <a:spLocks/>
            </p:cNvSpPr>
            <p:nvPr/>
          </p:nvSpPr>
          <p:spPr bwMode="auto">
            <a:xfrm>
              <a:off x="3298" y="2613"/>
              <a:ext cx="155" cy="74"/>
            </a:xfrm>
            <a:custGeom>
              <a:avLst/>
              <a:gdLst>
                <a:gd name="T0" fmla="*/ 304 w 310"/>
                <a:gd name="T1" fmla="*/ 11 h 146"/>
                <a:gd name="T2" fmla="*/ 310 w 310"/>
                <a:gd name="T3" fmla="*/ 34 h 146"/>
                <a:gd name="T4" fmla="*/ 306 w 310"/>
                <a:gd name="T5" fmla="*/ 57 h 146"/>
                <a:gd name="T6" fmla="*/ 293 w 310"/>
                <a:gd name="T7" fmla="*/ 78 h 146"/>
                <a:gd name="T8" fmla="*/ 274 w 310"/>
                <a:gd name="T9" fmla="*/ 97 h 146"/>
                <a:gd name="T10" fmla="*/ 253 w 310"/>
                <a:gd name="T11" fmla="*/ 112 h 146"/>
                <a:gd name="T12" fmla="*/ 228 w 310"/>
                <a:gd name="T13" fmla="*/ 125 h 146"/>
                <a:gd name="T14" fmla="*/ 205 w 310"/>
                <a:gd name="T15" fmla="*/ 135 h 146"/>
                <a:gd name="T16" fmla="*/ 192 w 310"/>
                <a:gd name="T17" fmla="*/ 139 h 146"/>
                <a:gd name="T18" fmla="*/ 184 w 310"/>
                <a:gd name="T19" fmla="*/ 139 h 146"/>
                <a:gd name="T20" fmla="*/ 175 w 310"/>
                <a:gd name="T21" fmla="*/ 141 h 146"/>
                <a:gd name="T22" fmla="*/ 165 w 310"/>
                <a:gd name="T23" fmla="*/ 143 h 146"/>
                <a:gd name="T24" fmla="*/ 154 w 310"/>
                <a:gd name="T25" fmla="*/ 143 h 146"/>
                <a:gd name="T26" fmla="*/ 144 w 310"/>
                <a:gd name="T27" fmla="*/ 144 h 146"/>
                <a:gd name="T28" fmla="*/ 135 w 310"/>
                <a:gd name="T29" fmla="*/ 144 h 146"/>
                <a:gd name="T30" fmla="*/ 125 w 310"/>
                <a:gd name="T31" fmla="*/ 144 h 146"/>
                <a:gd name="T32" fmla="*/ 112 w 310"/>
                <a:gd name="T33" fmla="*/ 144 h 146"/>
                <a:gd name="T34" fmla="*/ 87 w 310"/>
                <a:gd name="T35" fmla="*/ 143 h 146"/>
                <a:gd name="T36" fmla="*/ 63 w 310"/>
                <a:gd name="T37" fmla="*/ 139 h 146"/>
                <a:gd name="T38" fmla="*/ 40 w 310"/>
                <a:gd name="T39" fmla="*/ 131 h 146"/>
                <a:gd name="T40" fmla="*/ 19 w 310"/>
                <a:gd name="T41" fmla="*/ 120 h 146"/>
                <a:gd name="T42" fmla="*/ 5 w 310"/>
                <a:gd name="T43" fmla="*/ 104 h 146"/>
                <a:gd name="T44" fmla="*/ 0 w 310"/>
                <a:gd name="T45" fmla="*/ 87 h 146"/>
                <a:gd name="T46" fmla="*/ 2 w 310"/>
                <a:gd name="T47" fmla="*/ 65 h 146"/>
                <a:gd name="T48" fmla="*/ 11 w 310"/>
                <a:gd name="T49" fmla="*/ 53 h 146"/>
                <a:gd name="T50" fmla="*/ 19 w 310"/>
                <a:gd name="T51" fmla="*/ 53 h 146"/>
                <a:gd name="T52" fmla="*/ 19 w 310"/>
                <a:gd name="T53" fmla="*/ 68 h 146"/>
                <a:gd name="T54" fmla="*/ 24 w 310"/>
                <a:gd name="T55" fmla="*/ 91 h 146"/>
                <a:gd name="T56" fmla="*/ 42 w 310"/>
                <a:gd name="T57" fmla="*/ 106 h 146"/>
                <a:gd name="T58" fmla="*/ 66 w 310"/>
                <a:gd name="T59" fmla="*/ 116 h 146"/>
                <a:gd name="T60" fmla="*/ 99 w 310"/>
                <a:gd name="T61" fmla="*/ 120 h 146"/>
                <a:gd name="T62" fmla="*/ 133 w 310"/>
                <a:gd name="T63" fmla="*/ 120 h 146"/>
                <a:gd name="T64" fmla="*/ 167 w 310"/>
                <a:gd name="T65" fmla="*/ 116 h 146"/>
                <a:gd name="T66" fmla="*/ 196 w 310"/>
                <a:gd name="T67" fmla="*/ 112 h 146"/>
                <a:gd name="T68" fmla="*/ 215 w 310"/>
                <a:gd name="T69" fmla="*/ 106 h 146"/>
                <a:gd name="T70" fmla="*/ 232 w 310"/>
                <a:gd name="T71" fmla="*/ 101 h 146"/>
                <a:gd name="T72" fmla="*/ 247 w 310"/>
                <a:gd name="T73" fmla="*/ 91 h 146"/>
                <a:gd name="T74" fmla="*/ 260 w 310"/>
                <a:gd name="T75" fmla="*/ 82 h 146"/>
                <a:gd name="T76" fmla="*/ 272 w 310"/>
                <a:gd name="T77" fmla="*/ 68 h 146"/>
                <a:gd name="T78" fmla="*/ 281 w 310"/>
                <a:gd name="T79" fmla="*/ 55 h 146"/>
                <a:gd name="T80" fmla="*/ 285 w 310"/>
                <a:gd name="T81" fmla="*/ 42 h 146"/>
                <a:gd name="T82" fmla="*/ 285 w 310"/>
                <a:gd name="T83" fmla="*/ 28 h 146"/>
                <a:gd name="T84" fmla="*/ 281 w 310"/>
                <a:gd name="T85" fmla="*/ 19 h 146"/>
                <a:gd name="T86" fmla="*/ 283 w 310"/>
                <a:gd name="T87" fmla="*/ 13 h 146"/>
                <a:gd name="T88" fmla="*/ 291 w 310"/>
                <a:gd name="T89" fmla="*/ 9 h 146"/>
                <a:gd name="T90" fmla="*/ 295 w 310"/>
                <a:gd name="T91" fmla="*/ 6 h 146"/>
                <a:gd name="T92" fmla="*/ 296 w 310"/>
                <a:gd name="T93" fmla="*/ 2 h 146"/>
                <a:gd name="T94" fmla="*/ 296 w 310"/>
                <a:gd name="T95" fmla="*/ 0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10" h="146">
                  <a:moveTo>
                    <a:pt x="296" y="0"/>
                  </a:moveTo>
                  <a:lnTo>
                    <a:pt x="304" y="11"/>
                  </a:lnTo>
                  <a:lnTo>
                    <a:pt x="308" y="23"/>
                  </a:lnTo>
                  <a:lnTo>
                    <a:pt x="310" y="34"/>
                  </a:lnTo>
                  <a:lnTo>
                    <a:pt x="310" y="46"/>
                  </a:lnTo>
                  <a:lnTo>
                    <a:pt x="306" y="57"/>
                  </a:lnTo>
                  <a:lnTo>
                    <a:pt x="300" y="68"/>
                  </a:lnTo>
                  <a:lnTo>
                    <a:pt x="293" y="78"/>
                  </a:lnTo>
                  <a:lnTo>
                    <a:pt x="285" y="87"/>
                  </a:lnTo>
                  <a:lnTo>
                    <a:pt x="274" y="97"/>
                  </a:lnTo>
                  <a:lnTo>
                    <a:pt x="264" y="104"/>
                  </a:lnTo>
                  <a:lnTo>
                    <a:pt x="253" y="112"/>
                  </a:lnTo>
                  <a:lnTo>
                    <a:pt x="241" y="120"/>
                  </a:lnTo>
                  <a:lnTo>
                    <a:pt x="228" y="125"/>
                  </a:lnTo>
                  <a:lnTo>
                    <a:pt x="217" y="131"/>
                  </a:lnTo>
                  <a:lnTo>
                    <a:pt x="205" y="135"/>
                  </a:lnTo>
                  <a:lnTo>
                    <a:pt x="196" y="139"/>
                  </a:lnTo>
                  <a:lnTo>
                    <a:pt x="192" y="139"/>
                  </a:lnTo>
                  <a:lnTo>
                    <a:pt x="188" y="139"/>
                  </a:lnTo>
                  <a:lnTo>
                    <a:pt x="184" y="139"/>
                  </a:lnTo>
                  <a:lnTo>
                    <a:pt x="180" y="141"/>
                  </a:lnTo>
                  <a:lnTo>
                    <a:pt x="175" y="141"/>
                  </a:lnTo>
                  <a:lnTo>
                    <a:pt x="171" y="141"/>
                  </a:lnTo>
                  <a:lnTo>
                    <a:pt x="165" y="143"/>
                  </a:lnTo>
                  <a:lnTo>
                    <a:pt x="160" y="143"/>
                  </a:lnTo>
                  <a:lnTo>
                    <a:pt x="154" y="143"/>
                  </a:lnTo>
                  <a:lnTo>
                    <a:pt x="148" y="144"/>
                  </a:lnTo>
                  <a:lnTo>
                    <a:pt x="144" y="144"/>
                  </a:lnTo>
                  <a:lnTo>
                    <a:pt x="139" y="144"/>
                  </a:lnTo>
                  <a:lnTo>
                    <a:pt x="135" y="144"/>
                  </a:lnTo>
                  <a:lnTo>
                    <a:pt x="131" y="144"/>
                  </a:lnTo>
                  <a:lnTo>
                    <a:pt x="125" y="144"/>
                  </a:lnTo>
                  <a:lnTo>
                    <a:pt x="123" y="146"/>
                  </a:lnTo>
                  <a:lnTo>
                    <a:pt x="112" y="144"/>
                  </a:lnTo>
                  <a:lnTo>
                    <a:pt x="99" y="144"/>
                  </a:lnTo>
                  <a:lnTo>
                    <a:pt x="87" y="143"/>
                  </a:lnTo>
                  <a:lnTo>
                    <a:pt x="74" y="141"/>
                  </a:lnTo>
                  <a:lnTo>
                    <a:pt x="63" y="139"/>
                  </a:lnTo>
                  <a:lnTo>
                    <a:pt x="51" y="135"/>
                  </a:lnTo>
                  <a:lnTo>
                    <a:pt x="40" y="131"/>
                  </a:lnTo>
                  <a:lnTo>
                    <a:pt x="28" y="125"/>
                  </a:lnTo>
                  <a:lnTo>
                    <a:pt x="19" y="120"/>
                  </a:lnTo>
                  <a:lnTo>
                    <a:pt x="11" y="112"/>
                  </a:lnTo>
                  <a:lnTo>
                    <a:pt x="5" y="104"/>
                  </a:lnTo>
                  <a:lnTo>
                    <a:pt x="2" y="97"/>
                  </a:lnTo>
                  <a:lnTo>
                    <a:pt x="0" y="87"/>
                  </a:lnTo>
                  <a:lnTo>
                    <a:pt x="0" y="76"/>
                  </a:lnTo>
                  <a:lnTo>
                    <a:pt x="2" y="65"/>
                  </a:lnTo>
                  <a:lnTo>
                    <a:pt x="7" y="53"/>
                  </a:lnTo>
                  <a:lnTo>
                    <a:pt x="11" y="53"/>
                  </a:lnTo>
                  <a:lnTo>
                    <a:pt x="17" y="53"/>
                  </a:lnTo>
                  <a:lnTo>
                    <a:pt x="19" y="53"/>
                  </a:lnTo>
                  <a:lnTo>
                    <a:pt x="24" y="53"/>
                  </a:lnTo>
                  <a:lnTo>
                    <a:pt x="19" y="68"/>
                  </a:lnTo>
                  <a:lnTo>
                    <a:pt x="21" y="80"/>
                  </a:lnTo>
                  <a:lnTo>
                    <a:pt x="24" y="91"/>
                  </a:lnTo>
                  <a:lnTo>
                    <a:pt x="32" y="99"/>
                  </a:lnTo>
                  <a:lnTo>
                    <a:pt x="42" y="106"/>
                  </a:lnTo>
                  <a:lnTo>
                    <a:pt x="53" y="112"/>
                  </a:lnTo>
                  <a:lnTo>
                    <a:pt x="66" y="116"/>
                  </a:lnTo>
                  <a:lnTo>
                    <a:pt x="83" y="118"/>
                  </a:lnTo>
                  <a:lnTo>
                    <a:pt x="99" y="120"/>
                  </a:lnTo>
                  <a:lnTo>
                    <a:pt x="116" y="120"/>
                  </a:lnTo>
                  <a:lnTo>
                    <a:pt x="133" y="120"/>
                  </a:lnTo>
                  <a:lnTo>
                    <a:pt x="150" y="120"/>
                  </a:lnTo>
                  <a:lnTo>
                    <a:pt x="167" y="116"/>
                  </a:lnTo>
                  <a:lnTo>
                    <a:pt x="182" y="114"/>
                  </a:lnTo>
                  <a:lnTo>
                    <a:pt x="196" y="112"/>
                  </a:lnTo>
                  <a:lnTo>
                    <a:pt x="209" y="108"/>
                  </a:lnTo>
                  <a:lnTo>
                    <a:pt x="215" y="106"/>
                  </a:lnTo>
                  <a:lnTo>
                    <a:pt x="224" y="104"/>
                  </a:lnTo>
                  <a:lnTo>
                    <a:pt x="232" y="101"/>
                  </a:lnTo>
                  <a:lnTo>
                    <a:pt x="239" y="97"/>
                  </a:lnTo>
                  <a:lnTo>
                    <a:pt x="247" y="91"/>
                  </a:lnTo>
                  <a:lnTo>
                    <a:pt x="255" y="87"/>
                  </a:lnTo>
                  <a:lnTo>
                    <a:pt x="260" y="82"/>
                  </a:lnTo>
                  <a:lnTo>
                    <a:pt x="268" y="76"/>
                  </a:lnTo>
                  <a:lnTo>
                    <a:pt x="272" y="68"/>
                  </a:lnTo>
                  <a:lnTo>
                    <a:pt x="277" y="63"/>
                  </a:lnTo>
                  <a:lnTo>
                    <a:pt x="281" y="55"/>
                  </a:lnTo>
                  <a:lnTo>
                    <a:pt x="285" y="49"/>
                  </a:lnTo>
                  <a:lnTo>
                    <a:pt x="285" y="42"/>
                  </a:lnTo>
                  <a:lnTo>
                    <a:pt x="287" y="36"/>
                  </a:lnTo>
                  <a:lnTo>
                    <a:pt x="285" y="28"/>
                  </a:lnTo>
                  <a:lnTo>
                    <a:pt x="281" y="21"/>
                  </a:lnTo>
                  <a:lnTo>
                    <a:pt x="281" y="19"/>
                  </a:lnTo>
                  <a:lnTo>
                    <a:pt x="281" y="15"/>
                  </a:lnTo>
                  <a:lnTo>
                    <a:pt x="283" y="13"/>
                  </a:lnTo>
                  <a:lnTo>
                    <a:pt x="287" y="11"/>
                  </a:lnTo>
                  <a:lnTo>
                    <a:pt x="291" y="9"/>
                  </a:lnTo>
                  <a:lnTo>
                    <a:pt x="293" y="8"/>
                  </a:lnTo>
                  <a:lnTo>
                    <a:pt x="295" y="6"/>
                  </a:lnTo>
                  <a:lnTo>
                    <a:pt x="295" y="4"/>
                  </a:lnTo>
                  <a:lnTo>
                    <a:pt x="296" y="2"/>
                  </a:lnTo>
                  <a:lnTo>
                    <a:pt x="296" y="0"/>
                  </a:lnTo>
                  <a:lnTo>
                    <a:pt x="29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477" name="Freeform 13">
              <a:extLst>
                <a:ext uri="{FF2B5EF4-FFF2-40B4-BE49-F238E27FC236}">
                  <a16:creationId xmlns:a16="http://schemas.microsoft.com/office/drawing/2014/main" id="{BEC8091F-3C6D-1644-A480-DCABEBB8DA94}"/>
                </a:ext>
              </a:extLst>
            </p:cNvPr>
            <p:cNvSpPr>
              <a:spLocks/>
            </p:cNvSpPr>
            <p:nvPr/>
          </p:nvSpPr>
          <p:spPr bwMode="auto">
            <a:xfrm>
              <a:off x="3310" y="2654"/>
              <a:ext cx="137" cy="61"/>
            </a:xfrm>
            <a:custGeom>
              <a:avLst/>
              <a:gdLst>
                <a:gd name="T0" fmla="*/ 268 w 273"/>
                <a:gd name="T1" fmla="*/ 11 h 121"/>
                <a:gd name="T2" fmla="*/ 273 w 273"/>
                <a:gd name="T3" fmla="*/ 36 h 121"/>
                <a:gd name="T4" fmla="*/ 268 w 273"/>
                <a:gd name="T5" fmla="*/ 57 h 121"/>
                <a:gd name="T6" fmla="*/ 254 w 273"/>
                <a:gd name="T7" fmla="*/ 78 h 121"/>
                <a:gd name="T8" fmla="*/ 234 w 273"/>
                <a:gd name="T9" fmla="*/ 95 h 121"/>
                <a:gd name="T10" fmla="*/ 207 w 273"/>
                <a:gd name="T11" fmla="*/ 108 h 121"/>
                <a:gd name="T12" fmla="*/ 180 w 273"/>
                <a:gd name="T13" fmla="*/ 118 h 121"/>
                <a:gd name="T14" fmla="*/ 154 w 273"/>
                <a:gd name="T15" fmla="*/ 121 h 121"/>
                <a:gd name="T16" fmla="*/ 138 w 273"/>
                <a:gd name="T17" fmla="*/ 121 h 121"/>
                <a:gd name="T18" fmla="*/ 135 w 273"/>
                <a:gd name="T19" fmla="*/ 121 h 121"/>
                <a:gd name="T20" fmla="*/ 131 w 273"/>
                <a:gd name="T21" fmla="*/ 121 h 121"/>
                <a:gd name="T22" fmla="*/ 125 w 273"/>
                <a:gd name="T23" fmla="*/ 121 h 121"/>
                <a:gd name="T24" fmla="*/ 121 w 273"/>
                <a:gd name="T25" fmla="*/ 121 h 121"/>
                <a:gd name="T26" fmla="*/ 118 w 273"/>
                <a:gd name="T27" fmla="*/ 121 h 121"/>
                <a:gd name="T28" fmla="*/ 112 w 273"/>
                <a:gd name="T29" fmla="*/ 121 h 121"/>
                <a:gd name="T30" fmla="*/ 108 w 273"/>
                <a:gd name="T31" fmla="*/ 121 h 121"/>
                <a:gd name="T32" fmla="*/ 97 w 273"/>
                <a:gd name="T33" fmla="*/ 119 h 121"/>
                <a:gd name="T34" fmla="*/ 79 w 273"/>
                <a:gd name="T35" fmla="*/ 116 h 121"/>
                <a:gd name="T36" fmla="*/ 60 w 273"/>
                <a:gd name="T37" fmla="*/ 112 h 121"/>
                <a:gd name="T38" fmla="*/ 41 w 273"/>
                <a:gd name="T39" fmla="*/ 106 h 121"/>
                <a:gd name="T40" fmla="*/ 24 w 273"/>
                <a:gd name="T41" fmla="*/ 99 h 121"/>
                <a:gd name="T42" fmla="*/ 11 w 273"/>
                <a:gd name="T43" fmla="*/ 89 h 121"/>
                <a:gd name="T44" fmla="*/ 1 w 273"/>
                <a:gd name="T45" fmla="*/ 74 h 121"/>
                <a:gd name="T46" fmla="*/ 0 w 273"/>
                <a:gd name="T47" fmla="*/ 53 h 121"/>
                <a:gd name="T48" fmla="*/ 3 w 273"/>
                <a:gd name="T49" fmla="*/ 41 h 121"/>
                <a:gd name="T50" fmla="*/ 7 w 273"/>
                <a:gd name="T51" fmla="*/ 40 h 121"/>
                <a:gd name="T52" fmla="*/ 13 w 273"/>
                <a:gd name="T53" fmla="*/ 36 h 121"/>
                <a:gd name="T54" fmla="*/ 17 w 273"/>
                <a:gd name="T55" fmla="*/ 49 h 121"/>
                <a:gd name="T56" fmla="*/ 28 w 273"/>
                <a:gd name="T57" fmla="*/ 72 h 121"/>
                <a:gd name="T58" fmla="*/ 53 w 273"/>
                <a:gd name="T59" fmla="*/ 89 h 121"/>
                <a:gd name="T60" fmla="*/ 85 w 273"/>
                <a:gd name="T61" fmla="*/ 97 h 121"/>
                <a:gd name="T62" fmla="*/ 121 w 273"/>
                <a:gd name="T63" fmla="*/ 99 h 121"/>
                <a:gd name="T64" fmla="*/ 159 w 273"/>
                <a:gd name="T65" fmla="*/ 93 h 121"/>
                <a:gd name="T66" fmla="*/ 196 w 273"/>
                <a:gd name="T67" fmla="*/ 83 h 121"/>
                <a:gd name="T68" fmla="*/ 226 w 273"/>
                <a:gd name="T69" fmla="*/ 68 h 121"/>
                <a:gd name="T70" fmla="*/ 241 w 273"/>
                <a:gd name="T71" fmla="*/ 59 h 121"/>
                <a:gd name="T72" fmla="*/ 245 w 273"/>
                <a:gd name="T73" fmla="*/ 53 h 121"/>
                <a:gd name="T74" fmla="*/ 249 w 273"/>
                <a:gd name="T75" fmla="*/ 47 h 121"/>
                <a:gd name="T76" fmla="*/ 251 w 273"/>
                <a:gd name="T77" fmla="*/ 40 h 121"/>
                <a:gd name="T78" fmla="*/ 251 w 273"/>
                <a:gd name="T79" fmla="*/ 34 h 121"/>
                <a:gd name="T80" fmla="*/ 249 w 273"/>
                <a:gd name="T81" fmla="*/ 28 h 121"/>
                <a:gd name="T82" fmla="*/ 247 w 273"/>
                <a:gd name="T83" fmla="*/ 22 h 121"/>
                <a:gd name="T84" fmla="*/ 243 w 273"/>
                <a:gd name="T85" fmla="*/ 17 h 121"/>
                <a:gd name="T86" fmla="*/ 239 w 273"/>
                <a:gd name="T87" fmla="*/ 15 h 121"/>
                <a:gd name="T88" fmla="*/ 241 w 273"/>
                <a:gd name="T89" fmla="*/ 11 h 121"/>
                <a:gd name="T90" fmla="*/ 247 w 273"/>
                <a:gd name="T91" fmla="*/ 7 h 121"/>
                <a:gd name="T92" fmla="*/ 251 w 273"/>
                <a:gd name="T93" fmla="*/ 5 h 121"/>
                <a:gd name="T94" fmla="*/ 256 w 273"/>
                <a:gd name="T95" fmla="*/ 2 h 121"/>
                <a:gd name="T96" fmla="*/ 260 w 273"/>
                <a:gd name="T97" fmla="*/ 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73" h="121">
                  <a:moveTo>
                    <a:pt x="260" y="0"/>
                  </a:moveTo>
                  <a:lnTo>
                    <a:pt x="268" y="11"/>
                  </a:lnTo>
                  <a:lnTo>
                    <a:pt x="273" y="24"/>
                  </a:lnTo>
                  <a:lnTo>
                    <a:pt x="273" y="36"/>
                  </a:lnTo>
                  <a:lnTo>
                    <a:pt x="273" y="47"/>
                  </a:lnTo>
                  <a:lnTo>
                    <a:pt x="268" y="57"/>
                  </a:lnTo>
                  <a:lnTo>
                    <a:pt x="262" y="68"/>
                  </a:lnTo>
                  <a:lnTo>
                    <a:pt x="254" y="78"/>
                  </a:lnTo>
                  <a:lnTo>
                    <a:pt x="245" y="87"/>
                  </a:lnTo>
                  <a:lnTo>
                    <a:pt x="234" y="95"/>
                  </a:lnTo>
                  <a:lnTo>
                    <a:pt x="220" y="102"/>
                  </a:lnTo>
                  <a:lnTo>
                    <a:pt x="207" y="108"/>
                  </a:lnTo>
                  <a:lnTo>
                    <a:pt x="194" y="114"/>
                  </a:lnTo>
                  <a:lnTo>
                    <a:pt x="180" y="118"/>
                  </a:lnTo>
                  <a:lnTo>
                    <a:pt x="167" y="119"/>
                  </a:lnTo>
                  <a:lnTo>
                    <a:pt x="154" y="121"/>
                  </a:lnTo>
                  <a:lnTo>
                    <a:pt x="142" y="121"/>
                  </a:lnTo>
                  <a:lnTo>
                    <a:pt x="138" y="121"/>
                  </a:lnTo>
                  <a:lnTo>
                    <a:pt x="137" y="121"/>
                  </a:lnTo>
                  <a:lnTo>
                    <a:pt x="135" y="121"/>
                  </a:lnTo>
                  <a:lnTo>
                    <a:pt x="133" y="121"/>
                  </a:lnTo>
                  <a:lnTo>
                    <a:pt x="131" y="121"/>
                  </a:lnTo>
                  <a:lnTo>
                    <a:pt x="127" y="121"/>
                  </a:lnTo>
                  <a:lnTo>
                    <a:pt x="125" y="121"/>
                  </a:lnTo>
                  <a:lnTo>
                    <a:pt x="123" y="121"/>
                  </a:lnTo>
                  <a:lnTo>
                    <a:pt x="121" y="121"/>
                  </a:lnTo>
                  <a:lnTo>
                    <a:pt x="119" y="121"/>
                  </a:lnTo>
                  <a:lnTo>
                    <a:pt x="118" y="121"/>
                  </a:lnTo>
                  <a:lnTo>
                    <a:pt x="114" y="121"/>
                  </a:lnTo>
                  <a:lnTo>
                    <a:pt x="112" y="121"/>
                  </a:lnTo>
                  <a:lnTo>
                    <a:pt x="110" y="121"/>
                  </a:lnTo>
                  <a:lnTo>
                    <a:pt x="108" y="121"/>
                  </a:lnTo>
                  <a:lnTo>
                    <a:pt x="106" y="121"/>
                  </a:lnTo>
                  <a:lnTo>
                    <a:pt x="97" y="119"/>
                  </a:lnTo>
                  <a:lnTo>
                    <a:pt x="89" y="118"/>
                  </a:lnTo>
                  <a:lnTo>
                    <a:pt x="79" y="116"/>
                  </a:lnTo>
                  <a:lnTo>
                    <a:pt x="70" y="116"/>
                  </a:lnTo>
                  <a:lnTo>
                    <a:pt x="60" y="112"/>
                  </a:lnTo>
                  <a:lnTo>
                    <a:pt x="51" y="110"/>
                  </a:lnTo>
                  <a:lnTo>
                    <a:pt x="41" y="106"/>
                  </a:lnTo>
                  <a:lnTo>
                    <a:pt x="34" y="104"/>
                  </a:lnTo>
                  <a:lnTo>
                    <a:pt x="24" y="99"/>
                  </a:lnTo>
                  <a:lnTo>
                    <a:pt x="19" y="95"/>
                  </a:lnTo>
                  <a:lnTo>
                    <a:pt x="11" y="89"/>
                  </a:lnTo>
                  <a:lnTo>
                    <a:pt x="7" y="81"/>
                  </a:lnTo>
                  <a:lnTo>
                    <a:pt x="1" y="74"/>
                  </a:lnTo>
                  <a:lnTo>
                    <a:pt x="0" y="64"/>
                  </a:lnTo>
                  <a:lnTo>
                    <a:pt x="0" y="53"/>
                  </a:lnTo>
                  <a:lnTo>
                    <a:pt x="1" y="41"/>
                  </a:lnTo>
                  <a:lnTo>
                    <a:pt x="3" y="41"/>
                  </a:lnTo>
                  <a:lnTo>
                    <a:pt x="5" y="40"/>
                  </a:lnTo>
                  <a:lnTo>
                    <a:pt x="7" y="40"/>
                  </a:lnTo>
                  <a:lnTo>
                    <a:pt x="9" y="38"/>
                  </a:lnTo>
                  <a:lnTo>
                    <a:pt x="13" y="36"/>
                  </a:lnTo>
                  <a:lnTo>
                    <a:pt x="17" y="34"/>
                  </a:lnTo>
                  <a:lnTo>
                    <a:pt x="17" y="49"/>
                  </a:lnTo>
                  <a:lnTo>
                    <a:pt x="20" y="61"/>
                  </a:lnTo>
                  <a:lnTo>
                    <a:pt x="28" y="72"/>
                  </a:lnTo>
                  <a:lnTo>
                    <a:pt x="40" y="81"/>
                  </a:lnTo>
                  <a:lnTo>
                    <a:pt x="53" y="89"/>
                  </a:lnTo>
                  <a:lnTo>
                    <a:pt x="68" y="93"/>
                  </a:lnTo>
                  <a:lnTo>
                    <a:pt x="85" y="97"/>
                  </a:lnTo>
                  <a:lnTo>
                    <a:pt x="102" y="99"/>
                  </a:lnTo>
                  <a:lnTo>
                    <a:pt x="121" y="99"/>
                  </a:lnTo>
                  <a:lnTo>
                    <a:pt x="140" y="97"/>
                  </a:lnTo>
                  <a:lnTo>
                    <a:pt x="159" y="93"/>
                  </a:lnTo>
                  <a:lnTo>
                    <a:pt x="178" y="89"/>
                  </a:lnTo>
                  <a:lnTo>
                    <a:pt x="196" y="83"/>
                  </a:lnTo>
                  <a:lnTo>
                    <a:pt x="213" y="78"/>
                  </a:lnTo>
                  <a:lnTo>
                    <a:pt x="226" y="68"/>
                  </a:lnTo>
                  <a:lnTo>
                    <a:pt x="239" y="61"/>
                  </a:lnTo>
                  <a:lnTo>
                    <a:pt x="241" y="59"/>
                  </a:lnTo>
                  <a:lnTo>
                    <a:pt x="243" y="55"/>
                  </a:lnTo>
                  <a:lnTo>
                    <a:pt x="245" y="53"/>
                  </a:lnTo>
                  <a:lnTo>
                    <a:pt x="247" y="49"/>
                  </a:lnTo>
                  <a:lnTo>
                    <a:pt x="249" y="47"/>
                  </a:lnTo>
                  <a:lnTo>
                    <a:pt x="249" y="43"/>
                  </a:lnTo>
                  <a:lnTo>
                    <a:pt x="251" y="40"/>
                  </a:lnTo>
                  <a:lnTo>
                    <a:pt x="251" y="38"/>
                  </a:lnTo>
                  <a:lnTo>
                    <a:pt x="251" y="34"/>
                  </a:lnTo>
                  <a:lnTo>
                    <a:pt x="249" y="30"/>
                  </a:lnTo>
                  <a:lnTo>
                    <a:pt x="249" y="28"/>
                  </a:lnTo>
                  <a:lnTo>
                    <a:pt x="247" y="24"/>
                  </a:lnTo>
                  <a:lnTo>
                    <a:pt x="247" y="22"/>
                  </a:lnTo>
                  <a:lnTo>
                    <a:pt x="245" y="21"/>
                  </a:lnTo>
                  <a:lnTo>
                    <a:pt x="243" y="17"/>
                  </a:lnTo>
                  <a:lnTo>
                    <a:pt x="241" y="17"/>
                  </a:lnTo>
                  <a:lnTo>
                    <a:pt x="239" y="15"/>
                  </a:lnTo>
                  <a:lnTo>
                    <a:pt x="239" y="13"/>
                  </a:lnTo>
                  <a:lnTo>
                    <a:pt x="241" y="11"/>
                  </a:lnTo>
                  <a:lnTo>
                    <a:pt x="245" y="9"/>
                  </a:lnTo>
                  <a:lnTo>
                    <a:pt x="247" y="7"/>
                  </a:lnTo>
                  <a:lnTo>
                    <a:pt x="249" y="7"/>
                  </a:lnTo>
                  <a:lnTo>
                    <a:pt x="251" y="5"/>
                  </a:lnTo>
                  <a:lnTo>
                    <a:pt x="254" y="3"/>
                  </a:lnTo>
                  <a:lnTo>
                    <a:pt x="256" y="2"/>
                  </a:lnTo>
                  <a:lnTo>
                    <a:pt x="260" y="0"/>
                  </a:lnTo>
                  <a:lnTo>
                    <a:pt x="26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478" name="Freeform 14">
              <a:extLst>
                <a:ext uri="{FF2B5EF4-FFF2-40B4-BE49-F238E27FC236}">
                  <a16:creationId xmlns:a16="http://schemas.microsoft.com/office/drawing/2014/main" id="{87963291-EB21-234B-9252-2795BA20534E}"/>
                </a:ext>
              </a:extLst>
            </p:cNvPr>
            <p:cNvSpPr>
              <a:spLocks/>
            </p:cNvSpPr>
            <p:nvPr/>
          </p:nvSpPr>
          <p:spPr bwMode="auto">
            <a:xfrm>
              <a:off x="3346" y="2705"/>
              <a:ext cx="60" cy="33"/>
            </a:xfrm>
            <a:custGeom>
              <a:avLst/>
              <a:gdLst>
                <a:gd name="T0" fmla="*/ 6 w 120"/>
                <a:gd name="T1" fmla="*/ 2 h 67"/>
                <a:gd name="T2" fmla="*/ 11 w 120"/>
                <a:gd name="T3" fmla="*/ 4 h 67"/>
                <a:gd name="T4" fmla="*/ 15 w 120"/>
                <a:gd name="T5" fmla="*/ 4 h 67"/>
                <a:gd name="T6" fmla="*/ 21 w 120"/>
                <a:gd name="T7" fmla="*/ 2 h 67"/>
                <a:gd name="T8" fmla="*/ 26 w 120"/>
                <a:gd name="T9" fmla="*/ 4 h 67"/>
                <a:gd name="T10" fmla="*/ 28 w 120"/>
                <a:gd name="T11" fmla="*/ 14 h 67"/>
                <a:gd name="T12" fmla="*/ 28 w 120"/>
                <a:gd name="T13" fmla="*/ 25 h 67"/>
                <a:gd name="T14" fmla="*/ 30 w 120"/>
                <a:gd name="T15" fmla="*/ 31 h 67"/>
                <a:gd name="T16" fmla="*/ 34 w 120"/>
                <a:gd name="T17" fmla="*/ 37 h 67"/>
                <a:gd name="T18" fmla="*/ 40 w 120"/>
                <a:gd name="T19" fmla="*/ 40 h 67"/>
                <a:gd name="T20" fmla="*/ 46 w 120"/>
                <a:gd name="T21" fmla="*/ 42 h 67"/>
                <a:gd name="T22" fmla="*/ 51 w 120"/>
                <a:gd name="T23" fmla="*/ 44 h 67"/>
                <a:gd name="T24" fmla="*/ 57 w 120"/>
                <a:gd name="T25" fmla="*/ 44 h 67"/>
                <a:gd name="T26" fmla="*/ 63 w 120"/>
                <a:gd name="T27" fmla="*/ 44 h 67"/>
                <a:gd name="T28" fmla="*/ 66 w 120"/>
                <a:gd name="T29" fmla="*/ 44 h 67"/>
                <a:gd name="T30" fmla="*/ 74 w 120"/>
                <a:gd name="T31" fmla="*/ 42 h 67"/>
                <a:gd name="T32" fmla="*/ 82 w 120"/>
                <a:gd name="T33" fmla="*/ 38 h 67"/>
                <a:gd name="T34" fmla="*/ 87 w 120"/>
                <a:gd name="T35" fmla="*/ 35 h 67"/>
                <a:gd name="T36" fmla="*/ 93 w 120"/>
                <a:gd name="T37" fmla="*/ 29 h 67"/>
                <a:gd name="T38" fmla="*/ 95 w 120"/>
                <a:gd name="T39" fmla="*/ 23 h 67"/>
                <a:gd name="T40" fmla="*/ 95 w 120"/>
                <a:gd name="T41" fmla="*/ 16 h 67"/>
                <a:gd name="T42" fmla="*/ 95 w 120"/>
                <a:gd name="T43" fmla="*/ 10 h 67"/>
                <a:gd name="T44" fmla="*/ 101 w 120"/>
                <a:gd name="T45" fmla="*/ 6 h 67"/>
                <a:gd name="T46" fmla="*/ 108 w 120"/>
                <a:gd name="T47" fmla="*/ 4 h 67"/>
                <a:gd name="T48" fmla="*/ 114 w 120"/>
                <a:gd name="T49" fmla="*/ 0 h 67"/>
                <a:gd name="T50" fmla="*/ 118 w 120"/>
                <a:gd name="T51" fmla="*/ 8 h 67"/>
                <a:gd name="T52" fmla="*/ 120 w 120"/>
                <a:gd name="T53" fmla="*/ 21 h 67"/>
                <a:gd name="T54" fmla="*/ 116 w 120"/>
                <a:gd name="T55" fmla="*/ 35 h 67"/>
                <a:gd name="T56" fmla="*/ 110 w 120"/>
                <a:gd name="T57" fmla="*/ 44 h 67"/>
                <a:gd name="T58" fmla="*/ 101 w 120"/>
                <a:gd name="T59" fmla="*/ 54 h 67"/>
                <a:gd name="T60" fmla="*/ 89 w 120"/>
                <a:gd name="T61" fmla="*/ 59 h 67"/>
                <a:gd name="T62" fmla="*/ 76 w 120"/>
                <a:gd name="T63" fmla="*/ 63 h 67"/>
                <a:gd name="T64" fmla="*/ 63 w 120"/>
                <a:gd name="T65" fmla="*/ 65 h 67"/>
                <a:gd name="T66" fmla="*/ 49 w 120"/>
                <a:gd name="T67" fmla="*/ 65 h 67"/>
                <a:gd name="T68" fmla="*/ 36 w 120"/>
                <a:gd name="T69" fmla="*/ 63 h 67"/>
                <a:gd name="T70" fmla="*/ 25 w 120"/>
                <a:gd name="T71" fmla="*/ 59 h 67"/>
                <a:gd name="T72" fmla="*/ 15 w 120"/>
                <a:gd name="T73" fmla="*/ 52 h 67"/>
                <a:gd name="T74" fmla="*/ 9 w 120"/>
                <a:gd name="T75" fmla="*/ 44 h 67"/>
                <a:gd name="T76" fmla="*/ 4 w 120"/>
                <a:gd name="T77" fmla="*/ 33 h 67"/>
                <a:gd name="T78" fmla="*/ 0 w 120"/>
                <a:gd name="T79" fmla="*/ 21 h 67"/>
                <a:gd name="T80" fmla="*/ 2 w 120"/>
                <a:gd name="T81" fmla="*/ 8 h 67"/>
                <a:gd name="T82" fmla="*/ 4 w 120"/>
                <a:gd name="T83" fmla="*/ 0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0" h="67">
                  <a:moveTo>
                    <a:pt x="4" y="0"/>
                  </a:moveTo>
                  <a:lnTo>
                    <a:pt x="6" y="2"/>
                  </a:lnTo>
                  <a:lnTo>
                    <a:pt x="9" y="4"/>
                  </a:lnTo>
                  <a:lnTo>
                    <a:pt x="11" y="4"/>
                  </a:lnTo>
                  <a:lnTo>
                    <a:pt x="13" y="4"/>
                  </a:lnTo>
                  <a:lnTo>
                    <a:pt x="15" y="4"/>
                  </a:lnTo>
                  <a:lnTo>
                    <a:pt x="19" y="4"/>
                  </a:lnTo>
                  <a:lnTo>
                    <a:pt x="21" y="2"/>
                  </a:lnTo>
                  <a:lnTo>
                    <a:pt x="25" y="4"/>
                  </a:lnTo>
                  <a:lnTo>
                    <a:pt x="26" y="4"/>
                  </a:lnTo>
                  <a:lnTo>
                    <a:pt x="28" y="8"/>
                  </a:lnTo>
                  <a:lnTo>
                    <a:pt x="28" y="14"/>
                  </a:lnTo>
                  <a:lnTo>
                    <a:pt x="28" y="19"/>
                  </a:lnTo>
                  <a:lnTo>
                    <a:pt x="28" y="25"/>
                  </a:lnTo>
                  <a:lnTo>
                    <a:pt x="30" y="29"/>
                  </a:lnTo>
                  <a:lnTo>
                    <a:pt x="30" y="31"/>
                  </a:lnTo>
                  <a:lnTo>
                    <a:pt x="32" y="35"/>
                  </a:lnTo>
                  <a:lnTo>
                    <a:pt x="34" y="37"/>
                  </a:lnTo>
                  <a:lnTo>
                    <a:pt x="38" y="38"/>
                  </a:lnTo>
                  <a:lnTo>
                    <a:pt x="40" y="40"/>
                  </a:lnTo>
                  <a:lnTo>
                    <a:pt x="44" y="42"/>
                  </a:lnTo>
                  <a:lnTo>
                    <a:pt x="46" y="42"/>
                  </a:lnTo>
                  <a:lnTo>
                    <a:pt x="49" y="44"/>
                  </a:lnTo>
                  <a:lnTo>
                    <a:pt x="51" y="44"/>
                  </a:lnTo>
                  <a:lnTo>
                    <a:pt x="55" y="44"/>
                  </a:lnTo>
                  <a:lnTo>
                    <a:pt x="57" y="44"/>
                  </a:lnTo>
                  <a:lnTo>
                    <a:pt x="61" y="44"/>
                  </a:lnTo>
                  <a:lnTo>
                    <a:pt x="63" y="44"/>
                  </a:lnTo>
                  <a:lnTo>
                    <a:pt x="65" y="44"/>
                  </a:lnTo>
                  <a:lnTo>
                    <a:pt x="66" y="44"/>
                  </a:lnTo>
                  <a:lnTo>
                    <a:pt x="70" y="42"/>
                  </a:lnTo>
                  <a:lnTo>
                    <a:pt x="74" y="42"/>
                  </a:lnTo>
                  <a:lnTo>
                    <a:pt x="78" y="40"/>
                  </a:lnTo>
                  <a:lnTo>
                    <a:pt x="82" y="38"/>
                  </a:lnTo>
                  <a:lnTo>
                    <a:pt x="85" y="37"/>
                  </a:lnTo>
                  <a:lnTo>
                    <a:pt x="87" y="35"/>
                  </a:lnTo>
                  <a:lnTo>
                    <a:pt x="91" y="33"/>
                  </a:lnTo>
                  <a:lnTo>
                    <a:pt x="93" y="29"/>
                  </a:lnTo>
                  <a:lnTo>
                    <a:pt x="95" y="27"/>
                  </a:lnTo>
                  <a:lnTo>
                    <a:pt x="95" y="23"/>
                  </a:lnTo>
                  <a:lnTo>
                    <a:pt x="97" y="19"/>
                  </a:lnTo>
                  <a:lnTo>
                    <a:pt x="95" y="16"/>
                  </a:lnTo>
                  <a:lnTo>
                    <a:pt x="93" y="12"/>
                  </a:lnTo>
                  <a:lnTo>
                    <a:pt x="95" y="10"/>
                  </a:lnTo>
                  <a:lnTo>
                    <a:pt x="97" y="8"/>
                  </a:lnTo>
                  <a:lnTo>
                    <a:pt x="101" y="6"/>
                  </a:lnTo>
                  <a:lnTo>
                    <a:pt x="104" y="4"/>
                  </a:lnTo>
                  <a:lnTo>
                    <a:pt x="108" y="4"/>
                  </a:lnTo>
                  <a:lnTo>
                    <a:pt x="110" y="2"/>
                  </a:lnTo>
                  <a:lnTo>
                    <a:pt x="114" y="0"/>
                  </a:lnTo>
                  <a:lnTo>
                    <a:pt x="118" y="0"/>
                  </a:lnTo>
                  <a:lnTo>
                    <a:pt x="118" y="8"/>
                  </a:lnTo>
                  <a:lnTo>
                    <a:pt x="120" y="16"/>
                  </a:lnTo>
                  <a:lnTo>
                    <a:pt x="120" y="21"/>
                  </a:lnTo>
                  <a:lnTo>
                    <a:pt x="118" y="29"/>
                  </a:lnTo>
                  <a:lnTo>
                    <a:pt x="116" y="35"/>
                  </a:lnTo>
                  <a:lnTo>
                    <a:pt x="114" y="40"/>
                  </a:lnTo>
                  <a:lnTo>
                    <a:pt x="110" y="44"/>
                  </a:lnTo>
                  <a:lnTo>
                    <a:pt x="106" y="50"/>
                  </a:lnTo>
                  <a:lnTo>
                    <a:pt x="101" y="54"/>
                  </a:lnTo>
                  <a:lnTo>
                    <a:pt x="95" y="57"/>
                  </a:lnTo>
                  <a:lnTo>
                    <a:pt x="89" y="59"/>
                  </a:lnTo>
                  <a:lnTo>
                    <a:pt x="84" y="63"/>
                  </a:lnTo>
                  <a:lnTo>
                    <a:pt x="76" y="63"/>
                  </a:lnTo>
                  <a:lnTo>
                    <a:pt x="70" y="65"/>
                  </a:lnTo>
                  <a:lnTo>
                    <a:pt x="63" y="65"/>
                  </a:lnTo>
                  <a:lnTo>
                    <a:pt x="55" y="67"/>
                  </a:lnTo>
                  <a:lnTo>
                    <a:pt x="49" y="65"/>
                  </a:lnTo>
                  <a:lnTo>
                    <a:pt x="42" y="65"/>
                  </a:lnTo>
                  <a:lnTo>
                    <a:pt x="36" y="63"/>
                  </a:lnTo>
                  <a:lnTo>
                    <a:pt x="30" y="61"/>
                  </a:lnTo>
                  <a:lnTo>
                    <a:pt x="25" y="59"/>
                  </a:lnTo>
                  <a:lnTo>
                    <a:pt x="21" y="56"/>
                  </a:lnTo>
                  <a:lnTo>
                    <a:pt x="15" y="52"/>
                  </a:lnTo>
                  <a:lnTo>
                    <a:pt x="13" y="48"/>
                  </a:lnTo>
                  <a:lnTo>
                    <a:pt x="9" y="44"/>
                  </a:lnTo>
                  <a:lnTo>
                    <a:pt x="6" y="38"/>
                  </a:lnTo>
                  <a:lnTo>
                    <a:pt x="4" y="33"/>
                  </a:lnTo>
                  <a:lnTo>
                    <a:pt x="2" y="27"/>
                  </a:lnTo>
                  <a:lnTo>
                    <a:pt x="0" y="21"/>
                  </a:lnTo>
                  <a:lnTo>
                    <a:pt x="0" y="16"/>
                  </a:lnTo>
                  <a:lnTo>
                    <a:pt x="2" y="8"/>
                  </a:lnTo>
                  <a:lnTo>
                    <a:pt x="4" y="0"/>
                  </a:lnTo>
                  <a:lnTo>
                    <a:pt x="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479" name="Freeform 15">
              <a:extLst>
                <a:ext uri="{FF2B5EF4-FFF2-40B4-BE49-F238E27FC236}">
                  <a16:creationId xmlns:a16="http://schemas.microsoft.com/office/drawing/2014/main" id="{F72995FC-F838-2C4A-A637-DAD6749736B7}"/>
                </a:ext>
              </a:extLst>
            </p:cNvPr>
            <p:cNvSpPr>
              <a:spLocks/>
            </p:cNvSpPr>
            <p:nvPr/>
          </p:nvSpPr>
          <p:spPr bwMode="auto">
            <a:xfrm>
              <a:off x="3509" y="2054"/>
              <a:ext cx="59" cy="43"/>
            </a:xfrm>
            <a:custGeom>
              <a:avLst/>
              <a:gdLst>
                <a:gd name="T0" fmla="*/ 97 w 120"/>
                <a:gd name="T1" fmla="*/ 6 h 88"/>
                <a:gd name="T2" fmla="*/ 101 w 120"/>
                <a:gd name="T3" fmla="*/ 2 h 88"/>
                <a:gd name="T4" fmla="*/ 103 w 120"/>
                <a:gd name="T5" fmla="*/ 0 h 88"/>
                <a:gd name="T6" fmla="*/ 105 w 120"/>
                <a:gd name="T7" fmla="*/ 0 h 88"/>
                <a:gd name="T8" fmla="*/ 109 w 120"/>
                <a:gd name="T9" fmla="*/ 0 h 88"/>
                <a:gd name="T10" fmla="*/ 110 w 120"/>
                <a:gd name="T11" fmla="*/ 0 h 88"/>
                <a:gd name="T12" fmla="*/ 112 w 120"/>
                <a:gd name="T13" fmla="*/ 0 h 88"/>
                <a:gd name="T14" fmla="*/ 114 w 120"/>
                <a:gd name="T15" fmla="*/ 2 h 88"/>
                <a:gd name="T16" fmla="*/ 116 w 120"/>
                <a:gd name="T17" fmla="*/ 4 h 88"/>
                <a:gd name="T18" fmla="*/ 118 w 120"/>
                <a:gd name="T19" fmla="*/ 6 h 88"/>
                <a:gd name="T20" fmla="*/ 118 w 120"/>
                <a:gd name="T21" fmla="*/ 8 h 88"/>
                <a:gd name="T22" fmla="*/ 118 w 120"/>
                <a:gd name="T23" fmla="*/ 10 h 88"/>
                <a:gd name="T24" fmla="*/ 120 w 120"/>
                <a:gd name="T25" fmla="*/ 13 h 88"/>
                <a:gd name="T26" fmla="*/ 118 w 120"/>
                <a:gd name="T27" fmla="*/ 17 h 88"/>
                <a:gd name="T28" fmla="*/ 118 w 120"/>
                <a:gd name="T29" fmla="*/ 19 h 88"/>
                <a:gd name="T30" fmla="*/ 116 w 120"/>
                <a:gd name="T31" fmla="*/ 23 h 88"/>
                <a:gd name="T32" fmla="*/ 112 w 120"/>
                <a:gd name="T33" fmla="*/ 27 h 88"/>
                <a:gd name="T34" fmla="*/ 110 w 120"/>
                <a:gd name="T35" fmla="*/ 29 h 88"/>
                <a:gd name="T36" fmla="*/ 107 w 120"/>
                <a:gd name="T37" fmla="*/ 32 h 88"/>
                <a:gd name="T38" fmla="*/ 103 w 120"/>
                <a:gd name="T39" fmla="*/ 36 h 88"/>
                <a:gd name="T40" fmla="*/ 97 w 120"/>
                <a:gd name="T41" fmla="*/ 40 h 88"/>
                <a:gd name="T42" fmla="*/ 91 w 120"/>
                <a:gd name="T43" fmla="*/ 46 h 88"/>
                <a:gd name="T44" fmla="*/ 86 w 120"/>
                <a:gd name="T45" fmla="*/ 50 h 88"/>
                <a:gd name="T46" fmla="*/ 80 w 120"/>
                <a:gd name="T47" fmla="*/ 55 h 88"/>
                <a:gd name="T48" fmla="*/ 72 w 120"/>
                <a:gd name="T49" fmla="*/ 59 h 88"/>
                <a:gd name="T50" fmla="*/ 65 w 120"/>
                <a:gd name="T51" fmla="*/ 63 h 88"/>
                <a:gd name="T52" fmla="*/ 57 w 120"/>
                <a:gd name="T53" fmla="*/ 69 h 88"/>
                <a:gd name="T54" fmla="*/ 52 w 120"/>
                <a:gd name="T55" fmla="*/ 72 h 88"/>
                <a:gd name="T56" fmla="*/ 44 w 120"/>
                <a:gd name="T57" fmla="*/ 76 h 88"/>
                <a:gd name="T58" fmla="*/ 36 w 120"/>
                <a:gd name="T59" fmla="*/ 80 h 88"/>
                <a:gd name="T60" fmla="*/ 29 w 120"/>
                <a:gd name="T61" fmla="*/ 84 h 88"/>
                <a:gd name="T62" fmla="*/ 21 w 120"/>
                <a:gd name="T63" fmla="*/ 86 h 88"/>
                <a:gd name="T64" fmla="*/ 15 w 120"/>
                <a:gd name="T65" fmla="*/ 88 h 88"/>
                <a:gd name="T66" fmla="*/ 12 w 120"/>
                <a:gd name="T67" fmla="*/ 88 h 88"/>
                <a:gd name="T68" fmla="*/ 10 w 120"/>
                <a:gd name="T69" fmla="*/ 88 h 88"/>
                <a:gd name="T70" fmla="*/ 6 w 120"/>
                <a:gd name="T71" fmla="*/ 88 h 88"/>
                <a:gd name="T72" fmla="*/ 4 w 120"/>
                <a:gd name="T73" fmla="*/ 88 h 88"/>
                <a:gd name="T74" fmla="*/ 2 w 120"/>
                <a:gd name="T75" fmla="*/ 86 h 88"/>
                <a:gd name="T76" fmla="*/ 0 w 120"/>
                <a:gd name="T77" fmla="*/ 84 h 88"/>
                <a:gd name="T78" fmla="*/ 0 w 120"/>
                <a:gd name="T79" fmla="*/ 82 h 88"/>
                <a:gd name="T80" fmla="*/ 0 w 120"/>
                <a:gd name="T81" fmla="*/ 80 h 88"/>
                <a:gd name="T82" fmla="*/ 2 w 120"/>
                <a:gd name="T83" fmla="*/ 78 h 88"/>
                <a:gd name="T84" fmla="*/ 2 w 120"/>
                <a:gd name="T85" fmla="*/ 76 h 88"/>
                <a:gd name="T86" fmla="*/ 8 w 120"/>
                <a:gd name="T87" fmla="*/ 69 h 88"/>
                <a:gd name="T88" fmla="*/ 12 w 120"/>
                <a:gd name="T89" fmla="*/ 63 h 88"/>
                <a:gd name="T90" fmla="*/ 17 w 120"/>
                <a:gd name="T91" fmla="*/ 57 h 88"/>
                <a:gd name="T92" fmla="*/ 23 w 120"/>
                <a:gd name="T93" fmla="*/ 53 h 88"/>
                <a:gd name="T94" fmla="*/ 29 w 120"/>
                <a:gd name="T95" fmla="*/ 48 h 88"/>
                <a:gd name="T96" fmla="*/ 34 w 120"/>
                <a:gd name="T97" fmla="*/ 44 h 88"/>
                <a:gd name="T98" fmla="*/ 42 w 120"/>
                <a:gd name="T99" fmla="*/ 40 h 88"/>
                <a:gd name="T100" fmla="*/ 48 w 120"/>
                <a:gd name="T101" fmla="*/ 38 h 88"/>
                <a:gd name="T102" fmla="*/ 55 w 120"/>
                <a:gd name="T103" fmla="*/ 32 h 88"/>
                <a:gd name="T104" fmla="*/ 61 w 120"/>
                <a:gd name="T105" fmla="*/ 31 h 88"/>
                <a:gd name="T106" fmla="*/ 67 w 120"/>
                <a:gd name="T107" fmla="*/ 27 h 88"/>
                <a:gd name="T108" fmla="*/ 74 w 120"/>
                <a:gd name="T109" fmla="*/ 23 h 88"/>
                <a:gd name="T110" fmla="*/ 80 w 120"/>
                <a:gd name="T111" fmla="*/ 19 h 88"/>
                <a:gd name="T112" fmla="*/ 86 w 120"/>
                <a:gd name="T113" fmla="*/ 15 h 88"/>
                <a:gd name="T114" fmla="*/ 91 w 120"/>
                <a:gd name="T115" fmla="*/ 10 h 88"/>
                <a:gd name="T116" fmla="*/ 97 w 120"/>
                <a:gd name="T117" fmla="*/ 6 h 88"/>
                <a:gd name="T118" fmla="*/ 97 w 120"/>
                <a:gd name="T119" fmla="*/ 6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0" h="88">
                  <a:moveTo>
                    <a:pt x="97" y="6"/>
                  </a:moveTo>
                  <a:lnTo>
                    <a:pt x="101" y="2"/>
                  </a:lnTo>
                  <a:lnTo>
                    <a:pt x="103" y="0"/>
                  </a:lnTo>
                  <a:lnTo>
                    <a:pt x="105" y="0"/>
                  </a:lnTo>
                  <a:lnTo>
                    <a:pt x="109" y="0"/>
                  </a:lnTo>
                  <a:lnTo>
                    <a:pt x="110" y="0"/>
                  </a:lnTo>
                  <a:lnTo>
                    <a:pt x="112" y="0"/>
                  </a:lnTo>
                  <a:lnTo>
                    <a:pt x="114" y="2"/>
                  </a:lnTo>
                  <a:lnTo>
                    <a:pt x="116" y="4"/>
                  </a:lnTo>
                  <a:lnTo>
                    <a:pt x="118" y="6"/>
                  </a:lnTo>
                  <a:lnTo>
                    <a:pt x="118" y="8"/>
                  </a:lnTo>
                  <a:lnTo>
                    <a:pt x="118" y="10"/>
                  </a:lnTo>
                  <a:lnTo>
                    <a:pt x="120" y="13"/>
                  </a:lnTo>
                  <a:lnTo>
                    <a:pt x="118" y="17"/>
                  </a:lnTo>
                  <a:lnTo>
                    <a:pt x="118" y="19"/>
                  </a:lnTo>
                  <a:lnTo>
                    <a:pt x="116" y="23"/>
                  </a:lnTo>
                  <a:lnTo>
                    <a:pt x="112" y="27"/>
                  </a:lnTo>
                  <a:lnTo>
                    <a:pt x="110" y="29"/>
                  </a:lnTo>
                  <a:lnTo>
                    <a:pt x="107" y="32"/>
                  </a:lnTo>
                  <a:lnTo>
                    <a:pt x="103" y="36"/>
                  </a:lnTo>
                  <a:lnTo>
                    <a:pt x="97" y="40"/>
                  </a:lnTo>
                  <a:lnTo>
                    <a:pt x="91" y="46"/>
                  </a:lnTo>
                  <a:lnTo>
                    <a:pt x="86" y="50"/>
                  </a:lnTo>
                  <a:lnTo>
                    <a:pt x="80" y="55"/>
                  </a:lnTo>
                  <a:lnTo>
                    <a:pt x="72" y="59"/>
                  </a:lnTo>
                  <a:lnTo>
                    <a:pt x="65" y="63"/>
                  </a:lnTo>
                  <a:lnTo>
                    <a:pt x="57" y="69"/>
                  </a:lnTo>
                  <a:lnTo>
                    <a:pt x="52" y="72"/>
                  </a:lnTo>
                  <a:lnTo>
                    <a:pt x="44" y="76"/>
                  </a:lnTo>
                  <a:lnTo>
                    <a:pt x="36" y="80"/>
                  </a:lnTo>
                  <a:lnTo>
                    <a:pt x="29" y="84"/>
                  </a:lnTo>
                  <a:lnTo>
                    <a:pt x="21" y="86"/>
                  </a:lnTo>
                  <a:lnTo>
                    <a:pt x="15" y="88"/>
                  </a:lnTo>
                  <a:lnTo>
                    <a:pt x="12" y="88"/>
                  </a:lnTo>
                  <a:lnTo>
                    <a:pt x="10" y="88"/>
                  </a:lnTo>
                  <a:lnTo>
                    <a:pt x="6" y="88"/>
                  </a:lnTo>
                  <a:lnTo>
                    <a:pt x="4" y="88"/>
                  </a:lnTo>
                  <a:lnTo>
                    <a:pt x="2" y="86"/>
                  </a:lnTo>
                  <a:lnTo>
                    <a:pt x="0" y="84"/>
                  </a:lnTo>
                  <a:lnTo>
                    <a:pt x="0" y="82"/>
                  </a:lnTo>
                  <a:lnTo>
                    <a:pt x="0" y="80"/>
                  </a:lnTo>
                  <a:lnTo>
                    <a:pt x="2" y="78"/>
                  </a:lnTo>
                  <a:lnTo>
                    <a:pt x="2" y="76"/>
                  </a:lnTo>
                  <a:lnTo>
                    <a:pt x="8" y="69"/>
                  </a:lnTo>
                  <a:lnTo>
                    <a:pt x="12" y="63"/>
                  </a:lnTo>
                  <a:lnTo>
                    <a:pt x="17" y="57"/>
                  </a:lnTo>
                  <a:lnTo>
                    <a:pt x="23" y="53"/>
                  </a:lnTo>
                  <a:lnTo>
                    <a:pt x="29" y="48"/>
                  </a:lnTo>
                  <a:lnTo>
                    <a:pt x="34" y="44"/>
                  </a:lnTo>
                  <a:lnTo>
                    <a:pt x="42" y="40"/>
                  </a:lnTo>
                  <a:lnTo>
                    <a:pt x="48" y="38"/>
                  </a:lnTo>
                  <a:lnTo>
                    <a:pt x="55" y="32"/>
                  </a:lnTo>
                  <a:lnTo>
                    <a:pt x="61" y="31"/>
                  </a:lnTo>
                  <a:lnTo>
                    <a:pt x="67" y="27"/>
                  </a:lnTo>
                  <a:lnTo>
                    <a:pt x="74" y="23"/>
                  </a:lnTo>
                  <a:lnTo>
                    <a:pt x="80" y="19"/>
                  </a:lnTo>
                  <a:lnTo>
                    <a:pt x="86" y="15"/>
                  </a:lnTo>
                  <a:lnTo>
                    <a:pt x="91" y="10"/>
                  </a:lnTo>
                  <a:lnTo>
                    <a:pt x="97" y="6"/>
                  </a:lnTo>
                  <a:lnTo>
                    <a:pt x="97" y="6"/>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480" name="Freeform 16">
              <a:extLst>
                <a:ext uri="{FF2B5EF4-FFF2-40B4-BE49-F238E27FC236}">
                  <a16:creationId xmlns:a16="http://schemas.microsoft.com/office/drawing/2014/main" id="{CFAD81BC-FDBF-4C4D-B4ED-2F7D84B2232A}"/>
                </a:ext>
              </a:extLst>
            </p:cNvPr>
            <p:cNvSpPr>
              <a:spLocks/>
            </p:cNvSpPr>
            <p:nvPr/>
          </p:nvSpPr>
          <p:spPr bwMode="auto">
            <a:xfrm>
              <a:off x="3436" y="1987"/>
              <a:ext cx="37" cy="59"/>
            </a:xfrm>
            <a:custGeom>
              <a:avLst/>
              <a:gdLst>
                <a:gd name="T0" fmla="*/ 13 w 74"/>
                <a:gd name="T1" fmla="*/ 67 h 118"/>
                <a:gd name="T2" fmla="*/ 15 w 74"/>
                <a:gd name="T3" fmla="*/ 61 h 118"/>
                <a:gd name="T4" fmla="*/ 17 w 74"/>
                <a:gd name="T5" fmla="*/ 57 h 118"/>
                <a:gd name="T6" fmla="*/ 20 w 74"/>
                <a:gd name="T7" fmla="*/ 51 h 118"/>
                <a:gd name="T8" fmla="*/ 22 w 74"/>
                <a:gd name="T9" fmla="*/ 48 h 118"/>
                <a:gd name="T10" fmla="*/ 24 w 74"/>
                <a:gd name="T11" fmla="*/ 42 h 118"/>
                <a:gd name="T12" fmla="*/ 28 w 74"/>
                <a:gd name="T13" fmla="*/ 38 h 118"/>
                <a:gd name="T14" fmla="*/ 30 w 74"/>
                <a:gd name="T15" fmla="*/ 34 h 118"/>
                <a:gd name="T16" fmla="*/ 34 w 74"/>
                <a:gd name="T17" fmla="*/ 29 h 118"/>
                <a:gd name="T18" fmla="*/ 36 w 74"/>
                <a:gd name="T19" fmla="*/ 25 h 118"/>
                <a:gd name="T20" fmla="*/ 40 w 74"/>
                <a:gd name="T21" fmla="*/ 21 h 118"/>
                <a:gd name="T22" fmla="*/ 41 w 74"/>
                <a:gd name="T23" fmla="*/ 17 h 118"/>
                <a:gd name="T24" fmla="*/ 45 w 74"/>
                <a:gd name="T25" fmla="*/ 13 h 118"/>
                <a:gd name="T26" fmla="*/ 49 w 74"/>
                <a:gd name="T27" fmla="*/ 10 h 118"/>
                <a:gd name="T28" fmla="*/ 53 w 74"/>
                <a:gd name="T29" fmla="*/ 6 h 118"/>
                <a:gd name="T30" fmla="*/ 57 w 74"/>
                <a:gd name="T31" fmla="*/ 4 h 118"/>
                <a:gd name="T32" fmla="*/ 60 w 74"/>
                <a:gd name="T33" fmla="*/ 2 h 118"/>
                <a:gd name="T34" fmla="*/ 68 w 74"/>
                <a:gd name="T35" fmla="*/ 0 h 118"/>
                <a:gd name="T36" fmla="*/ 70 w 74"/>
                <a:gd name="T37" fmla="*/ 0 h 118"/>
                <a:gd name="T38" fmla="*/ 72 w 74"/>
                <a:gd name="T39" fmla="*/ 4 h 118"/>
                <a:gd name="T40" fmla="*/ 74 w 74"/>
                <a:gd name="T41" fmla="*/ 8 h 118"/>
                <a:gd name="T42" fmla="*/ 72 w 74"/>
                <a:gd name="T43" fmla="*/ 13 h 118"/>
                <a:gd name="T44" fmla="*/ 70 w 74"/>
                <a:gd name="T45" fmla="*/ 21 h 118"/>
                <a:gd name="T46" fmla="*/ 66 w 74"/>
                <a:gd name="T47" fmla="*/ 29 h 118"/>
                <a:gd name="T48" fmla="*/ 60 w 74"/>
                <a:gd name="T49" fmla="*/ 38 h 118"/>
                <a:gd name="T50" fmla="*/ 57 w 74"/>
                <a:gd name="T51" fmla="*/ 48 h 118"/>
                <a:gd name="T52" fmla="*/ 51 w 74"/>
                <a:gd name="T53" fmla="*/ 59 h 118"/>
                <a:gd name="T54" fmla="*/ 45 w 74"/>
                <a:gd name="T55" fmla="*/ 68 h 118"/>
                <a:gd name="T56" fmla="*/ 40 w 74"/>
                <a:gd name="T57" fmla="*/ 78 h 118"/>
                <a:gd name="T58" fmla="*/ 34 w 74"/>
                <a:gd name="T59" fmla="*/ 87 h 118"/>
                <a:gd name="T60" fmla="*/ 28 w 74"/>
                <a:gd name="T61" fmla="*/ 95 h 118"/>
                <a:gd name="T62" fmla="*/ 24 w 74"/>
                <a:gd name="T63" fmla="*/ 103 h 118"/>
                <a:gd name="T64" fmla="*/ 22 w 74"/>
                <a:gd name="T65" fmla="*/ 110 h 118"/>
                <a:gd name="T66" fmla="*/ 19 w 74"/>
                <a:gd name="T67" fmla="*/ 114 h 118"/>
                <a:gd name="T68" fmla="*/ 15 w 74"/>
                <a:gd name="T69" fmla="*/ 116 h 118"/>
                <a:gd name="T70" fmla="*/ 13 w 74"/>
                <a:gd name="T71" fmla="*/ 118 h 118"/>
                <a:gd name="T72" fmla="*/ 9 w 74"/>
                <a:gd name="T73" fmla="*/ 118 h 118"/>
                <a:gd name="T74" fmla="*/ 5 w 74"/>
                <a:gd name="T75" fmla="*/ 116 h 118"/>
                <a:gd name="T76" fmla="*/ 1 w 74"/>
                <a:gd name="T77" fmla="*/ 114 h 118"/>
                <a:gd name="T78" fmla="*/ 1 w 74"/>
                <a:gd name="T79" fmla="*/ 112 h 118"/>
                <a:gd name="T80" fmla="*/ 0 w 74"/>
                <a:gd name="T81" fmla="*/ 108 h 118"/>
                <a:gd name="T82" fmla="*/ 0 w 74"/>
                <a:gd name="T83" fmla="*/ 106 h 118"/>
                <a:gd name="T84" fmla="*/ 0 w 74"/>
                <a:gd name="T85" fmla="*/ 103 h 118"/>
                <a:gd name="T86" fmla="*/ 1 w 74"/>
                <a:gd name="T87" fmla="*/ 99 h 118"/>
                <a:gd name="T88" fmla="*/ 1 w 74"/>
                <a:gd name="T89" fmla="*/ 95 h 118"/>
                <a:gd name="T90" fmla="*/ 1 w 74"/>
                <a:gd name="T91" fmla="*/ 93 h 118"/>
                <a:gd name="T92" fmla="*/ 3 w 74"/>
                <a:gd name="T93" fmla="*/ 91 h 118"/>
                <a:gd name="T94" fmla="*/ 3 w 74"/>
                <a:gd name="T95" fmla="*/ 89 h 118"/>
                <a:gd name="T96" fmla="*/ 3 w 74"/>
                <a:gd name="T97" fmla="*/ 87 h 118"/>
                <a:gd name="T98" fmla="*/ 5 w 74"/>
                <a:gd name="T99" fmla="*/ 86 h 118"/>
                <a:gd name="T100" fmla="*/ 5 w 74"/>
                <a:gd name="T101" fmla="*/ 84 h 118"/>
                <a:gd name="T102" fmla="*/ 5 w 74"/>
                <a:gd name="T103" fmla="*/ 80 h 118"/>
                <a:gd name="T104" fmla="*/ 7 w 74"/>
                <a:gd name="T105" fmla="*/ 78 h 118"/>
                <a:gd name="T106" fmla="*/ 9 w 74"/>
                <a:gd name="T107" fmla="*/ 74 h 118"/>
                <a:gd name="T108" fmla="*/ 9 w 74"/>
                <a:gd name="T109" fmla="*/ 72 h 118"/>
                <a:gd name="T110" fmla="*/ 11 w 74"/>
                <a:gd name="T111" fmla="*/ 68 h 118"/>
                <a:gd name="T112" fmla="*/ 13 w 74"/>
                <a:gd name="T113" fmla="*/ 67 h 118"/>
                <a:gd name="T114" fmla="*/ 13 w 74"/>
                <a:gd name="T115" fmla="*/ 67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4" h="118">
                  <a:moveTo>
                    <a:pt x="13" y="67"/>
                  </a:moveTo>
                  <a:lnTo>
                    <a:pt x="15" y="61"/>
                  </a:lnTo>
                  <a:lnTo>
                    <a:pt x="17" y="57"/>
                  </a:lnTo>
                  <a:lnTo>
                    <a:pt x="20" y="51"/>
                  </a:lnTo>
                  <a:lnTo>
                    <a:pt x="22" y="48"/>
                  </a:lnTo>
                  <a:lnTo>
                    <a:pt x="24" y="42"/>
                  </a:lnTo>
                  <a:lnTo>
                    <a:pt x="28" y="38"/>
                  </a:lnTo>
                  <a:lnTo>
                    <a:pt x="30" y="34"/>
                  </a:lnTo>
                  <a:lnTo>
                    <a:pt x="34" y="29"/>
                  </a:lnTo>
                  <a:lnTo>
                    <a:pt x="36" y="25"/>
                  </a:lnTo>
                  <a:lnTo>
                    <a:pt x="40" y="21"/>
                  </a:lnTo>
                  <a:lnTo>
                    <a:pt x="41" y="17"/>
                  </a:lnTo>
                  <a:lnTo>
                    <a:pt x="45" y="13"/>
                  </a:lnTo>
                  <a:lnTo>
                    <a:pt x="49" y="10"/>
                  </a:lnTo>
                  <a:lnTo>
                    <a:pt x="53" y="6"/>
                  </a:lnTo>
                  <a:lnTo>
                    <a:pt x="57" y="4"/>
                  </a:lnTo>
                  <a:lnTo>
                    <a:pt x="60" y="2"/>
                  </a:lnTo>
                  <a:lnTo>
                    <a:pt x="68" y="0"/>
                  </a:lnTo>
                  <a:lnTo>
                    <a:pt x="70" y="0"/>
                  </a:lnTo>
                  <a:lnTo>
                    <a:pt x="72" y="4"/>
                  </a:lnTo>
                  <a:lnTo>
                    <a:pt x="74" y="8"/>
                  </a:lnTo>
                  <a:lnTo>
                    <a:pt x="72" y="13"/>
                  </a:lnTo>
                  <a:lnTo>
                    <a:pt x="70" y="21"/>
                  </a:lnTo>
                  <a:lnTo>
                    <a:pt x="66" y="29"/>
                  </a:lnTo>
                  <a:lnTo>
                    <a:pt x="60" y="38"/>
                  </a:lnTo>
                  <a:lnTo>
                    <a:pt x="57" y="48"/>
                  </a:lnTo>
                  <a:lnTo>
                    <a:pt x="51" y="59"/>
                  </a:lnTo>
                  <a:lnTo>
                    <a:pt x="45" y="68"/>
                  </a:lnTo>
                  <a:lnTo>
                    <a:pt x="40" y="78"/>
                  </a:lnTo>
                  <a:lnTo>
                    <a:pt x="34" y="87"/>
                  </a:lnTo>
                  <a:lnTo>
                    <a:pt x="28" y="95"/>
                  </a:lnTo>
                  <a:lnTo>
                    <a:pt x="24" y="103"/>
                  </a:lnTo>
                  <a:lnTo>
                    <a:pt x="22" y="110"/>
                  </a:lnTo>
                  <a:lnTo>
                    <a:pt x="19" y="114"/>
                  </a:lnTo>
                  <a:lnTo>
                    <a:pt x="15" y="116"/>
                  </a:lnTo>
                  <a:lnTo>
                    <a:pt x="13" y="118"/>
                  </a:lnTo>
                  <a:lnTo>
                    <a:pt x="9" y="118"/>
                  </a:lnTo>
                  <a:lnTo>
                    <a:pt x="5" y="116"/>
                  </a:lnTo>
                  <a:lnTo>
                    <a:pt x="1" y="114"/>
                  </a:lnTo>
                  <a:lnTo>
                    <a:pt x="1" y="112"/>
                  </a:lnTo>
                  <a:lnTo>
                    <a:pt x="0" y="108"/>
                  </a:lnTo>
                  <a:lnTo>
                    <a:pt x="0" y="106"/>
                  </a:lnTo>
                  <a:lnTo>
                    <a:pt x="0" y="103"/>
                  </a:lnTo>
                  <a:lnTo>
                    <a:pt x="1" y="99"/>
                  </a:lnTo>
                  <a:lnTo>
                    <a:pt x="1" y="95"/>
                  </a:lnTo>
                  <a:lnTo>
                    <a:pt x="1" y="93"/>
                  </a:lnTo>
                  <a:lnTo>
                    <a:pt x="3" y="91"/>
                  </a:lnTo>
                  <a:lnTo>
                    <a:pt x="3" y="89"/>
                  </a:lnTo>
                  <a:lnTo>
                    <a:pt x="3" y="87"/>
                  </a:lnTo>
                  <a:lnTo>
                    <a:pt x="5" y="86"/>
                  </a:lnTo>
                  <a:lnTo>
                    <a:pt x="5" y="84"/>
                  </a:lnTo>
                  <a:lnTo>
                    <a:pt x="5" y="80"/>
                  </a:lnTo>
                  <a:lnTo>
                    <a:pt x="7" y="78"/>
                  </a:lnTo>
                  <a:lnTo>
                    <a:pt x="9" y="74"/>
                  </a:lnTo>
                  <a:lnTo>
                    <a:pt x="9" y="72"/>
                  </a:lnTo>
                  <a:lnTo>
                    <a:pt x="11" y="68"/>
                  </a:lnTo>
                  <a:lnTo>
                    <a:pt x="13" y="67"/>
                  </a:lnTo>
                  <a:lnTo>
                    <a:pt x="13" y="67"/>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481" name="Freeform 17">
              <a:extLst>
                <a:ext uri="{FF2B5EF4-FFF2-40B4-BE49-F238E27FC236}">
                  <a16:creationId xmlns:a16="http://schemas.microsoft.com/office/drawing/2014/main" id="{B2F57B28-0D12-934F-AA01-B1A59F09542A}"/>
                </a:ext>
              </a:extLst>
            </p:cNvPr>
            <p:cNvSpPr>
              <a:spLocks/>
            </p:cNvSpPr>
            <p:nvPr/>
          </p:nvSpPr>
          <p:spPr bwMode="auto">
            <a:xfrm>
              <a:off x="3574" y="2237"/>
              <a:ext cx="63" cy="32"/>
            </a:xfrm>
            <a:custGeom>
              <a:avLst/>
              <a:gdLst>
                <a:gd name="T0" fmla="*/ 16 w 126"/>
                <a:gd name="T1" fmla="*/ 0 h 65"/>
                <a:gd name="T2" fmla="*/ 21 w 126"/>
                <a:gd name="T3" fmla="*/ 0 h 65"/>
                <a:gd name="T4" fmla="*/ 27 w 126"/>
                <a:gd name="T5" fmla="*/ 2 h 65"/>
                <a:gd name="T6" fmla="*/ 33 w 126"/>
                <a:gd name="T7" fmla="*/ 4 h 65"/>
                <a:gd name="T8" fmla="*/ 38 w 126"/>
                <a:gd name="T9" fmla="*/ 6 h 65"/>
                <a:gd name="T10" fmla="*/ 44 w 126"/>
                <a:gd name="T11" fmla="*/ 8 h 65"/>
                <a:gd name="T12" fmla="*/ 50 w 126"/>
                <a:gd name="T13" fmla="*/ 10 h 65"/>
                <a:gd name="T14" fmla="*/ 57 w 126"/>
                <a:gd name="T15" fmla="*/ 11 h 65"/>
                <a:gd name="T16" fmla="*/ 63 w 126"/>
                <a:gd name="T17" fmla="*/ 15 h 65"/>
                <a:gd name="T18" fmla="*/ 71 w 126"/>
                <a:gd name="T19" fmla="*/ 17 h 65"/>
                <a:gd name="T20" fmla="*/ 76 w 126"/>
                <a:gd name="T21" fmla="*/ 19 h 65"/>
                <a:gd name="T22" fmla="*/ 82 w 126"/>
                <a:gd name="T23" fmla="*/ 23 h 65"/>
                <a:gd name="T24" fmla="*/ 90 w 126"/>
                <a:gd name="T25" fmla="*/ 25 h 65"/>
                <a:gd name="T26" fmla="*/ 96 w 126"/>
                <a:gd name="T27" fmla="*/ 29 h 65"/>
                <a:gd name="T28" fmla="*/ 101 w 126"/>
                <a:gd name="T29" fmla="*/ 32 h 65"/>
                <a:gd name="T30" fmla="*/ 105 w 126"/>
                <a:gd name="T31" fmla="*/ 36 h 65"/>
                <a:gd name="T32" fmla="*/ 111 w 126"/>
                <a:gd name="T33" fmla="*/ 40 h 65"/>
                <a:gd name="T34" fmla="*/ 115 w 126"/>
                <a:gd name="T35" fmla="*/ 42 h 65"/>
                <a:gd name="T36" fmla="*/ 116 w 126"/>
                <a:gd name="T37" fmla="*/ 44 h 65"/>
                <a:gd name="T38" fmla="*/ 118 w 126"/>
                <a:gd name="T39" fmla="*/ 46 h 65"/>
                <a:gd name="T40" fmla="*/ 122 w 126"/>
                <a:gd name="T41" fmla="*/ 49 h 65"/>
                <a:gd name="T42" fmla="*/ 122 w 126"/>
                <a:gd name="T43" fmla="*/ 51 h 65"/>
                <a:gd name="T44" fmla="*/ 124 w 126"/>
                <a:gd name="T45" fmla="*/ 53 h 65"/>
                <a:gd name="T46" fmla="*/ 126 w 126"/>
                <a:gd name="T47" fmla="*/ 55 h 65"/>
                <a:gd name="T48" fmla="*/ 126 w 126"/>
                <a:gd name="T49" fmla="*/ 57 h 65"/>
                <a:gd name="T50" fmla="*/ 126 w 126"/>
                <a:gd name="T51" fmla="*/ 59 h 65"/>
                <a:gd name="T52" fmla="*/ 124 w 126"/>
                <a:gd name="T53" fmla="*/ 61 h 65"/>
                <a:gd name="T54" fmla="*/ 122 w 126"/>
                <a:gd name="T55" fmla="*/ 63 h 65"/>
                <a:gd name="T56" fmla="*/ 120 w 126"/>
                <a:gd name="T57" fmla="*/ 65 h 65"/>
                <a:gd name="T58" fmla="*/ 113 w 126"/>
                <a:gd name="T59" fmla="*/ 63 h 65"/>
                <a:gd name="T60" fmla="*/ 105 w 126"/>
                <a:gd name="T61" fmla="*/ 61 h 65"/>
                <a:gd name="T62" fmla="*/ 97 w 126"/>
                <a:gd name="T63" fmla="*/ 59 h 65"/>
                <a:gd name="T64" fmla="*/ 92 w 126"/>
                <a:gd name="T65" fmla="*/ 57 h 65"/>
                <a:gd name="T66" fmla="*/ 84 w 126"/>
                <a:gd name="T67" fmla="*/ 53 h 65"/>
                <a:gd name="T68" fmla="*/ 76 w 126"/>
                <a:gd name="T69" fmla="*/ 51 h 65"/>
                <a:gd name="T70" fmla="*/ 69 w 126"/>
                <a:gd name="T71" fmla="*/ 49 h 65"/>
                <a:gd name="T72" fmla="*/ 63 w 126"/>
                <a:gd name="T73" fmla="*/ 46 h 65"/>
                <a:gd name="T74" fmla="*/ 56 w 126"/>
                <a:gd name="T75" fmla="*/ 42 h 65"/>
                <a:gd name="T76" fmla="*/ 48 w 126"/>
                <a:gd name="T77" fmla="*/ 40 h 65"/>
                <a:gd name="T78" fmla="*/ 40 w 126"/>
                <a:gd name="T79" fmla="*/ 36 h 65"/>
                <a:gd name="T80" fmla="*/ 35 w 126"/>
                <a:gd name="T81" fmla="*/ 34 h 65"/>
                <a:gd name="T82" fmla="*/ 27 w 126"/>
                <a:gd name="T83" fmla="*/ 30 h 65"/>
                <a:gd name="T84" fmla="*/ 21 w 126"/>
                <a:gd name="T85" fmla="*/ 29 h 65"/>
                <a:gd name="T86" fmla="*/ 14 w 126"/>
                <a:gd name="T87" fmla="*/ 25 h 65"/>
                <a:gd name="T88" fmla="*/ 8 w 126"/>
                <a:gd name="T89" fmla="*/ 23 h 65"/>
                <a:gd name="T90" fmla="*/ 4 w 126"/>
                <a:gd name="T91" fmla="*/ 21 h 65"/>
                <a:gd name="T92" fmla="*/ 2 w 126"/>
                <a:gd name="T93" fmla="*/ 19 h 65"/>
                <a:gd name="T94" fmla="*/ 2 w 126"/>
                <a:gd name="T95" fmla="*/ 17 h 65"/>
                <a:gd name="T96" fmla="*/ 0 w 126"/>
                <a:gd name="T97" fmla="*/ 15 h 65"/>
                <a:gd name="T98" fmla="*/ 0 w 126"/>
                <a:gd name="T99" fmla="*/ 11 h 65"/>
                <a:gd name="T100" fmla="*/ 2 w 126"/>
                <a:gd name="T101" fmla="*/ 8 h 65"/>
                <a:gd name="T102" fmla="*/ 6 w 126"/>
                <a:gd name="T103" fmla="*/ 4 h 65"/>
                <a:gd name="T104" fmla="*/ 10 w 126"/>
                <a:gd name="T105" fmla="*/ 2 h 65"/>
                <a:gd name="T106" fmla="*/ 14 w 126"/>
                <a:gd name="T107" fmla="*/ 0 h 65"/>
                <a:gd name="T108" fmla="*/ 16 w 126"/>
                <a:gd name="T109" fmla="*/ 0 h 65"/>
                <a:gd name="T110" fmla="*/ 16 w 126"/>
                <a:gd name="T111" fmla="*/ 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6" h="65">
                  <a:moveTo>
                    <a:pt x="16" y="0"/>
                  </a:moveTo>
                  <a:lnTo>
                    <a:pt x="21" y="0"/>
                  </a:lnTo>
                  <a:lnTo>
                    <a:pt x="27" y="2"/>
                  </a:lnTo>
                  <a:lnTo>
                    <a:pt x="33" y="4"/>
                  </a:lnTo>
                  <a:lnTo>
                    <a:pt x="38" y="6"/>
                  </a:lnTo>
                  <a:lnTo>
                    <a:pt x="44" y="8"/>
                  </a:lnTo>
                  <a:lnTo>
                    <a:pt x="50" y="10"/>
                  </a:lnTo>
                  <a:lnTo>
                    <a:pt x="57" y="11"/>
                  </a:lnTo>
                  <a:lnTo>
                    <a:pt x="63" y="15"/>
                  </a:lnTo>
                  <a:lnTo>
                    <a:pt x="71" y="17"/>
                  </a:lnTo>
                  <a:lnTo>
                    <a:pt x="76" y="19"/>
                  </a:lnTo>
                  <a:lnTo>
                    <a:pt x="82" y="23"/>
                  </a:lnTo>
                  <a:lnTo>
                    <a:pt x="90" y="25"/>
                  </a:lnTo>
                  <a:lnTo>
                    <a:pt x="96" y="29"/>
                  </a:lnTo>
                  <a:lnTo>
                    <a:pt x="101" y="32"/>
                  </a:lnTo>
                  <a:lnTo>
                    <a:pt x="105" y="36"/>
                  </a:lnTo>
                  <a:lnTo>
                    <a:pt x="111" y="40"/>
                  </a:lnTo>
                  <a:lnTo>
                    <a:pt x="115" y="42"/>
                  </a:lnTo>
                  <a:lnTo>
                    <a:pt x="116" y="44"/>
                  </a:lnTo>
                  <a:lnTo>
                    <a:pt x="118" y="46"/>
                  </a:lnTo>
                  <a:lnTo>
                    <a:pt x="122" y="49"/>
                  </a:lnTo>
                  <a:lnTo>
                    <a:pt x="122" y="51"/>
                  </a:lnTo>
                  <a:lnTo>
                    <a:pt x="124" y="53"/>
                  </a:lnTo>
                  <a:lnTo>
                    <a:pt x="126" y="55"/>
                  </a:lnTo>
                  <a:lnTo>
                    <a:pt x="126" y="57"/>
                  </a:lnTo>
                  <a:lnTo>
                    <a:pt x="126" y="59"/>
                  </a:lnTo>
                  <a:lnTo>
                    <a:pt x="124" y="61"/>
                  </a:lnTo>
                  <a:lnTo>
                    <a:pt x="122" y="63"/>
                  </a:lnTo>
                  <a:lnTo>
                    <a:pt x="120" y="65"/>
                  </a:lnTo>
                  <a:lnTo>
                    <a:pt x="113" y="63"/>
                  </a:lnTo>
                  <a:lnTo>
                    <a:pt x="105" y="61"/>
                  </a:lnTo>
                  <a:lnTo>
                    <a:pt x="97" y="59"/>
                  </a:lnTo>
                  <a:lnTo>
                    <a:pt x="92" y="57"/>
                  </a:lnTo>
                  <a:lnTo>
                    <a:pt x="84" y="53"/>
                  </a:lnTo>
                  <a:lnTo>
                    <a:pt x="76" y="51"/>
                  </a:lnTo>
                  <a:lnTo>
                    <a:pt x="69" y="49"/>
                  </a:lnTo>
                  <a:lnTo>
                    <a:pt x="63" y="46"/>
                  </a:lnTo>
                  <a:lnTo>
                    <a:pt x="56" y="42"/>
                  </a:lnTo>
                  <a:lnTo>
                    <a:pt x="48" y="40"/>
                  </a:lnTo>
                  <a:lnTo>
                    <a:pt x="40" y="36"/>
                  </a:lnTo>
                  <a:lnTo>
                    <a:pt x="35" y="34"/>
                  </a:lnTo>
                  <a:lnTo>
                    <a:pt x="27" y="30"/>
                  </a:lnTo>
                  <a:lnTo>
                    <a:pt x="21" y="29"/>
                  </a:lnTo>
                  <a:lnTo>
                    <a:pt x="14" y="25"/>
                  </a:lnTo>
                  <a:lnTo>
                    <a:pt x="8" y="23"/>
                  </a:lnTo>
                  <a:lnTo>
                    <a:pt x="4" y="21"/>
                  </a:lnTo>
                  <a:lnTo>
                    <a:pt x="2" y="19"/>
                  </a:lnTo>
                  <a:lnTo>
                    <a:pt x="2" y="17"/>
                  </a:lnTo>
                  <a:lnTo>
                    <a:pt x="0" y="15"/>
                  </a:lnTo>
                  <a:lnTo>
                    <a:pt x="0" y="11"/>
                  </a:lnTo>
                  <a:lnTo>
                    <a:pt x="2" y="8"/>
                  </a:lnTo>
                  <a:lnTo>
                    <a:pt x="6" y="4"/>
                  </a:lnTo>
                  <a:lnTo>
                    <a:pt x="10" y="2"/>
                  </a:lnTo>
                  <a:lnTo>
                    <a:pt x="14" y="0"/>
                  </a:lnTo>
                  <a:lnTo>
                    <a:pt x="16" y="0"/>
                  </a:lnTo>
                  <a:lnTo>
                    <a:pt x="16" y="0"/>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482" name="Freeform 18">
              <a:extLst>
                <a:ext uri="{FF2B5EF4-FFF2-40B4-BE49-F238E27FC236}">
                  <a16:creationId xmlns:a16="http://schemas.microsoft.com/office/drawing/2014/main" id="{592B48D9-2F9B-8140-806B-69EE76A0A4A3}"/>
                </a:ext>
              </a:extLst>
            </p:cNvPr>
            <p:cNvSpPr>
              <a:spLocks/>
            </p:cNvSpPr>
            <p:nvPr/>
          </p:nvSpPr>
          <p:spPr bwMode="auto">
            <a:xfrm>
              <a:off x="3566" y="2320"/>
              <a:ext cx="55" cy="26"/>
            </a:xfrm>
            <a:custGeom>
              <a:avLst/>
              <a:gdLst>
                <a:gd name="T0" fmla="*/ 16 w 111"/>
                <a:gd name="T1" fmla="*/ 0 h 54"/>
                <a:gd name="T2" fmla="*/ 17 w 111"/>
                <a:gd name="T3" fmla="*/ 2 h 54"/>
                <a:gd name="T4" fmla="*/ 23 w 111"/>
                <a:gd name="T5" fmla="*/ 4 h 54"/>
                <a:gd name="T6" fmla="*/ 27 w 111"/>
                <a:gd name="T7" fmla="*/ 4 h 54"/>
                <a:gd name="T8" fmla="*/ 35 w 111"/>
                <a:gd name="T9" fmla="*/ 6 h 54"/>
                <a:gd name="T10" fmla="*/ 40 w 111"/>
                <a:gd name="T11" fmla="*/ 8 h 54"/>
                <a:gd name="T12" fmla="*/ 46 w 111"/>
                <a:gd name="T13" fmla="*/ 10 h 54"/>
                <a:gd name="T14" fmla="*/ 54 w 111"/>
                <a:gd name="T15" fmla="*/ 14 h 54"/>
                <a:gd name="T16" fmla="*/ 59 w 111"/>
                <a:gd name="T17" fmla="*/ 16 h 54"/>
                <a:gd name="T18" fmla="*/ 67 w 111"/>
                <a:gd name="T19" fmla="*/ 18 h 54"/>
                <a:gd name="T20" fmla="*/ 73 w 111"/>
                <a:gd name="T21" fmla="*/ 19 h 54"/>
                <a:gd name="T22" fmla="*/ 80 w 111"/>
                <a:gd name="T23" fmla="*/ 21 h 54"/>
                <a:gd name="T24" fmla="*/ 86 w 111"/>
                <a:gd name="T25" fmla="*/ 25 h 54"/>
                <a:gd name="T26" fmla="*/ 92 w 111"/>
                <a:gd name="T27" fmla="*/ 27 h 54"/>
                <a:gd name="T28" fmla="*/ 97 w 111"/>
                <a:gd name="T29" fmla="*/ 29 h 54"/>
                <a:gd name="T30" fmla="*/ 101 w 111"/>
                <a:gd name="T31" fmla="*/ 33 h 54"/>
                <a:gd name="T32" fmla="*/ 107 w 111"/>
                <a:gd name="T33" fmla="*/ 35 h 54"/>
                <a:gd name="T34" fmla="*/ 109 w 111"/>
                <a:gd name="T35" fmla="*/ 37 h 54"/>
                <a:gd name="T36" fmla="*/ 111 w 111"/>
                <a:gd name="T37" fmla="*/ 40 h 54"/>
                <a:gd name="T38" fmla="*/ 111 w 111"/>
                <a:gd name="T39" fmla="*/ 42 h 54"/>
                <a:gd name="T40" fmla="*/ 111 w 111"/>
                <a:gd name="T41" fmla="*/ 46 h 54"/>
                <a:gd name="T42" fmla="*/ 111 w 111"/>
                <a:gd name="T43" fmla="*/ 48 h 54"/>
                <a:gd name="T44" fmla="*/ 109 w 111"/>
                <a:gd name="T45" fmla="*/ 52 h 54"/>
                <a:gd name="T46" fmla="*/ 107 w 111"/>
                <a:gd name="T47" fmla="*/ 52 h 54"/>
                <a:gd name="T48" fmla="*/ 105 w 111"/>
                <a:gd name="T49" fmla="*/ 52 h 54"/>
                <a:gd name="T50" fmla="*/ 103 w 111"/>
                <a:gd name="T51" fmla="*/ 54 h 54"/>
                <a:gd name="T52" fmla="*/ 101 w 111"/>
                <a:gd name="T53" fmla="*/ 54 h 54"/>
                <a:gd name="T54" fmla="*/ 93 w 111"/>
                <a:gd name="T55" fmla="*/ 52 h 54"/>
                <a:gd name="T56" fmla="*/ 88 w 111"/>
                <a:gd name="T57" fmla="*/ 52 h 54"/>
                <a:gd name="T58" fmla="*/ 82 w 111"/>
                <a:gd name="T59" fmla="*/ 50 h 54"/>
                <a:gd name="T60" fmla="*/ 74 w 111"/>
                <a:gd name="T61" fmla="*/ 50 h 54"/>
                <a:gd name="T62" fmla="*/ 69 w 111"/>
                <a:gd name="T63" fmla="*/ 46 h 54"/>
                <a:gd name="T64" fmla="*/ 63 w 111"/>
                <a:gd name="T65" fmla="*/ 46 h 54"/>
                <a:gd name="T66" fmla="*/ 55 w 111"/>
                <a:gd name="T67" fmla="*/ 44 h 54"/>
                <a:gd name="T68" fmla="*/ 50 w 111"/>
                <a:gd name="T69" fmla="*/ 42 h 54"/>
                <a:gd name="T70" fmla="*/ 44 w 111"/>
                <a:gd name="T71" fmla="*/ 38 h 54"/>
                <a:gd name="T72" fmla="*/ 38 w 111"/>
                <a:gd name="T73" fmla="*/ 37 h 54"/>
                <a:gd name="T74" fmla="*/ 31 w 111"/>
                <a:gd name="T75" fmla="*/ 33 h 54"/>
                <a:gd name="T76" fmla="*/ 25 w 111"/>
                <a:gd name="T77" fmla="*/ 31 h 54"/>
                <a:gd name="T78" fmla="*/ 19 w 111"/>
                <a:gd name="T79" fmla="*/ 27 h 54"/>
                <a:gd name="T80" fmla="*/ 14 w 111"/>
                <a:gd name="T81" fmla="*/ 23 h 54"/>
                <a:gd name="T82" fmla="*/ 8 w 111"/>
                <a:gd name="T83" fmla="*/ 18 h 54"/>
                <a:gd name="T84" fmla="*/ 4 w 111"/>
                <a:gd name="T85" fmla="*/ 14 h 54"/>
                <a:gd name="T86" fmla="*/ 0 w 111"/>
                <a:gd name="T87" fmla="*/ 10 h 54"/>
                <a:gd name="T88" fmla="*/ 0 w 111"/>
                <a:gd name="T89" fmla="*/ 8 h 54"/>
                <a:gd name="T90" fmla="*/ 2 w 111"/>
                <a:gd name="T91" fmla="*/ 6 h 54"/>
                <a:gd name="T92" fmla="*/ 4 w 111"/>
                <a:gd name="T93" fmla="*/ 4 h 54"/>
                <a:gd name="T94" fmla="*/ 8 w 111"/>
                <a:gd name="T95" fmla="*/ 0 h 54"/>
                <a:gd name="T96" fmla="*/ 10 w 111"/>
                <a:gd name="T97" fmla="*/ 0 h 54"/>
                <a:gd name="T98" fmla="*/ 14 w 111"/>
                <a:gd name="T99" fmla="*/ 0 h 54"/>
                <a:gd name="T100" fmla="*/ 16 w 111"/>
                <a:gd name="T101" fmla="*/ 0 h 54"/>
                <a:gd name="T102" fmla="*/ 16 w 111"/>
                <a:gd name="T103"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1" h="54">
                  <a:moveTo>
                    <a:pt x="16" y="0"/>
                  </a:moveTo>
                  <a:lnTo>
                    <a:pt x="17" y="2"/>
                  </a:lnTo>
                  <a:lnTo>
                    <a:pt x="23" y="4"/>
                  </a:lnTo>
                  <a:lnTo>
                    <a:pt x="27" y="4"/>
                  </a:lnTo>
                  <a:lnTo>
                    <a:pt x="35" y="6"/>
                  </a:lnTo>
                  <a:lnTo>
                    <a:pt x="40" y="8"/>
                  </a:lnTo>
                  <a:lnTo>
                    <a:pt x="46" y="10"/>
                  </a:lnTo>
                  <a:lnTo>
                    <a:pt x="54" y="14"/>
                  </a:lnTo>
                  <a:lnTo>
                    <a:pt x="59" y="16"/>
                  </a:lnTo>
                  <a:lnTo>
                    <a:pt x="67" y="18"/>
                  </a:lnTo>
                  <a:lnTo>
                    <a:pt x="73" y="19"/>
                  </a:lnTo>
                  <a:lnTo>
                    <a:pt x="80" y="21"/>
                  </a:lnTo>
                  <a:lnTo>
                    <a:pt x="86" y="25"/>
                  </a:lnTo>
                  <a:lnTo>
                    <a:pt x="92" y="27"/>
                  </a:lnTo>
                  <a:lnTo>
                    <a:pt x="97" y="29"/>
                  </a:lnTo>
                  <a:lnTo>
                    <a:pt x="101" y="33"/>
                  </a:lnTo>
                  <a:lnTo>
                    <a:pt x="107" y="35"/>
                  </a:lnTo>
                  <a:lnTo>
                    <a:pt x="109" y="37"/>
                  </a:lnTo>
                  <a:lnTo>
                    <a:pt x="111" y="40"/>
                  </a:lnTo>
                  <a:lnTo>
                    <a:pt x="111" y="42"/>
                  </a:lnTo>
                  <a:lnTo>
                    <a:pt x="111" y="46"/>
                  </a:lnTo>
                  <a:lnTo>
                    <a:pt x="111" y="48"/>
                  </a:lnTo>
                  <a:lnTo>
                    <a:pt x="109" y="52"/>
                  </a:lnTo>
                  <a:lnTo>
                    <a:pt x="107" y="52"/>
                  </a:lnTo>
                  <a:lnTo>
                    <a:pt x="105" y="52"/>
                  </a:lnTo>
                  <a:lnTo>
                    <a:pt x="103" y="54"/>
                  </a:lnTo>
                  <a:lnTo>
                    <a:pt x="101" y="54"/>
                  </a:lnTo>
                  <a:lnTo>
                    <a:pt x="93" y="52"/>
                  </a:lnTo>
                  <a:lnTo>
                    <a:pt x="88" y="52"/>
                  </a:lnTo>
                  <a:lnTo>
                    <a:pt x="82" y="50"/>
                  </a:lnTo>
                  <a:lnTo>
                    <a:pt x="74" y="50"/>
                  </a:lnTo>
                  <a:lnTo>
                    <a:pt x="69" y="46"/>
                  </a:lnTo>
                  <a:lnTo>
                    <a:pt x="63" y="46"/>
                  </a:lnTo>
                  <a:lnTo>
                    <a:pt x="55" y="44"/>
                  </a:lnTo>
                  <a:lnTo>
                    <a:pt x="50" y="42"/>
                  </a:lnTo>
                  <a:lnTo>
                    <a:pt x="44" y="38"/>
                  </a:lnTo>
                  <a:lnTo>
                    <a:pt x="38" y="37"/>
                  </a:lnTo>
                  <a:lnTo>
                    <a:pt x="31" y="33"/>
                  </a:lnTo>
                  <a:lnTo>
                    <a:pt x="25" y="31"/>
                  </a:lnTo>
                  <a:lnTo>
                    <a:pt x="19" y="27"/>
                  </a:lnTo>
                  <a:lnTo>
                    <a:pt x="14" y="23"/>
                  </a:lnTo>
                  <a:lnTo>
                    <a:pt x="8" y="18"/>
                  </a:lnTo>
                  <a:lnTo>
                    <a:pt x="4" y="14"/>
                  </a:lnTo>
                  <a:lnTo>
                    <a:pt x="0" y="10"/>
                  </a:lnTo>
                  <a:lnTo>
                    <a:pt x="0" y="8"/>
                  </a:lnTo>
                  <a:lnTo>
                    <a:pt x="2" y="6"/>
                  </a:lnTo>
                  <a:lnTo>
                    <a:pt x="4" y="4"/>
                  </a:lnTo>
                  <a:lnTo>
                    <a:pt x="8" y="0"/>
                  </a:lnTo>
                  <a:lnTo>
                    <a:pt x="10" y="0"/>
                  </a:lnTo>
                  <a:lnTo>
                    <a:pt x="14" y="0"/>
                  </a:lnTo>
                  <a:lnTo>
                    <a:pt x="16" y="0"/>
                  </a:lnTo>
                  <a:lnTo>
                    <a:pt x="16" y="0"/>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483" name="Freeform 19">
              <a:extLst>
                <a:ext uri="{FF2B5EF4-FFF2-40B4-BE49-F238E27FC236}">
                  <a16:creationId xmlns:a16="http://schemas.microsoft.com/office/drawing/2014/main" id="{D7FF383A-8AC9-2745-9E95-B236375DCC2C}"/>
                </a:ext>
              </a:extLst>
            </p:cNvPr>
            <p:cNvSpPr>
              <a:spLocks/>
            </p:cNvSpPr>
            <p:nvPr/>
          </p:nvSpPr>
          <p:spPr bwMode="auto">
            <a:xfrm>
              <a:off x="3449" y="2184"/>
              <a:ext cx="34" cy="10"/>
            </a:xfrm>
            <a:custGeom>
              <a:avLst/>
              <a:gdLst>
                <a:gd name="T0" fmla="*/ 21 w 69"/>
                <a:gd name="T1" fmla="*/ 0 h 20"/>
                <a:gd name="T2" fmla="*/ 25 w 69"/>
                <a:gd name="T3" fmla="*/ 0 h 20"/>
                <a:gd name="T4" fmla="*/ 29 w 69"/>
                <a:gd name="T5" fmla="*/ 0 h 20"/>
                <a:gd name="T6" fmla="*/ 33 w 69"/>
                <a:gd name="T7" fmla="*/ 0 h 20"/>
                <a:gd name="T8" fmla="*/ 38 w 69"/>
                <a:gd name="T9" fmla="*/ 0 h 20"/>
                <a:gd name="T10" fmla="*/ 42 w 69"/>
                <a:gd name="T11" fmla="*/ 0 h 20"/>
                <a:gd name="T12" fmla="*/ 48 w 69"/>
                <a:gd name="T13" fmla="*/ 0 h 20"/>
                <a:gd name="T14" fmla="*/ 52 w 69"/>
                <a:gd name="T15" fmla="*/ 0 h 20"/>
                <a:gd name="T16" fmla="*/ 57 w 69"/>
                <a:gd name="T17" fmla="*/ 0 h 20"/>
                <a:gd name="T18" fmla="*/ 61 w 69"/>
                <a:gd name="T19" fmla="*/ 1 h 20"/>
                <a:gd name="T20" fmla="*/ 65 w 69"/>
                <a:gd name="T21" fmla="*/ 1 h 20"/>
                <a:gd name="T22" fmla="*/ 67 w 69"/>
                <a:gd name="T23" fmla="*/ 3 h 20"/>
                <a:gd name="T24" fmla="*/ 69 w 69"/>
                <a:gd name="T25" fmla="*/ 5 h 20"/>
                <a:gd name="T26" fmla="*/ 69 w 69"/>
                <a:gd name="T27" fmla="*/ 7 h 20"/>
                <a:gd name="T28" fmla="*/ 69 w 69"/>
                <a:gd name="T29" fmla="*/ 9 h 20"/>
                <a:gd name="T30" fmla="*/ 67 w 69"/>
                <a:gd name="T31" fmla="*/ 11 h 20"/>
                <a:gd name="T32" fmla="*/ 63 w 69"/>
                <a:gd name="T33" fmla="*/ 13 h 20"/>
                <a:gd name="T34" fmla="*/ 59 w 69"/>
                <a:gd name="T35" fmla="*/ 15 h 20"/>
                <a:gd name="T36" fmla="*/ 57 w 69"/>
                <a:gd name="T37" fmla="*/ 15 h 20"/>
                <a:gd name="T38" fmla="*/ 54 w 69"/>
                <a:gd name="T39" fmla="*/ 15 h 20"/>
                <a:gd name="T40" fmla="*/ 50 w 69"/>
                <a:gd name="T41" fmla="*/ 15 h 20"/>
                <a:gd name="T42" fmla="*/ 46 w 69"/>
                <a:gd name="T43" fmla="*/ 15 h 20"/>
                <a:gd name="T44" fmla="*/ 42 w 69"/>
                <a:gd name="T45" fmla="*/ 15 h 20"/>
                <a:gd name="T46" fmla="*/ 38 w 69"/>
                <a:gd name="T47" fmla="*/ 15 h 20"/>
                <a:gd name="T48" fmla="*/ 35 w 69"/>
                <a:gd name="T49" fmla="*/ 15 h 20"/>
                <a:gd name="T50" fmla="*/ 33 w 69"/>
                <a:gd name="T51" fmla="*/ 15 h 20"/>
                <a:gd name="T52" fmla="*/ 29 w 69"/>
                <a:gd name="T53" fmla="*/ 17 h 20"/>
                <a:gd name="T54" fmla="*/ 27 w 69"/>
                <a:gd name="T55" fmla="*/ 17 h 20"/>
                <a:gd name="T56" fmla="*/ 25 w 69"/>
                <a:gd name="T57" fmla="*/ 17 h 20"/>
                <a:gd name="T58" fmla="*/ 23 w 69"/>
                <a:gd name="T59" fmla="*/ 17 h 20"/>
                <a:gd name="T60" fmla="*/ 21 w 69"/>
                <a:gd name="T61" fmla="*/ 19 h 20"/>
                <a:gd name="T62" fmla="*/ 17 w 69"/>
                <a:gd name="T63" fmla="*/ 19 h 20"/>
                <a:gd name="T64" fmla="*/ 16 w 69"/>
                <a:gd name="T65" fmla="*/ 19 h 20"/>
                <a:gd name="T66" fmla="*/ 12 w 69"/>
                <a:gd name="T67" fmla="*/ 20 h 20"/>
                <a:gd name="T68" fmla="*/ 8 w 69"/>
                <a:gd name="T69" fmla="*/ 20 h 20"/>
                <a:gd name="T70" fmla="*/ 4 w 69"/>
                <a:gd name="T71" fmla="*/ 20 h 20"/>
                <a:gd name="T72" fmla="*/ 2 w 69"/>
                <a:gd name="T73" fmla="*/ 19 h 20"/>
                <a:gd name="T74" fmla="*/ 0 w 69"/>
                <a:gd name="T75" fmla="*/ 15 h 20"/>
                <a:gd name="T76" fmla="*/ 0 w 69"/>
                <a:gd name="T77" fmla="*/ 13 h 20"/>
                <a:gd name="T78" fmla="*/ 0 w 69"/>
                <a:gd name="T79" fmla="*/ 11 h 20"/>
                <a:gd name="T80" fmla="*/ 2 w 69"/>
                <a:gd name="T81" fmla="*/ 9 h 20"/>
                <a:gd name="T82" fmla="*/ 4 w 69"/>
                <a:gd name="T83" fmla="*/ 7 h 20"/>
                <a:gd name="T84" fmla="*/ 6 w 69"/>
                <a:gd name="T85" fmla="*/ 7 h 20"/>
                <a:gd name="T86" fmla="*/ 10 w 69"/>
                <a:gd name="T87" fmla="*/ 5 h 20"/>
                <a:gd name="T88" fmla="*/ 12 w 69"/>
                <a:gd name="T89" fmla="*/ 3 h 20"/>
                <a:gd name="T90" fmla="*/ 14 w 69"/>
                <a:gd name="T91" fmla="*/ 3 h 20"/>
                <a:gd name="T92" fmla="*/ 16 w 69"/>
                <a:gd name="T93" fmla="*/ 1 h 20"/>
                <a:gd name="T94" fmla="*/ 17 w 69"/>
                <a:gd name="T95" fmla="*/ 1 h 20"/>
                <a:gd name="T96" fmla="*/ 19 w 69"/>
                <a:gd name="T97" fmla="*/ 0 h 20"/>
                <a:gd name="T98" fmla="*/ 21 w 69"/>
                <a:gd name="T99" fmla="*/ 0 h 20"/>
                <a:gd name="T100" fmla="*/ 21 w 69"/>
                <a:gd name="T101" fmla="*/ 0 h 20"/>
                <a:gd name="T102" fmla="*/ 21 w 69"/>
                <a:gd name="T103" fmla="*/ 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9" h="20">
                  <a:moveTo>
                    <a:pt x="21" y="0"/>
                  </a:moveTo>
                  <a:lnTo>
                    <a:pt x="25" y="0"/>
                  </a:lnTo>
                  <a:lnTo>
                    <a:pt x="29" y="0"/>
                  </a:lnTo>
                  <a:lnTo>
                    <a:pt x="33" y="0"/>
                  </a:lnTo>
                  <a:lnTo>
                    <a:pt x="38" y="0"/>
                  </a:lnTo>
                  <a:lnTo>
                    <a:pt x="42" y="0"/>
                  </a:lnTo>
                  <a:lnTo>
                    <a:pt x="48" y="0"/>
                  </a:lnTo>
                  <a:lnTo>
                    <a:pt x="52" y="0"/>
                  </a:lnTo>
                  <a:lnTo>
                    <a:pt x="57" y="0"/>
                  </a:lnTo>
                  <a:lnTo>
                    <a:pt x="61" y="1"/>
                  </a:lnTo>
                  <a:lnTo>
                    <a:pt x="65" y="1"/>
                  </a:lnTo>
                  <a:lnTo>
                    <a:pt x="67" y="3"/>
                  </a:lnTo>
                  <a:lnTo>
                    <a:pt x="69" y="5"/>
                  </a:lnTo>
                  <a:lnTo>
                    <a:pt x="69" y="7"/>
                  </a:lnTo>
                  <a:lnTo>
                    <a:pt x="69" y="9"/>
                  </a:lnTo>
                  <a:lnTo>
                    <a:pt x="67" y="11"/>
                  </a:lnTo>
                  <a:lnTo>
                    <a:pt x="63" y="13"/>
                  </a:lnTo>
                  <a:lnTo>
                    <a:pt x="59" y="15"/>
                  </a:lnTo>
                  <a:lnTo>
                    <a:pt x="57" y="15"/>
                  </a:lnTo>
                  <a:lnTo>
                    <a:pt x="54" y="15"/>
                  </a:lnTo>
                  <a:lnTo>
                    <a:pt x="50" y="15"/>
                  </a:lnTo>
                  <a:lnTo>
                    <a:pt x="46" y="15"/>
                  </a:lnTo>
                  <a:lnTo>
                    <a:pt x="42" y="15"/>
                  </a:lnTo>
                  <a:lnTo>
                    <a:pt x="38" y="15"/>
                  </a:lnTo>
                  <a:lnTo>
                    <a:pt x="35" y="15"/>
                  </a:lnTo>
                  <a:lnTo>
                    <a:pt x="33" y="15"/>
                  </a:lnTo>
                  <a:lnTo>
                    <a:pt x="29" y="17"/>
                  </a:lnTo>
                  <a:lnTo>
                    <a:pt x="27" y="17"/>
                  </a:lnTo>
                  <a:lnTo>
                    <a:pt x="25" y="17"/>
                  </a:lnTo>
                  <a:lnTo>
                    <a:pt x="23" y="17"/>
                  </a:lnTo>
                  <a:lnTo>
                    <a:pt x="21" y="19"/>
                  </a:lnTo>
                  <a:lnTo>
                    <a:pt x="17" y="19"/>
                  </a:lnTo>
                  <a:lnTo>
                    <a:pt x="16" y="19"/>
                  </a:lnTo>
                  <a:lnTo>
                    <a:pt x="12" y="20"/>
                  </a:lnTo>
                  <a:lnTo>
                    <a:pt x="8" y="20"/>
                  </a:lnTo>
                  <a:lnTo>
                    <a:pt x="4" y="20"/>
                  </a:lnTo>
                  <a:lnTo>
                    <a:pt x="2" y="19"/>
                  </a:lnTo>
                  <a:lnTo>
                    <a:pt x="0" y="15"/>
                  </a:lnTo>
                  <a:lnTo>
                    <a:pt x="0" y="13"/>
                  </a:lnTo>
                  <a:lnTo>
                    <a:pt x="0" y="11"/>
                  </a:lnTo>
                  <a:lnTo>
                    <a:pt x="2" y="9"/>
                  </a:lnTo>
                  <a:lnTo>
                    <a:pt x="4" y="7"/>
                  </a:lnTo>
                  <a:lnTo>
                    <a:pt x="6" y="7"/>
                  </a:lnTo>
                  <a:lnTo>
                    <a:pt x="10" y="5"/>
                  </a:lnTo>
                  <a:lnTo>
                    <a:pt x="12" y="3"/>
                  </a:lnTo>
                  <a:lnTo>
                    <a:pt x="14" y="3"/>
                  </a:lnTo>
                  <a:lnTo>
                    <a:pt x="16" y="1"/>
                  </a:lnTo>
                  <a:lnTo>
                    <a:pt x="17" y="1"/>
                  </a:lnTo>
                  <a:lnTo>
                    <a:pt x="19" y="0"/>
                  </a:lnTo>
                  <a:lnTo>
                    <a:pt x="21" y="0"/>
                  </a:lnTo>
                  <a:lnTo>
                    <a:pt x="21" y="0"/>
                  </a:lnTo>
                  <a:lnTo>
                    <a:pt x="21" y="0"/>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484" name="Freeform 20">
              <a:extLst>
                <a:ext uri="{FF2B5EF4-FFF2-40B4-BE49-F238E27FC236}">
                  <a16:creationId xmlns:a16="http://schemas.microsoft.com/office/drawing/2014/main" id="{E111C7A1-DEF0-6542-8ADF-7EE2D0492261}"/>
                </a:ext>
              </a:extLst>
            </p:cNvPr>
            <p:cNvSpPr>
              <a:spLocks/>
            </p:cNvSpPr>
            <p:nvPr/>
          </p:nvSpPr>
          <p:spPr bwMode="auto">
            <a:xfrm>
              <a:off x="3462" y="2221"/>
              <a:ext cx="39" cy="21"/>
            </a:xfrm>
            <a:custGeom>
              <a:avLst/>
              <a:gdLst>
                <a:gd name="T0" fmla="*/ 13 w 78"/>
                <a:gd name="T1" fmla="*/ 0 h 42"/>
                <a:gd name="T2" fmla="*/ 17 w 78"/>
                <a:gd name="T3" fmla="*/ 0 h 42"/>
                <a:gd name="T4" fmla="*/ 19 w 78"/>
                <a:gd name="T5" fmla="*/ 0 h 42"/>
                <a:gd name="T6" fmla="*/ 23 w 78"/>
                <a:gd name="T7" fmla="*/ 2 h 42"/>
                <a:gd name="T8" fmla="*/ 28 w 78"/>
                <a:gd name="T9" fmla="*/ 4 h 42"/>
                <a:gd name="T10" fmla="*/ 32 w 78"/>
                <a:gd name="T11" fmla="*/ 4 h 42"/>
                <a:gd name="T12" fmla="*/ 36 w 78"/>
                <a:gd name="T13" fmla="*/ 5 h 42"/>
                <a:gd name="T14" fmla="*/ 42 w 78"/>
                <a:gd name="T15" fmla="*/ 7 h 42"/>
                <a:gd name="T16" fmla="*/ 46 w 78"/>
                <a:gd name="T17" fmla="*/ 9 h 42"/>
                <a:gd name="T18" fmla="*/ 51 w 78"/>
                <a:gd name="T19" fmla="*/ 11 h 42"/>
                <a:gd name="T20" fmla="*/ 55 w 78"/>
                <a:gd name="T21" fmla="*/ 13 h 42"/>
                <a:gd name="T22" fmla="*/ 59 w 78"/>
                <a:gd name="T23" fmla="*/ 15 h 42"/>
                <a:gd name="T24" fmla="*/ 65 w 78"/>
                <a:gd name="T25" fmla="*/ 19 h 42"/>
                <a:gd name="T26" fmla="*/ 67 w 78"/>
                <a:gd name="T27" fmla="*/ 21 h 42"/>
                <a:gd name="T28" fmla="*/ 70 w 78"/>
                <a:gd name="T29" fmla="*/ 23 h 42"/>
                <a:gd name="T30" fmla="*/ 74 w 78"/>
                <a:gd name="T31" fmla="*/ 26 h 42"/>
                <a:gd name="T32" fmla="*/ 76 w 78"/>
                <a:gd name="T33" fmla="*/ 30 h 42"/>
                <a:gd name="T34" fmla="*/ 78 w 78"/>
                <a:gd name="T35" fmla="*/ 34 h 42"/>
                <a:gd name="T36" fmla="*/ 78 w 78"/>
                <a:gd name="T37" fmla="*/ 36 h 42"/>
                <a:gd name="T38" fmla="*/ 78 w 78"/>
                <a:gd name="T39" fmla="*/ 38 h 42"/>
                <a:gd name="T40" fmla="*/ 76 w 78"/>
                <a:gd name="T41" fmla="*/ 40 h 42"/>
                <a:gd name="T42" fmla="*/ 76 w 78"/>
                <a:gd name="T43" fmla="*/ 40 h 42"/>
                <a:gd name="T44" fmla="*/ 72 w 78"/>
                <a:gd name="T45" fmla="*/ 42 h 42"/>
                <a:gd name="T46" fmla="*/ 68 w 78"/>
                <a:gd name="T47" fmla="*/ 40 h 42"/>
                <a:gd name="T48" fmla="*/ 63 w 78"/>
                <a:gd name="T49" fmla="*/ 36 h 42"/>
                <a:gd name="T50" fmla="*/ 59 w 78"/>
                <a:gd name="T51" fmla="*/ 34 h 42"/>
                <a:gd name="T52" fmla="*/ 55 w 78"/>
                <a:gd name="T53" fmla="*/ 32 h 42"/>
                <a:gd name="T54" fmla="*/ 49 w 78"/>
                <a:gd name="T55" fmla="*/ 28 h 42"/>
                <a:gd name="T56" fmla="*/ 46 w 78"/>
                <a:gd name="T57" fmla="*/ 26 h 42"/>
                <a:gd name="T58" fmla="*/ 42 w 78"/>
                <a:gd name="T59" fmla="*/ 24 h 42"/>
                <a:gd name="T60" fmla="*/ 36 w 78"/>
                <a:gd name="T61" fmla="*/ 24 h 42"/>
                <a:gd name="T62" fmla="*/ 32 w 78"/>
                <a:gd name="T63" fmla="*/ 23 h 42"/>
                <a:gd name="T64" fmla="*/ 28 w 78"/>
                <a:gd name="T65" fmla="*/ 23 h 42"/>
                <a:gd name="T66" fmla="*/ 25 w 78"/>
                <a:gd name="T67" fmla="*/ 21 h 42"/>
                <a:gd name="T68" fmla="*/ 21 w 78"/>
                <a:gd name="T69" fmla="*/ 19 h 42"/>
                <a:gd name="T70" fmla="*/ 17 w 78"/>
                <a:gd name="T71" fmla="*/ 19 h 42"/>
                <a:gd name="T72" fmla="*/ 11 w 78"/>
                <a:gd name="T73" fmla="*/ 17 h 42"/>
                <a:gd name="T74" fmla="*/ 8 w 78"/>
                <a:gd name="T75" fmla="*/ 15 h 42"/>
                <a:gd name="T76" fmla="*/ 4 w 78"/>
                <a:gd name="T77" fmla="*/ 15 h 42"/>
                <a:gd name="T78" fmla="*/ 2 w 78"/>
                <a:gd name="T79" fmla="*/ 13 h 42"/>
                <a:gd name="T80" fmla="*/ 0 w 78"/>
                <a:gd name="T81" fmla="*/ 11 h 42"/>
                <a:gd name="T82" fmla="*/ 0 w 78"/>
                <a:gd name="T83" fmla="*/ 9 h 42"/>
                <a:gd name="T84" fmla="*/ 0 w 78"/>
                <a:gd name="T85" fmla="*/ 7 h 42"/>
                <a:gd name="T86" fmla="*/ 2 w 78"/>
                <a:gd name="T87" fmla="*/ 5 h 42"/>
                <a:gd name="T88" fmla="*/ 4 w 78"/>
                <a:gd name="T89" fmla="*/ 4 h 42"/>
                <a:gd name="T90" fmla="*/ 6 w 78"/>
                <a:gd name="T91" fmla="*/ 2 h 42"/>
                <a:gd name="T92" fmla="*/ 8 w 78"/>
                <a:gd name="T93" fmla="*/ 2 h 42"/>
                <a:gd name="T94" fmla="*/ 9 w 78"/>
                <a:gd name="T95" fmla="*/ 0 h 42"/>
                <a:gd name="T96" fmla="*/ 13 w 78"/>
                <a:gd name="T97" fmla="*/ 0 h 42"/>
                <a:gd name="T98" fmla="*/ 13 w 78"/>
                <a:gd name="T99"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8" h="42">
                  <a:moveTo>
                    <a:pt x="13" y="0"/>
                  </a:moveTo>
                  <a:lnTo>
                    <a:pt x="17" y="0"/>
                  </a:lnTo>
                  <a:lnTo>
                    <a:pt x="19" y="0"/>
                  </a:lnTo>
                  <a:lnTo>
                    <a:pt x="23" y="2"/>
                  </a:lnTo>
                  <a:lnTo>
                    <a:pt x="28" y="4"/>
                  </a:lnTo>
                  <a:lnTo>
                    <a:pt x="32" y="4"/>
                  </a:lnTo>
                  <a:lnTo>
                    <a:pt x="36" y="5"/>
                  </a:lnTo>
                  <a:lnTo>
                    <a:pt x="42" y="7"/>
                  </a:lnTo>
                  <a:lnTo>
                    <a:pt x="46" y="9"/>
                  </a:lnTo>
                  <a:lnTo>
                    <a:pt x="51" y="11"/>
                  </a:lnTo>
                  <a:lnTo>
                    <a:pt x="55" y="13"/>
                  </a:lnTo>
                  <a:lnTo>
                    <a:pt x="59" y="15"/>
                  </a:lnTo>
                  <a:lnTo>
                    <a:pt x="65" y="19"/>
                  </a:lnTo>
                  <a:lnTo>
                    <a:pt x="67" y="21"/>
                  </a:lnTo>
                  <a:lnTo>
                    <a:pt x="70" y="23"/>
                  </a:lnTo>
                  <a:lnTo>
                    <a:pt x="74" y="26"/>
                  </a:lnTo>
                  <a:lnTo>
                    <a:pt x="76" y="30"/>
                  </a:lnTo>
                  <a:lnTo>
                    <a:pt x="78" y="34"/>
                  </a:lnTo>
                  <a:lnTo>
                    <a:pt x="78" y="36"/>
                  </a:lnTo>
                  <a:lnTo>
                    <a:pt x="78" y="38"/>
                  </a:lnTo>
                  <a:lnTo>
                    <a:pt x="76" y="40"/>
                  </a:lnTo>
                  <a:lnTo>
                    <a:pt x="76" y="40"/>
                  </a:lnTo>
                  <a:lnTo>
                    <a:pt x="72" y="42"/>
                  </a:lnTo>
                  <a:lnTo>
                    <a:pt x="68" y="40"/>
                  </a:lnTo>
                  <a:lnTo>
                    <a:pt x="63" y="36"/>
                  </a:lnTo>
                  <a:lnTo>
                    <a:pt x="59" y="34"/>
                  </a:lnTo>
                  <a:lnTo>
                    <a:pt x="55" y="32"/>
                  </a:lnTo>
                  <a:lnTo>
                    <a:pt x="49" y="28"/>
                  </a:lnTo>
                  <a:lnTo>
                    <a:pt x="46" y="26"/>
                  </a:lnTo>
                  <a:lnTo>
                    <a:pt x="42" y="24"/>
                  </a:lnTo>
                  <a:lnTo>
                    <a:pt x="36" y="24"/>
                  </a:lnTo>
                  <a:lnTo>
                    <a:pt x="32" y="23"/>
                  </a:lnTo>
                  <a:lnTo>
                    <a:pt x="28" y="23"/>
                  </a:lnTo>
                  <a:lnTo>
                    <a:pt x="25" y="21"/>
                  </a:lnTo>
                  <a:lnTo>
                    <a:pt x="21" y="19"/>
                  </a:lnTo>
                  <a:lnTo>
                    <a:pt x="17" y="19"/>
                  </a:lnTo>
                  <a:lnTo>
                    <a:pt x="11" y="17"/>
                  </a:lnTo>
                  <a:lnTo>
                    <a:pt x="8" y="15"/>
                  </a:lnTo>
                  <a:lnTo>
                    <a:pt x="4" y="15"/>
                  </a:lnTo>
                  <a:lnTo>
                    <a:pt x="2" y="13"/>
                  </a:lnTo>
                  <a:lnTo>
                    <a:pt x="0" y="11"/>
                  </a:lnTo>
                  <a:lnTo>
                    <a:pt x="0" y="9"/>
                  </a:lnTo>
                  <a:lnTo>
                    <a:pt x="0" y="7"/>
                  </a:lnTo>
                  <a:lnTo>
                    <a:pt x="2" y="5"/>
                  </a:lnTo>
                  <a:lnTo>
                    <a:pt x="4" y="4"/>
                  </a:lnTo>
                  <a:lnTo>
                    <a:pt x="6" y="2"/>
                  </a:lnTo>
                  <a:lnTo>
                    <a:pt x="8" y="2"/>
                  </a:lnTo>
                  <a:lnTo>
                    <a:pt x="9" y="0"/>
                  </a:lnTo>
                  <a:lnTo>
                    <a:pt x="13" y="0"/>
                  </a:lnTo>
                  <a:lnTo>
                    <a:pt x="13" y="0"/>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485" name="Freeform 21">
              <a:extLst>
                <a:ext uri="{FF2B5EF4-FFF2-40B4-BE49-F238E27FC236}">
                  <a16:creationId xmlns:a16="http://schemas.microsoft.com/office/drawing/2014/main" id="{F13AA190-5424-244B-AC55-474E29E0146A}"/>
                </a:ext>
              </a:extLst>
            </p:cNvPr>
            <p:cNvSpPr>
              <a:spLocks/>
            </p:cNvSpPr>
            <p:nvPr/>
          </p:nvSpPr>
          <p:spPr bwMode="auto">
            <a:xfrm>
              <a:off x="3470" y="2261"/>
              <a:ext cx="46" cy="26"/>
            </a:xfrm>
            <a:custGeom>
              <a:avLst/>
              <a:gdLst>
                <a:gd name="T0" fmla="*/ 12 w 93"/>
                <a:gd name="T1" fmla="*/ 0 h 53"/>
                <a:gd name="T2" fmla="*/ 15 w 93"/>
                <a:gd name="T3" fmla="*/ 0 h 53"/>
                <a:gd name="T4" fmla="*/ 21 w 93"/>
                <a:gd name="T5" fmla="*/ 0 h 53"/>
                <a:gd name="T6" fmla="*/ 27 w 93"/>
                <a:gd name="T7" fmla="*/ 0 h 53"/>
                <a:gd name="T8" fmla="*/ 32 w 93"/>
                <a:gd name="T9" fmla="*/ 0 h 53"/>
                <a:gd name="T10" fmla="*/ 38 w 93"/>
                <a:gd name="T11" fmla="*/ 1 h 53"/>
                <a:gd name="T12" fmla="*/ 44 w 93"/>
                <a:gd name="T13" fmla="*/ 1 h 53"/>
                <a:gd name="T14" fmla="*/ 50 w 93"/>
                <a:gd name="T15" fmla="*/ 3 h 53"/>
                <a:gd name="T16" fmla="*/ 55 w 93"/>
                <a:gd name="T17" fmla="*/ 5 h 53"/>
                <a:gd name="T18" fmla="*/ 61 w 93"/>
                <a:gd name="T19" fmla="*/ 7 h 53"/>
                <a:gd name="T20" fmla="*/ 65 w 93"/>
                <a:gd name="T21" fmla="*/ 11 h 53"/>
                <a:gd name="T22" fmla="*/ 71 w 93"/>
                <a:gd name="T23" fmla="*/ 13 h 53"/>
                <a:gd name="T24" fmla="*/ 76 w 93"/>
                <a:gd name="T25" fmla="*/ 17 h 53"/>
                <a:gd name="T26" fmla="*/ 80 w 93"/>
                <a:gd name="T27" fmla="*/ 20 h 53"/>
                <a:gd name="T28" fmla="*/ 84 w 93"/>
                <a:gd name="T29" fmla="*/ 26 h 53"/>
                <a:gd name="T30" fmla="*/ 90 w 93"/>
                <a:gd name="T31" fmla="*/ 32 h 53"/>
                <a:gd name="T32" fmla="*/ 93 w 93"/>
                <a:gd name="T33" fmla="*/ 38 h 53"/>
                <a:gd name="T34" fmla="*/ 93 w 93"/>
                <a:gd name="T35" fmla="*/ 39 h 53"/>
                <a:gd name="T36" fmla="*/ 93 w 93"/>
                <a:gd name="T37" fmla="*/ 43 h 53"/>
                <a:gd name="T38" fmla="*/ 91 w 93"/>
                <a:gd name="T39" fmla="*/ 45 h 53"/>
                <a:gd name="T40" fmla="*/ 91 w 93"/>
                <a:gd name="T41" fmla="*/ 47 h 53"/>
                <a:gd name="T42" fmla="*/ 90 w 93"/>
                <a:gd name="T43" fmla="*/ 51 h 53"/>
                <a:gd name="T44" fmla="*/ 88 w 93"/>
                <a:gd name="T45" fmla="*/ 53 h 53"/>
                <a:gd name="T46" fmla="*/ 84 w 93"/>
                <a:gd name="T47" fmla="*/ 53 h 53"/>
                <a:gd name="T48" fmla="*/ 82 w 93"/>
                <a:gd name="T49" fmla="*/ 51 h 53"/>
                <a:gd name="T50" fmla="*/ 78 w 93"/>
                <a:gd name="T51" fmla="*/ 49 h 53"/>
                <a:gd name="T52" fmla="*/ 76 w 93"/>
                <a:gd name="T53" fmla="*/ 47 h 53"/>
                <a:gd name="T54" fmla="*/ 74 w 93"/>
                <a:gd name="T55" fmla="*/ 41 h 53"/>
                <a:gd name="T56" fmla="*/ 71 w 93"/>
                <a:gd name="T57" fmla="*/ 38 h 53"/>
                <a:gd name="T58" fmla="*/ 67 w 93"/>
                <a:gd name="T59" fmla="*/ 34 h 53"/>
                <a:gd name="T60" fmla="*/ 63 w 93"/>
                <a:gd name="T61" fmla="*/ 32 h 53"/>
                <a:gd name="T62" fmla="*/ 59 w 93"/>
                <a:gd name="T63" fmla="*/ 28 h 53"/>
                <a:gd name="T64" fmla="*/ 55 w 93"/>
                <a:gd name="T65" fmla="*/ 26 h 53"/>
                <a:gd name="T66" fmla="*/ 50 w 93"/>
                <a:gd name="T67" fmla="*/ 24 h 53"/>
                <a:gd name="T68" fmla="*/ 46 w 93"/>
                <a:gd name="T69" fmla="*/ 22 h 53"/>
                <a:gd name="T70" fmla="*/ 40 w 93"/>
                <a:gd name="T71" fmla="*/ 20 h 53"/>
                <a:gd name="T72" fmla="*/ 36 w 93"/>
                <a:gd name="T73" fmla="*/ 20 h 53"/>
                <a:gd name="T74" fmla="*/ 31 w 93"/>
                <a:gd name="T75" fmla="*/ 19 h 53"/>
                <a:gd name="T76" fmla="*/ 27 w 93"/>
                <a:gd name="T77" fmla="*/ 19 h 53"/>
                <a:gd name="T78" fmla="*/ 23 w 93"/>
                <a:gd name="T79" fmla="*/ 17 h 53"/>
                <a:gd name="T80" fmla="*/ 17 w 93"/>
                <a:gd name="T81" fmla="*/ 17 h 53"/>
                <a:gd name="T82" fmla="*/ 13 w 93"/>
                <a:gd name="T83" fmla="*/ 17 h 53"/>
                <a:gd name="T84" fmla="*/ 12 w 93"/>
                <a:gd name="T85" fmla="*/ 17 h 53"/>
                <a:gd name="T86" fmla="*/ 8 w 93"/>
                <a:gd name="T87" fmla="*/ 17 h 53"/>
                <a:gd name="T88" fmla="*/ 4 w 93"/>
                <a:gd name="T89" fmla="*/ 15 h 53"/>
                <a:gd name="T90" fmla="*/ 2 w 93"/>
                <a:gd name="T91" fmla="*/ 11 h 53"/>
                <a:gd name="T92" fmla="*/ 0 w 93"/>
                <a:gd name="T93" fmla="*/ 9 h 53"/>
                <a:gd name="T94" fmla="*/ 0 w 93"/>
                <a:gd name="T95" fmla="*/ 5 h 53"/>
                <a:gd name="T96" fmla="*/ 2 w 93"/>
                <a:gd name="T97" fmla="*/ 1 h 53"/>
                <a:gd name="T98" fmla="*/ 2 w 93"/>
                <a:gd name="T99" fmla="*/ 1 h 53"/>
                <a:gd name="T100" fmla="*/ 4 w 93"/>
                <a:gd name="T101" fmla="*/ 0 h 53"/>
                <a:gd name="T102" fmla="*/ 6 w 93"/>
                <a:gd name="T103" fmla="*/ 0 h 53"/>
                <a:gd name="T104" fmla="*/ 12 w 93"/>
                <a:gd name="T105" fmla="*/ 0 h 53"/>
                <a:gd name="T106" fmla="*/ 12 w 93"/>
                <a:gd name="T107"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3" h="53">
                  <a:moveTo>
                    <a:pt x="12" y="0"/>
                  </a:moveTo>
                  <a:lnTo>
                    <a:pt x="15" y="0"/>
                  </a:lnTo>
                  <a:lnTo>
                    <a:pt x="21" y="0"/>
                  </a:lnTo>
                  <a:lnTo>
                    <a:pt x="27" y="0"/>
                  </a:lnTo>
                  <a:lnTo>
                    <a:pt x="32" y="0"/>
                  </a:lnTo>
                  <a:lnTo>
                    <a:pt x="38" y="1"/>
                  </a:lnTo>
                  <a:lnTo>
                    <a:pt x="44" y="1"/>
                  </a:lnTo>
                  <a:lnTo>
                    <a:pt x="50" y="3"/>
                  </a:lnTo>
                  <a:lnTo>
                    <a:pt x="55" y="5"/>
                  </a:lnTo>
                  <a:lnTo>
                    <a:pt x="61" y="7"/>
                  </a:lnTo>
                  <a:lnTo>
                    <a:pt x="65" y="11"/>
                  </a:lnTo>
                  <a:lnTo>
                    <a:pt x="71" y="13"/>
                  </a:lnTo>
                  <a:lnTo>
                    <a:pt x="76" y="17"/>
                  </a:lnTo>
                  <a:lnTo>
                    <a:pt x="80" y="20"/>
                  </a:lnTo>
                  <a:lnTo>
                    <a:pt x="84" y="26"/>
                  </a:lnTo>
                  <a:lnTo>
                    <a:pt x="90" y="32"/>
                  </a:lnTo>
                  <a:lnTo>
                    <a:pt x="93" y="38"/>
                  </a:lnTo>
                  <a:lnTo>
                    <a:pt x="93" y="39"/>
                  </a:lnTo>
                  <a:lnTo>
                    <a:pt x="93" y="43"/>
                  </a:lnTo>
                  <a:lnTo>
                    <a:pt x="91" y="45"/>
                  </a:lnTo>
                  <a:lnTo>
                    <a:pt x="91" y="47"/>
                  </a:lnTo>
                  <a:lnTo>
                    <a:pt x="90" y="51"/>
                  </a:lnTo>
                  <a:lnTo>
                    <a:pt x="88" y="53"/>
                  </a:lnTo>
                  <a:lnTo>
                    <a:pt x="84" y="53"/>
                  </a:lnTo>
                  <a:lnTo>
                    <a:pt x="82" y="51"/>
                  </a:lnTo>
                  <a:lnTo>
                    <a:pt x="78" y="49"/>
                  </a:lnTo>
                  <a:lnTo>
                    <a:pt x="76" y="47"/>
                  </a:lnTo>
                  <a:lnTo>
                    <a:pt x="74" y="41"/>
                  </a:lnTo>
                  <a:lnTo>
                    <a:pt x="71" y="38"/>
                  </a:lnTo>
                  <a:lnTo>
                    <a:pt x="67" y="34"/>
                  </a:lnTo>
                  <a:lnTo>
                    <a:pt x="63" y="32"/>
                  </a:lnTo>
                  <a:lnTo>
                    <a:pt x="59" y="28"/>
                  </a:lnTo>
                  <a:lnTo>
                    <a:pt x="55" y="26"/>
                  </a:lnTo>
                  <a:lnTo>
                    <a:pt x="50" y="24"/>
                  </a:lnTo>
                  <a:lnTo>
                    <a:pt x="46" y="22"/>
                  </a:lnTo>
                  <a:lnTo>
                    <a:pt x="40" y="20"/>
                  </a:lnTo>
                  <a:lnTo>
                    <a:pt x="36" y="20"/>
                  </a:lnTo>
                  <a:lnTo>
                    <a:pt x="31" y="19"/>
                  </a:lnTo>
                  <a:lnTo>
                    <a:pt x="27" y="19"/>
                  </a:lnTo>
                  <a:lnTo>
                    <a:pt x="23" y="17"/>
                  </a:lnTo>
                  <a:lnTo>
                    <a:pt x="17" y="17"/>
                  </a:lnTo>
                  <a:lnTo>
                    <a:pt x="13" y="17"/>
                  </a:lnTo>
                  <a:lnTo>
                    <a:pt x="12" y="17"/>
                  </a:lnTo>
                  <a:lnTo>
                    <a:pt x="8" y="17"/>
                  </a:lnTo>
                  <a:lnTo>
                    <a:pt x="4" y="15"/>
                  </a:lnTo>
                  <a:lnTo>
                    <a:pt x="2" y="11"/>
                  </a:lnTo>
                  <a:lnTo>
                    <a:pt x="0" y="9"/>
                  </a:lnTo>
                  <a:lnTo>
                    <a:pt x="0" y="5"/>
                  </a:lnTo>
                  <a:lnTo>
                    <a:pt x="2" y="1"/>
                  </a:lnTo>
                  <a:lnTo>
                    <a:pt x="2" y="1"/>
                  </a:lnTo>
                  <a:lnTo>
                    <a:pt x="4" y="0"/>
                  </a:lnTo>
                  <a:lnTo>
                    <a:pt x="6" y="0"/>
                  </a:lnTo>
                  <a:lnTo>
                    <a:pt x="12" y="0"/>
                  </a:lnTo>
                  <a:lnTo>
                    <a:pt x="12" y="0"/>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486" name="Freeform 22">
              <a:extLst>
                <a:ext uri="{FF2B5EF4-FFF2-40B4-BE49-F238E27FC236}">
                  <a16:creationId xmlns:a16="http://schemas.microsoft.com/office/drawing/2014/main" id="{9066E453-09E0-7748-B6BE-940FF02455E3}"/>
                </a:ext>
              </a:extLst>
            </p:cNvPr>
            <p:cNvSpPr>
              <a:spLocks/>
            </p:cNvSpPr>
            <p:nvPr/>
          </p:nvSpPr>
          <p:spPr bwMode="auto">
            <a:xfrm>
              <a:off x="3457" y="2294"/>
              <a:ext cx="53" cy="51"/>
            </a:xfrm>
            <a:custGeom>
              <a:avLst/>
              <a:gdLst>
                <a:gd name="T0" fmla="*/ 16 w 107"/>
                <a:gd name="T1" fmla="*/ 0 h 103"/>
                <a:gd name="T2" fmla="*/ 23 w 107"/>
                <a:gd name="T3" fmla="*/ 0 h 103"/>
                <a:gd name="T4" fmla="*/ 31 w 107"/>
                <a:gd name="T5" fmla="*/ 2 h 103"/>
                <a:gd name="T6" fmla="*/ 40 w 107"/>
                <a:gd name="T7" fmla="*/ 6 h 103"/>
                <a:gd name="T8" fmla="*/ 48 w 107"/>
                <a:gd name="T9" fmla="*/ 8 h 103"/>
                <a:gd name="T10" fmla="*/ 56 w 107"/>
                <a:gd name="T11" fmla="*/ 12 h 103"/>
                <a:gd name="T12" fmla="*/ 65 w 107"/>
                <a:gd name="T13" fmla="*/ 17 h 103"/>
                <a:gd name="T14" fmla="*/ 73 w 107"/>
                <a:gd name="T15" fmla="*/ 23 h 103"/>
                <a:gd name="T16" fmla="*/ 78 w 107"/>
                <a:gd name="T17" fmla="*/ 29 h 103"/>
                <a:gd name="T18" fmla="*/ 86 w 107"/>
                <a:gd name="T19" fmla="*/ 34 h 103"/>
                <a:gd name="T20" fmla="*/ 92 w 107"/>
                <a:gd name="T21" fmla="*/ 42 h 103"/>
                <a:gd name="T22" fmla="*/ 96 w 107"/>
                <a:gd name="T23" fmla="*/ 50 h 103"/>
                <a:gd name="T24" fmla="*/ 101 w 107"/>
                <a:gd name="T25" fmla="*/ 57 h 103"/>
                <a:gd name="T26" fmla="*/ 105 w 107"/>
                <a:gd name="T27" fmla="*/ 65 h 103"/>
                <a:gd name="T28" fmla="*/ 107 w 107"/>
                <a:gd name="T29" fmla="*/ 72 h 103"/>
                <a:gd name="T30" fmla="*/ 107 w 107"/>
                <a:gd name="T31" fmla="*/ 82 h 103"/>
                <a:gd name="T32" fmla="*/ 107 w 107"/>
                <a:gd name="T33" fmla="*/ 91 h 103"/>
                <a:gd name="T34" fmla="*/ 107 w 107"/>
                <a:gd name="T35" fmla="*/ 93 h 103"/>
                <a:gd name="T36" fmla="*/ 105 w 107"/>
                <a:gd name="T37" fmla="*/ 95 h 103"/>
                <a:gd name="T38" fmla="*/ 105 w 107"/>
                <a:gd name="T39" fmla="*/ 97 h 103"/>
                <a:gd name="T40" fmla="*/ 105 w 107"/>
                <a:gd name="T41" fmla="*/ 99 h 103"/>
                <a:gd name="T42" fmla="*/ 103 w 107"/>
                <a:gd name="T43" fmla="*/ 101 h 103"/>
                <a:gd name="T44" fmla="*/ 101 w 107"/>
                <a:gd name="T45" fmla="*/ 103 h 103"/>
                <a:gd name="T46" fmla="*/ 99 w 107"/>
                <a:gd name="T47" fmla="*/ 101 h 103"/>
                <a:gd name="T48" fmla="*/ 97 w 107"/>
                <a:gd name="T49" fmla="*/ 99 h 103"/>
                <a:gd name="T50" fmla="*/ 97 w 107"/>
                <a:gd name="T51" fmla="*/ 97 h 103"/>
                <a:gd name="T52" fmla="*/ 96 w 107"/>
                <a:gd name="T53" fmla="*/ 97 h 103"/>
                <a:gd name="T54" fmla="*/ 96 w 107"/>
                <a:gd name="T55" fmla="*/ 95 h 103"/>
                <a:gd name="T56" fmla="*/ 96 w 107"/>
                <a:gd name="T57" fmla="*/ 93 h 103"/>
                <a:gd name="T58" fmla="*/ 94 w 107"/>
                <a:gd name="T59" fmla="*/ 84 h 103"/>
                <a:gd name="T60" fmla="*/ 90 w 107"/>
                <a:gd name="T61" fmla="*/ 76 h 103"/>
                <a:gd name="T62" fmla="*/ 86 w 107"/>
                <a:gd name="T63" fmla="*/ 69 h 103"/>
                <a:gd name="T64" fmla="*/ 82 w 107"/>
                <a:gd name="T65" fmla="*/ 63 h 103"/>
                <a:gd name="T66" fmla="*/ 78 w 107"/>
                <a:gd name="T67" fmla="*/ 57 h 103"/>
                <a:gd name="T68" fmla="*/ 75 w 107"/>
                <a:gd name="T69" fmla="*/ 51 h 103"/>
                <a:gd name="T70" fmla="*/ 69 w 107"/>
                <a:gd name="T71" fmla="*/ 46 h 103"/>
                <a:gd name="T72" fmla="*/ 63 w 107"/>
                <a:gd name="T73" fmla="*/ 40 h 103"/>
                <a:gd name="T74" fmla="*/ 57 w 107"/>
                <a:gd name="T75" fmla="*/ 34 h 103"/>
                <a:gd name="T76" fmla="*/ 52 w 107"/>
                <a:gd name="T77" fmla="*/ 31 h 103"/>
                <a:gd name="T78" fmla="*/ 44 w 107"/>
                <a:gd name="T79" fmla="*/ 27 h 103"/>
                <a:gd name="T80" fmla="*/ 38 w 107"/>
                <a:gd name="T81" fmla="*/ 25 h 103"/>
                <a:gd name="T82" fmla="*/ 31 w 107"/>
                <a:gd name="T83" fmla="*/ 21 h 103"/>
                <a:gd name="T84" fmla="*/ 23 w 107"/>
                <a:gd name="T85" fmla="*/ 19 h 103"/>
                <a:gd name="T86" fmla="*/ 16 w 107"/>
                <a:gd name="T87" fmla="*/ 17 h 103"/>
                <a:gd name="T88" fmla="*/ 10 w 107"/>
                <a:gd name="T89" fmla="*/ 15 h 103"/>
                <a:gd name="T90" fmla="*/ 6 w 107"/>
                <a:gd name="T91" fmla="*/ 13 h 103"/>
                <a:gd name="T92" fmla="*/ 4 w 107"/>
                <a:gd name="T93" fmla="*/ 13 h 103"/>
                <a:gd name="T94" fmla="*/ 2 w 107"/>
                <a:gd name="T95" fmla="*/ 12 h 103"/>
                <a:gd name="T96" fmla="*/ 2 w 107"/>
                <a:gd name="T97" fmla="*/ 12 h 103"/>
                <a:gd name="T98" fmla="*/ 0 w 107"/>
                <a:gd name="T99" fmla="*/ 8 h 103"/>
                <a:gd name="T100" fmla="*/ 0 w 107"/>
                <a:gd name="T101" fmla="*/ 6 h 103"/>
                <a:gd name="T102" fmla="*/ 2 w 107"/>
                <a:gd name="T103" fmla="*/ 4 h 103"/>
                <a:gd name="T104" fmla="*/ 6 w 107"/>
                <a:gd name="T105" fmla="*/ 2 h 103"/>
                <a:gd name="T106" fmla="*/ 8 w 107"/>
                <a:gd name="T107" fmla="*/ 2 h 103"/>
                <a:gd name="T108" fmla="*/ 10 w 107"/>
                <a:gd name="T109" fmla="*/ 2 h 103"/>
                <a:gd name="T110" fmla="*/ 12 w 107"/>
                <a:gd name="T111" fmla="*/ 0 h 103"/>
                <a:gd name="T112" fmla="*/ 16 w 107"/>
                <a:gd name="T113" fmla="*/ 0 h 103"/>
                <a:gd name="T114" fmla="*/ 16 w 107"/>
                <a:gd name="T115" fmla="*/ 0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7" h="103">
                  <a:moveTo>
                    <a:pt x="16" y="0"/>
                  </a:moveTo>
                  <a:lnTo>
                    <a:pt x="23" y="0"/>
                  </a:lnTo>
                  <a:lnTo>
                    <a:pt x="31" y="2"/>
                  </a:lnTo>
                  <a:lnTo>
                    <a:pt x="40" y="6"/>
                  </a:lnTo>
                  <a:lnTo>
                    <a:pt x="48" y="8"/>
                  </a:lnTo>
                  <a:lnTo>
                    <a:pt x="56" y="12"/>
                  </a:lnTo>
                  <a:lnTo>
                    <a:pt x="65" y="17"/>
                  </a:lnTo>
                  <a:lnTo>
                    <a:pt x="73" y="23"/>
                  </a:lnTo>
                  <a:lnTo>
                    <a:pt x="78" y="29"/>
                  </a:lnTo>
                  <a:lnTo>
                    <a:pt x="86" y="34"/>
                  </a:lnTo>
                  <a:lnTo>
                    <a:pt x="92" y="42"/>
                  </a:lnTo>
                  <a:lnTo>
                    <a:pt x="96" y="50"/>
                  </a:lnTo>
                  <a:lnTo>
                    <a:pt x="101" y="57"/>
                  </a:lnTo>
                  <a:lnTo>
                    <a:pt x="105" y="65"/>
                  </a:lnTo>
                  <a:lnTo>
                    <a:pt x="107" y="72"/>
                  </a:lnTo>
                  <a:lnTo>
                    <a:pt x="107" y="82"/>
                  </a:lnTo>
                  <a:lnTo>
                    <a:pt x="107" y="91"/>
                  </a:lnTo>
                  <a:lnTo>
                    <a:pt x="107" y="93"/>
                  </a:lnTo>
                  <a:lnTo>
                    <a:pt x="105" y="95"/>
                  </a:lnTo>
                  <a:lnTo>
                    <a:pt x="105" y="97"/>
                  </a:lnTo>
                  <a:lnTo>
                    <a:pt x="105" y="99"/>
                  </a:lnTo>
                  <a:lnTo>
                    <a:pt x="103" y="101"/>
                  </a:lnTo>
                  <a:lnTo>
                    <a:pt x="101" y="103"/>
                  </a:lnTo>
                  <a:lnTo>
                    <a:pt x="99" y="101"/>
                  </a:lnTo>
                  <a:lnTo>
                    <a:pt x="97" y="99"/>
                  </a:lnTo>
                  <a:lnTo>
                    <a:pt x="97" y="97"/>
                  </a:lnTo>
                  <a:lnTo>
                    <a:pt x="96" y="97"/>
                  </a:lnTo>
                  <a:lnTo>
                    <a:pt x="96" y="95"/>
                  </a:lnTo>
                  <a:lnTo>
                    <a:pt x="96" y="93"/>
                  </a:lnTo>
                  <a:lnTo>
                    <a:pt x="94" y="84"/>
                  </a:lnTo>
                  <a:lnTo>
                    <a:pt x="90" y="76"/>
                  </a:lnTo>
                  <a:lnTo>
                    <a:pt x="86" y="69"/>
                  </a:lnTo>
                  <a:lnTo>
                    <a:pt x="82" y="63"/>
                  </a:lnTo>
                  <a:lnTo>
                    <a:pt x="78" y="57"/>
                  </a:lnTo>
                  <a:lnTo>
                    <a:pt x="75" y="51"/>
                  </a:lnTo>
                  <a:lnTo>
                    <a:pt x="69" y="46"/>
                  </a:lnTo>
                  <a:lnTo>
                    <a:pt x="63" y="40"/>
                  </a:lnTo>
                  <a:lnTo>
                    <a:pt x="57" y="34"/>
                  </a:lnTo>
                  <a:lnTo>
                    <a:pt x="52" y="31"/>
                  </a:lnTo>
                  <a:lnTo>
                    <a:pt x="44" y="27"/>
                  </a:lnTo>
                  <a:lnTo>
                    <a:pt x="38" y="25"/>
                  </a:lnTo>
                  <a:lnTo>
                    <a:pt x="31" y="21"/>
                  </a:lnTo>
                  <a:lnTo>
                    <a:pt x="23" y="19"/>
                  </a:lnTo>
                  <a:lnTo>
                    <a:pt x="16" y="17"/>
                  </a:lnTo>
                  <a:lnTo>
                    <a:pt x="10" y="15"/>
                  </a:lnTo>
                  <a:lnTo>
                    <a:pt x="6" y="13"/>
                  </a:lnTo>
                  <a:lnTo>
                    <a:pt x="4" y="13"/>
                  </a:lnTo>
                  <a:lnTo>
                    <a:pt x="2" y="12"/>
                  </a:lnTo>
                  <a:lnTo>
                    <a:pt x="2" y="12"/>
                  </a:lnTo>
                  <a:lnTo>
                    <a:pt x="0" y="8"/>
                  </a:lnTo>
                  <a:lnTo>
                    <a:pt x="0" y="6"/>
                  </a:lnTo>
                  <a:lnTo>
                    <a:pt x="2" y="4"/>
                  </a:lnTo>
                  <a:lnTo>
                    <a:pt x="6" y="2"/>
                  </a:lnTo>
                  <a:lnTo>
                    <a:pt x="8" y="2"/>
                  </a:lnTo>
                  <a:lnTo>
                    <a:pt x="10" y="2"/>
                  </a:lnTo>
                  <a:lnTo>
                    <a:pt x="12" y="0"/>
                  </a:lnTo>
                  <a:lnTo>
                    <a:pt x="16" y="0"/>
                  </a:lnTo>
                  <a:lnTo>
                    <a:pt x="16" y="0"/>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487" name="Freeform 23">
              <a:extLst>
                <a:ext uri="{FF2B5EF4-FFF2-40B4-BE49-F238E27FC236}">
                  <a16:creationId xmlns:a16="http://schemas.microsoft.com/office/drawing/2014/main" id="{69431AD9-3E79-BF4D-8244-72F7694DF538}"/>
                </a:ext>
              </a:extLst>
            </p:cNvPr>
            <p:cNvSpPr>
              <a:spLocks/>
            </p:cNvSpPr>
            <p:nvPr/>
          </p:nvSpPr>
          <p:spPr bwMode="auto">
            <a:xfrm>
              <a:off x="3440" y="2343"/>
              <a:ext cx="60" cy="37"/>
            </a:xfrm>
            <a:custGeom>
              <a:avLst/>
              <a:gdLst>
                <a:gd name="T0" fmla="*/ 15 w 120"/>
                <a:gd name="T1" fmla="*/ 0 h 74"/>
                <a:gd name="T2" fmla="*/ 33 w 120"/>
                <a:gd name="T3" fmla="*/ 2 h 74"/>
                <a:gd name="T4" fmla="*/ 50 w 120"/>
                <a:gd name="T5" fmla="*/ 6 h 74"/>
                <a:gd name="T6" fmla="*/ 67 w 120"/>
                <a:gd name="T7" fmla="*/ 11 h 74"/>
                <a:gd name="T8" fmla="*/ 82 w 120"/>
                <a:gd name="T9" fmla="*/ 21 h 74"/>
                <a:gd name="T10" fmla="*/ 95 w 120"/>
                <a:gd name="T11" fmla="*/ 32 h 74"/>
                <a:gd name="T12" fmla="*/ 109 w 120"/>
                <a:gd name="T13" fmla="*/ 44 h 74"/>
                <a:gd name="T14" fmla="*/ 116 w 120"/>
                <a:gd name="T15" fmla="*/ 57 h 74"/>
                <a:gd name="T16" fmla="*/ 118 w 120"/>
                <a:gd name="T17" fmla="*/ 69 h 74"/>
                <a:gd name="T18" fmla="*/ 116 w 120"/>
                <a:gd name="T19" fmla="*/ 70 h 74"/>
                <a:gd name="T20" fmla="*/ 111 w 120"/>
                <a:gd name="T21" fmla="*/ 74 h 74"/>
                <a:gd name="T22" fmla="*/ 105 w 120"/>
                <a:gd name="T23" fmla="*/ 70 h 74"/>
                <a:gd name="T24" fmla="*/ 99 w 120"/>
                <a:gd name="T25" fmla="*/ 67 h 74"/>
                <a:gd name="T26" fmla="*/ 95 w 120"/>
                <a:gd name="T27" fmla="*/ 61 h 74"/>
                <a:gd name="T28" fmla="*/ 91 w 120"/>
                <a:gd name="T29" fmla="*/ 57 h 74"/>
                <a:gd name="T30" fmla="*/ 86 w 120"/>
                <a:gd name="T31" fmla="*/ 51 h 74"/>
                <a:gd name="T32" fmla="*/ 80 w 120"/>
                <a:gd name="T33" fmla="*/ 46 h 74"/>
                <a:gd name="T34" fmla="*/ 72 w 120"/>
                <a:gd name="T35" fmla="*/ 40 h 74"/>
                <a:gd name="T36" fmla="*/ 65 w 120"/>
                <a:gd name="T37" fmla="*/ 34 h 74"/>
                <a:gd name="T38" fmla="*/ 55 w 120"/>
                <a:gd name="T39" fmla="*/ 30 h 74"/>
                <a:gd name="T40" fmla="*/ 46 w 120"/>
                <a:gd name="T41" fmla="*/ 25 h 74"/>
                <a:gd name="T42" fmla="*/ 40 w 120"/>
                <a:gd name="T43" fmla="*/ 23 h 74"/>
                <a:gd name="T44" fmla="*/ 36 w 120"/>
                <a:gd name="T45" fmla="*/ 23 h 74"/>
                <a:gd name="T46" fmla="*/ 31 w 120"/>
                <a:gd name="T47" fmla="*/ 21 h 74"/>
                <a:gd name="T48" fmla="*/ 25 w 120"/>
                <a:gd name="T49" fmla="*/ 19 h 74"/>
                <a:gd name="T50" fmla="*/ 21 w 120"/>
                <a:gd name="T51" fmla="*/ 17 h 74"/>
                <a:gd name="T52" fmla="*/ 15 w 120"/>
                <a:gd name="T53" fmla="*/ 15 h 74"/>
                <a:gd name="T54" fmla="*/ 10 w 120"/>
                <a:gd name="T55" fmla="*/ 13 h 74"/>
                <a:gd name="T56" fmla="*/ 4 w 120"/>
                <a:gd name="T57" fmla="*/ 13 h 74"/>
                <a:gd name="T58" fmla="*/ 0 w 120"/>
                <a:gd name="T59" fmla="*/ 10 h 74"/>
                <a:gd name="T60" fmla="*/ 0 w 120"/>
                <a:gd name="T61" fmla="*/ 8 h 74"/>
                <a:gd name="T62" fmla="*/ 4 w 120"/>
                <a:gd name="T63" fmla="*/ 2 h 74"/>
                <a:gd name="T64" fmla="*/ 8 w 120"/>
                <a:gd name="T65" fmla="*/ 0 h 74"/>
                <a:gd name="T66" fmla="*/ 8 w 120"/>
                <a:gd name="T67" fmla="*/ 0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20" h="74">
                  <a:moveTo>
                    <a:pt x="8" y="0"/>
                  </a:moveTo>
                  <a:lnTo>
                    <a:pt x="15" y="0"/>
                  </a:lnTo>
                  <a:lnTo>
                    <a:pt x="25" y="0"/>
                  </a:lnTo>
                  <a:lnTo>
                    <a:pt x="33" y="2"/>
                  </a:lnTo>
                  <a:lnTo>
                    <a:pt x="42" y="4"/>
                  </a:lnTo>
                  <a:lnTo>
                    <a:pt x="50" y="6"/>
                  </a:lnTo>
                  <a:lnTo>
                    <a:pt x="57" y="10"/>
                  </a:lnTo>
                  <a:lnTo>
                    <a:pt x="67" y="11"/>
                  </a:lnTo>
                  <a:lnTo>
                    <a:pt x="74" y="17"/>
                  </a:lnTo>
                  <a:lnTo>
                    <a:pt x="82" y="21"/>
                  </a:lnTo>
                  <a:lnTo>
                    <a:pt x="90" y="27"/>
                  </a:lnTo>
                  <a:lnTo>
                    <a:pt x="95" y="32"/>
                  </a:lnTo>
                  <a:lnTo>
                    <a:pt x="103" y="38"/>
                  </a:lnTo>
                  <a:lnTo>
                    <a:pt x="109" y="44"/>
                  </a:lnTo>
                  <a:lnTo>
                    <a:pt x="112" y="51"/>
                  </a:lnTo>
                  <a:lnTo>
                    <a:pt x="116" y="57"/>
                  </a:lnTo>
                  <a:lnTo>
                    <a:pt x="120" y="67"/>
                  </a:lnTo>
                  <a:lnTo>
                    <a:pt x="118" y="69"/>
                  </a:lnTo>
                  <a:lnTo>
                    <a:pt x="118" y="70"/>
                  </a:lnTo>
                  <a:lnTo>
                    <a:pt x="116" y="70"/>
                  </a:lnTo>
                  <a:lnTo>
                    <a:pt x="114" y="72"/>
                  </a:lnTo>
                  <a:lnTo>
                    <a:pt x="111" y="74"/>
                  </a:lnTo>
                  <a:lnTo>
                    <a:pt x="109" y="72"/>
                  </a:lnTo>
                  <a:lnTo>
                    <a:pt x="105" y="70"/>
                  </a:lnTo>
                  <a:lnTo>
                    <a:pt x="101" y="69"/>
                  </a:lnTo>
                  <a:lnTo>
                    <a:pt x="99" y="67"/>
                  </a:lnTo>
                  <a:lnTo>
                    <a:pt x="97" y="65"/>
                  </a:lnTo>
                  <a:lnTo>
                    <a:pt x="95" y="61"/>
                  </a:lnTo>
                  <a:lnTo>
                    <a:pt x="93" y="59"/>
                  </a:lnTo>
                  <a:lnTo>
                    <a:pt x="91" y="57"/>
                  </a:lnTo>
                  <a:lnTo>
                    <a:pt x="88" y="53"/>
                  </a:lnTo>
                  <a:lnTo>
                    <a:pt x="86" y="51"/>
                  </a:lnTo>
                  <a:lnTo>
                    <a:pt x="82" y="48"/>
                  </a:lnTo>
                  <a:lnTo>
                    <a:pt x="80" y="46"/>
                  </a:lnTo>
                  <a:lnTo>
                    <a:pt x="76" y="42"/>
                  </a:lnTo>
                  <a:lnTo>
                    <a:pt x="72" y="40"/>
                  </a:lnTo>
                  <a:lnTo>
                    <a:pt x="69" y="36"/>
                  </a:lnTo>
                  <a:lnTo>
                    <a:pt x="65" y="34"/>
                  </a:lnTo>
                  <a:lnTo>
                    <a:pt x="61" y="32"/>
                  </a:lnTo>
                  <a:lnTo>
                    <a:pt x="55" y="30"/>
                  </a:lnTo>
                  <a:lnTo>
                    <a:pt x="52" y="27"/>
                  </a:lnTo>
                  <a:lnTo>
                    <a:pt x="46" y="25"/>
                  </a:lnTo>
                  <a:lnTo>
                    <a:pt x="42" y="25"/>
                  </a:lnTo>
                  <a:lnTo>
                    <a:pt x="40" y="23"/>
                  </a:lnTo>
                  <a:lnTo>
                    <a:pt x="38" y="23"/>
                  </a:lnTo>
                  <a:lnTo>
                    <a:pt x="36" y="23"/>
                  </a:lnTo>
                  <a:lnTo>
                    <a:pt x="34" y="21"/>
                  </a:lnTo>
                  <a:lnTo>
                    <a:pt x="31" y="21"/>
                  </a:lnTo>
                  <a:lnTo>
                    <a:pt x="29" y="19"/>
                  </a:lnTo>
                  <a:lnTo>
                    <a:pt x="25" y="19"/>
                  </a:lnTo>
                  <a:lnTo>
                    <a:pt x="23" y="19"/>
                  </a:lnTo>
                  <a:lnTo>
                    <a:pt x="21" y="17"/>
                  </a:lnTo>
                  <a:lnTo>
                    <a:pt x="17" y="17"/>
                  </a:lnTo>
                  <a:lnTo>
                    <a:pt x="15" y="15"/>
                  </a:lnTo>
                  <a:lnTo>
                    <a:pt x="13" y="15"/>
                  </a:lnTo>
                  <a:lnTo>
                    <a:pt x="10" y="13"/>
                  </a:lnTo>
                  <a:lnTo>
                    <a:pt x="8" y="13"/>
                  </a:lnTo>
                  <a:lnTo>
                    <a:pt x="4" y="13"/>
                  </a:lnTo>
                  <a:lnTo>
                    <a:pt x="2" y="11"/>
                  </a:lnTo>
                  <a:lnTo>
                    <a:pt x="0" y="10"/>
                  </a:lnTo>
                  <a:lnTo>
                    <a:pt x="0" y="10"/>
                  </a:lnTo>
                  <a:lnTo>
                    <a:pt x="0" y="8"/>
                  </a:lnTo>
                  <a:lnTo>
                    <a:pt x="2" y="6"/>
                  </a:lnTo>
                  <a:lnTo>
                    <a:pt x="4" y="2"/>
                  </a:lnTo>
                  <a:lnTo>
                    <a:pt x="6" y="0"/>
                  </a:lnTo>
                  <a:lnTo>
                    <a:pt x="8" y="0"/>
                  </a:lnTo>
                  <a:lnTo>
                    <a:pt x="8" y="0"/>
                  </a:lnTo>
                  <a:lnTo>
                    <a:pt x="8" y="0"/>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488" name="Freeform 24">
              <a:extLst>
                <a:ext uri="{FF2B5EF4-FFF2-40B4-BE49-F238E27FC236}">
                  <a16:creationId xmlns:a16="http://schemas.microsoft.com/office/drawing/2014/main" id="{37209A2A-E23E-5A40-B0F8-160C459E1C68}"/>
                </a:ext>
              </a:extLst>
            </p:cNvPr>
            <p:cNvSpPr>
              <a:spLocks/>
            </p:cNvSpPr>
            <p:nvPr/>
          </p:nvSpPr>
          <p:spPr bwMode="auto">
            <a:xfrm>
              <a:off x="3462" y="2243"/>
              <a:ext cx="33" cy="82"/>
            </a:xfrm>
            <a:custGeom>
              <a:avLst/>
              <a:gdLst>
                <a:gd name="T0" fmla="*/ 65 w 67"/>
                <a:gd name="T1" fmla="*/ 6 h 166"/>
                <a:gd name="T2" fmla="*/ 67 w 67"/>
                <a:gd name="T3" fmla="*/ 16 h 166"/>
                <a:gd name="T4" fmla="*/ 67 w 67"/>
                <a:gd name="T5" fmla="*/ 25 h 166"/>
                <a:gd name="T6" fmla="*/ 67 w 67"/>
                <a:gd name="T7" fmla="*/ 35 h 166"/>
                <a:gd name="T8" fmla="*/ 67 w 67"/>
                <a:gd name="T9" fmla="*/ 44 h 166"/>
                <a:gd name="T10" fmla="*/ 65 w 67"/>
                <a:gd name="T11" fmla="*/ 52 h 166"/>
                <a:gd name="T12" fmla="*/ 63 w 67"/>
                <a:gd name="T13" fmla="*/ 61 h 166"/>
                <a:gd name="T14" fmla="*/ 59 w 67"/>
                <a:gd name="T15" fmla="*/ 69 h 166"/>
                <a:gd name="T16" fmla="*/ 57 w 67"/>
                <a:gd name="T17" fmla="*/ 78 h 166"/>
                <a:gd name="T18" fmla="*/ 53 w 67"/>
                <a:gd name="T19" fmla="*/ 86 h 166"/>
                <a:gd name="T20" fmla="*/ 49 w 67"/>
                <a:gd name="T21" fmla="*/ 94 h 166"/>
                <a:gd name="T22" fmla="*/ 46 w 67"/>
                <a:gd name="T23" fmla="*/ 101 h 166"/>
                <a:gd name="T24" fmla="*/ 42 w 67"/>
                <a:gd name="T25" fmla="*/ 111 h 166"/>
                <a:gd name="T26" fmla="*/ 38 w 67"/>
                <a:gd name="T27" fmla="*/ 118 h 166"/>
                <a:gd name="T28" fmla="*/ 34 w 67"/>
                <a:gd name="T29" fmla="*/ 126 h 166"/>
                <a:gd name="T30" fmla="*/ 30 w 67"/>
                <a:gd name="T31" fmla="*/ 134 h 166"/>
                <a:gd name="T32" fmla="*/ 27 w 67"/>
                <a:gd name="T33" fmla="*/ 141 h 166"/>
                <a:gd name="T34" fmla="*/ 25 w 67"/>
                <a:gd name="T35" fmla="*/ 145 h 166"/>
                <a:gd name="T36" fmla="*/ 23 w 67"/>
                <a:gd name="T37" fmla="*/ 149 h 166"/>
                <a:gd name="T38" fmla="*/ 21 w 67"/>
                <a:gd name="T39" fmla="*/ 153 h 166"/>
                <a:gd name="T40" fmla="*/ 19 w 67"/>
                <a:gd name="T41" fmla="*/ 156 h 166"/>
                <a:gd name="T42" fmla="*/ 17 w 67"/>
                <a:gd name="T43" fmla="*/ 158 h 166"/>
                <a:gd name="T44" fmla="*/ 13 w 67"/>
                <a:gd name="T45" fmla="*/ 160 h 166"/>
                <a:gd name="T46" fmla="*/ 11 w 67"/>
                <a:gd name="T47" fmla="*/ 162 h 166"/>
                <a:gd name="T48" fmla="*/ 9 w 67"/>
                <a:gd name="T49" fmla="*/ 164 h 166"/>
                <a:gd name="T50" fmla="*/ 6 w 67"/>
                <a:gd name="T51" fmla="*/ 166 h 166"/>
                <a:gd name="T52" fmla="*/ 4 w 67"/>
                <a:gd name="T53" fmla="*/ 164 h 166"/>
                <a:gd name="T54" fmla="*/ 2 w 67"/>
                <a:gd name="T55" fmla="*/ 164 h 166"/>
                <a:gd name="T56" fmla="*/ 2 w 67"/>
                <a:gd name="T57" fmla="*/ 162 h 166"/>
                <a:gd name="T58" fmla="*/ 0 w 67"/>
                <a:gd name="T59" fmla="*/ 160 h 166"/>
                <a:gd name="T60" fmla="*/ 2 w 67"/>
                <a:gd name="T61" fmla="*/ 158 h 166"/>
                <a:gd name="T62" fmla="*/ 4 w 67"/>
                <a:gd name="T63" fmla="*/ 149 h 166"/>
                <a:gd name="T64" fmla="*/ 8 w 67"/>
                <a:gd name="T65" fmla="*/ 139 h 166"/>
                <a:gd name="T66" fmla="*/ 11 w 67"/>
                <a:gd name="T67" fmla="*/ 132 h 166"/>
                <a:gd name="T68" fmla="*/ 15 w 67"/>
                <a:gd name="T69" fmla="*/ 122 h 166"/>
                <a:gd name="T70" fmla="*/ 19 w 67"/>
                <a:gd name="T71" fmla="*/ 115 h 166"/>
                <a:gd name="T72" fmla="*/ 23 w 67"/>
                <a:gd name="T73" fmla="*/ 105 h 166"/>
                <a:gd name="T74" fmla="*/ 27 w 67"/>
                <a:gd name="T75" fmla="*/ 96 h 166"/>
                <a:gd name="T76" fmla="*/ 30 w 67"/>
                <a:gd name="T77" fmla="*/ 88 h 166"/>
                <a:gd name="T78" fmla="*/ 34 w 67"/>
                <a:gd name="T79" fmla="*/ 78 h 166"/>
                <a:gd name="T80" fmla="*/ 38 w 67"/>
                <a:gd name="T81" fmla="*/ 71 h 166"/>
                <a:gd name="T82" fmla="*/ 40 w 67"/>
                <a:gd name="T83" fmla="*/ 61 h 166"/>
                <a:gd name="T84" fmla="*/ 44 w 67"/>
                <a:gd name="T85" fmla="*/ 52 h 166"/>
                <a:gd name="T86" fmla="*/ 46 w 67"/>
                <a:gd name="T87" fmla="*/ 44 h 166"/>
                <a:gd name="T88" fmla="*/ 47 w 67"/>
                <a:gd name="T89" fmla="*/ 35 h 166"/>
                <a:gd name="T90" fmla="*/ 49 w 67"/>
                <a:gd name="T91" fmla="*/ 23 h 166"/>
                <a:gd name="T92" fmla="*/ 51 w 67"/>
                <a:gd name="T93" fmla="*/ 14 h 166"/>
                <a:gd name="T94" fmla="*/ 51 w 67"/>
                <a:gd name="T95" fmla="*/ 12 h 166"/>
                <a:gd name="T96" fmla="*/ 51 w 67"/>
                <a:gd name="T97" fmla="*/ 10 h 166"/>
                <a:gd name="T98" fmla="*/ 51 w 67"/>
                <a:gd name="T99" fmla="*/ 8 h 166"/>
                <a:gd name="T100" fmla="*/ 53 w 67"/>
                <a:gd name="T101" fmla="*/ 6 h 166"/>
                <a:gd name="T102" fmla="*/ 55 w 67"/>
                <a:gd name="T103" fmla="*/ 4 h 166"/>
                <a:gd name="T104" fmla="*/ 57 w 67"/>
                <a:gd name="T105" fmla="*/ 2 h 166"/>
                <a:gd name="T106" fmla="*/ 59 w 67"/>
                <a:gd name="T107" fmla="*/ 0 h 166"/>
                <a:gd name="T108" fmla="*/ 63 w 67"/>
                <a:gd name="T109" fmla="*/ 2 h 166"/>
                <a:gd name="T110" fmla="*/ 65 w 67"/>
                <a:gd name="T111" fmla="*/ 4 h 166"/>
                <a:gd name="T112" fmla="*/ 65 w 67"/>
                <a:gd name="T113" fmla="*/ 6 h 166"/>
                <a:gd name="T114" fmla="*/ 65 w 67"/>
                <a:gd name="T115" fmla="*/ 6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67" h="166">
                  <a:moveTo>
                    <a:pt x="65" y="6"/>
                  </a:moveTo>
                  <a:lnTo>
                    <a:pt x="67" y="16"/>
                  </a:lnTo>
                  <a:lnTo>
                    <a:pt x="67" y="25"/>
                  </a:lnTo>
                  <a:lnTo>
                    <a:pt x="67" y="35"/>
                  </a:lnTo>
                  <a:lnTo>
                    <a:pt x="67" y="44"/>
                  </a:lnTo>
                  <a:lnTo>
                    <a:pt x="65" y="52"/>
                  </a:lnTo>
                  <a:lnTo>
                    <a:pt x="63" y="61"/>
                  </a:lnTo>
                  <a:lnTo>
                    <a:pt x="59" y="69"/>
                  </a:lnTo>
                  <a:lnTo>
                    <a:pt x="57" y="78"/>
                  </a:lnTo>
                  <a:lnTo>
                    <a:pt x="53" y="86"/>
                  </a:lnTo>
                  <a:lnTo>
                    <a:pt x="49" y="94"/>
                  </a:lnTo>
                  <a:lnTo>
                    <a:pt x="46" y="101"/>
                  </a:lnTo>
                  <a:lnTo>
                    <a:pt x="42" y="111"/>
                  </a:lnTo>
                  <a:lnTo>
                    <a:pt x="38" y="118"/>
                  </a:lnTo>
                  <a:lnTo>
                    <a:pt x="34" y="126"/>
                  </a:lnTo>
                  <a:lnTo>
                    <a:pt x="30" y="134"/>
                  </a:lnTo>
                  <a:lnTo>
                    <a:pt x="27" y="141"/>
                  </a:lnTo>
                  <a:lnTo>
                    <a:pt x="25" y="145"/>
                  </a:lnTo>
                  <a:lnTo>
                    <a:pt x="23" y="149"/>
                  </a:lnTo>
                  <a:lnTo>
                    <a:pt x="21" y="153"/>
                  </a:lnTo>
                  <a:lnTo>
                    <a:pt x="19" y="156"/>
                  </a:lnTo>
                  <a:lnTo>
                    <a:pt x="17" y="158"/>
                  </a:lnTo>
                  <a:lnTo>
                    <a:pt x="13" y="160"/>
                  </a:lnTo>
                  <a:lnTo>
                    <a:pt x="11" y="162"/>
                  </a:lnTo>
                  <a:lnTo>
                    <a:pt x="9" y="164"/>
                  </a:lnTo>
                  <a:lnTo>
                    <a:pt x="6" y="166"/>
                  </a:lnTo>
                  <a:lnTo>
                    <a:pt x="4" y="164"/>
                  </a:lnTo>
                  <a:lnTo>
                    <a:pt x="2" y="164"/>
                  </a:lnTo>
                  <a:lnTo>
                    <a:pt x="2" y="162"/>
                  </a:lnTo>
                  <a:lnTo>
                    <a:pt x="0" y="160"/>
                  </a:lnTo>
                  <a:lnTo>
                    <a:pt x="2" y="158"/>
                  </a:lnTo>
                  <a:lnTo>
                    <a:pt x="4" y="149"/>
                  </a:lnTo>
                  <a:lnTo>
                    <a:pt x="8" y="139"/>
                  </a:lnTo>
                  <a:lnTo>
                    <a:pt x="11" y="132"/>
                  </a:lnTo>
                  <a:lnTo>
                    <a:pt x="15" y="122"/>
                  </a:lnTo>
                  <a:lnTo>
                    <a:pt x="19" y="115"/>
                  </a:lnTo>
                  <a:lnTo>
                    <a:pt x="23" y="105"/>
                  </a:lnTo>
                  <a:lnTo>
                    <a:pt x="27" y="96"/>
                  </a:lnTo>
                  <a:lnTo>
                    <a:pt x="30" y="88"/>
                  </a:lnTo>
                  <a:lnTo>
                    <a:pt x="34" y="78"/>
                  </a:lnTo>
                  <a:lnTo>
                    <a:pt x="38" y="71"/>
                  </a:lnTo>
                  <a:lnTo>
                    <a:pt x="40" y="61"/>
                  </a:lnTo>
                  <a:lnTo>
                    <a:pt x="44" y="52"/>
                  </a:lnTo>
                  <a:lnTo>
                    <a:pt x="46" y="44"/>
                  </a:lnTo>
                  <a:lnTo>
                    <a:pt x="47" y="35"/>
                  </a:lnTo>
                  <a:lnTo>
                    <a:pt x="49" y="23"/>
                  </a:lnTo>
                  <a:lnTo>
                    <a:pt x="51" y="14"/>
                  </a:lnTo>
                  <a:lnTo>
                    <a:pt x="51" y="12"/>
                  </a:lnTo>
                  <a:lnTo>
                    <a:pt x="51" y="10"/>
                  </a:lnTo>
                  <a:lnTo>
                    <a:pt x="51" y="8"/>
                  </a:lnTo>
                  <a:lnTo>
                    <a:pt x="53" y="6"/>
                  </a:lnTo>
                  <a:lnTo>
                    <a:pt x="55" y="4"/>
                  </a:lnTo>
                  <a:lnTo>
                    <a:pt x="57" y="2"/>
                  </a:lnTo>
                  <a:lnTo>
                    <a:pt x="59" y="0"/>
                  </a:lnTo>
                  <a:lnTo>
                    <a:pt x="63" y="2"/>
                  </a:lnTo>
                  <a:lnTo>
                    <a:pt x="65" y="4"/>
                  </a:lnTo>
                  <a:lnTo>
                    <a:pt x="65" y="6"/>
                  </a:lnTo>
                  <a:lnTo>
                    <a:pt x="65" y="6"/>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489" name="Freeform 25">
              <a:extLst>
                <a:ext uri="{FF2B5EF4-FFF2-40B4-BE49-F238E27FC236}">
                  <a16:creationId xmlns:a16="http://schemas.microsoft.com/office/drawing/2014/main" id="{67592E5C-8DDF-1B45-A129-85715ED12E97}"/>
                </a:ext>
              </a:extLst>
            </p:cNvPr>
            <p:cNvSpPr>
              <a:spLocks/>
            </p:cNvSpPr>
            <p:nvPr/>
          </p:nvSpPr>
          <p:spPr bwMode="auto">
            <a:xfrm>
              <a:off x="3471" y="2293"/>
              <a:ext cx="39" cy="50"/>
            </a:xfrm>
            <a:custGeom>
              <a:avLst/>
              <a:gdLst>
                <a:gd name="T0" fmla="*/ 70 w 80"/>
                <a:gd name="T1" fmla="*/ 4 h 99"/>
                <a:gd name="T2" fmla="*/ 70 w 80"/>
                <a:gd name="T3" fmla="*/ 2 h 99"/>
                <a:gd name="T4" fmla="*/ 72 w 80"/>
                <a:gd name="T5" fmla="*/ 0 h 99"/>
                <a:gd name="T6" fmla="*/ 74 w 80"/>
                <a:gd name="T7" fmla="*/ 0 h 99"/>
                <a:gd name="T8" fmla="*/ 74 w 80"/>
                <a:gd name="T9" fmla="*/ 0 h 99"/>
                <a:gd name="T10" fmla="*/ 76 w 80"/>
                <a:gd name="T11" fmla="*/ 0 h 99"/>
                <a:gd name="T12" fmla="*/ 78 w 80"/>
                <a:gd name="T13" fmla="*/ 4 h 99"/>
                <a:gd name="T14" fmla="*/ 78 w 80"/>
                <a:gd name="T15" fmla="*/ 6 h 99"/>
                <a:gd name="T16" fmla="*/ 80 w 80"/>
                <a:gd name="T17" fmla="*/ 10 h 99"/>
                <a:gd name="T18" fmla="*/ 80 w 80"/>
                <a:gd name="T19" fmla="*/ 14 h 99"/>
                <a:gd name="T20" fmla="*/ 80 w 80"/>
                <a:gd name="T21" fmla="*/ 17 h 99"/>
                <a:gd name="T22" fmla="*/ 80 w 80"/>
                <a:gd name="T23" fmla="*/ 23 h 99"/>
                <a:gd name="T24" fmla="*/ 78 w 80"/>
                <a:gd name="T25" fmla="*/ 29 h 99"/>
                <a:gd name="T26" fmla="*/ 74 w 80"/>
                <a:gd name="T27" fmla="*/ 36 h 99"/>
                <a:gd name="T28" fmla="*/ 72 w 80"/>
                <a:gd name="T29" fmla="*/ 42 h 99"/>
                <a:gd name="T30" fmla="*/ 67 w 80"/>
                <a:gd name="T31" fmla="*/ 48 h 99"/>
                <a:gd name="T32" fmla="*/ 63 w 80"/>
                <a:gd name="T33" fmla="*/ 55 h 99"/>
                <a:gd name="T34" fmla="*/ 57 w 80"/>
                <a:gd name="T35" fmla="*/ 61 h 99"/>
                <a:gd name="T36" fmla="*/ 53 w 80"/>
                <a:gd name="T37" fmla="*/ 67 h 99"/>
                <a:gd name="T38" fmla="*/ 46 w 80"/>
                <a:gd name="T39" fmla="*/ 72 h 99"/>
                <a:gd name="T40" fmla="*/ 40 w 80"/>
                <a:gd name="T41" fmla="*/ 78 h 99"/>
                <a:gd name="T42" fmla="*/ 34 w 80"/>
                <a:gd name="T43" fmla="*/ 84 h 99"/>
                <a:gd name="T44" fmla="*/ 29 w 80"/>
                <a:gd name="T45" fmla="*/ 88 h 99"/>
                <a:gd name="T46" fmla="*/ 23 w 80"/>
                <a:gd name="T47" fmla="*/ 91 h 99"/>
                <a:gd name="T48" fmla="*/ 19 w 80"/>
                <a:gd name="T49" fmla="*/ 95 h 99"/>
                <a:gd name="T50" fmla="*/ 13 w 80"/>
                <a:gd name="T51" fmla="*/ 97 h 99"/>
                <a:gd name="T52" fmla="*/ 10 w 80"/>
                <a:gd name="T53" fmla="*/ 99 h 99"/>
                <a:gd name="T54" fmla="*/ 6 w 80"/>
                <a:gd name="T55" fmla="*/ 97 h 99"/>
                <a:gd name="T56" fmla="*/ 2 w 80"/>
                <a:gd name="T57" fmla="*/ 97 h 99"/>
                <a:gd name="T58" fmla="*/ 0 w 80"/>
                <a:gd name="T59" fmla="*/ 93 h 99"/>
                <a:gd name="T60" fmla="*/ 0 w 80"/>
                <a:gd name="T61" fmla="*/ 91 h 99"/>
                <a:gd name="T62" fmla="*/ 2 w 80"/>
                <a:gd name="T63" fmla="*/ 88 h 99"/>
                <a:gd name="T64" fmla="*/ 4 w 80"/>
                <a:gd name="T65" fmla="*/ 84 h 99"/>
                <a:gd name="T66" fmla="*/ 6 w 80"/>
                <a:gd name="T67" fmla="*/ 82 h 99"/>
                <a:gd name="T68" fmla="*/ 10 w 80"/>
                <a:gd name="T69" fmla="*/ 80 h 99"/>
                <a:gd name="T70" fmla="*/ 13 w 80"/>
                <a:gd name="T71" fmla="*/ 76 h 99"/>
                <a:gd name="T72" fmla="*/ 17 w 80"/>
                <a:gd name="T73" fmla="*/ 74 h 99"/>
                <a:gd name="T74" fmla="*/ 21 w 80"/>
                <a:gd name="T75" fmla="*/ 71 h 99"/>
                <a:gd name="T76" fmla="*/ 25 w 80"/>
                <a:gd name="T77" fmla="*/ 69 h 99"/>
                <a:gd name="T78" fmla="*/ 29 w 80"/>
                <a:gd name="T79" fmla="*/ 65 h 99"/>
                <a:gd name="T80" fmla="*/ 32 w 80"/>
                <a:gd name="T81" fmla="*/ 61 h 99"/>
                <a:gd name="T82" fmla="*/ 36 w 80"/>
                <a:gd name="T83" fmla="*/ 57 h 99"/>
                <a:gd name="T84" fmla="*/ 42 w 80"/>
                <a:gd name="T85" fmla="*/ 53 h 99"/>
                <a:gd name="T86" fmla="*/ 46 w 80"/>
                <a:gd name="T87" fmla="*/ 48 h 99"/>
                <a:gd name="T88" fmla="*/ 50 w 80"/>
                <a:gd name="T89" fmla="*/ 44 h 99"/>
                <a:gd name="T90" fmla="*/ 53 w 80"/>
                <a:gd name="T91" fmla="*/ 38 h 99"/>
                <a:gd name="T92" fmla="*/ 55 w 80"/>
                <a:gd name="T93" fmla="*/ 34 h 99"/>
                <a:gd name="T94" fmla="*/ 59 w 80"/>
                <a:gd name="T95" fmla="*/ 29 h 99"/>
                <a:gd name="T96" fmla="*/ 63 w 80"/>
                <a:gd name="T97" fmla="*/ 25 h 99"/>
                <a:gd name="T98" fmla="*/ 65 w 80"/>
                <a:gd name="T99" fmla="*/ 19 h 99"/>
                <a:gd name="T100" fmla="*/ 67 w 80"/>
                <a:gd name="T101" fmla="*/ 14 h 99"/>
                <a:gd name="T102" fmla="*/ 69 w 80"/>
                <a:gd name="T103" fmla="*/ 10 h 99"/>
                <a:gd name="T104" fmla="*/ 70 w 80"/>
                <a:gd name="T105" fmla="*/ 4 h 99"/>
                <a:gd name="T106" fmla="*/ 70 w 80"/>
                <a:gd name="T107" fmla="*/ 4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0" h="99">
                  <a:moveTo>
                    <a:pt x="70" y="4"/>
                  </a:moveTo>
                  <a:lnTo>
                    <a:pt x="70" y="2"/>
                  </a:lnTo>
                  <a:lnTo>
                    <a:pt x="72" y="0"/>
                  </a:lnTo>
                  <a:lnTo>
                    <a:pt x="74" y="0"/>
                  </a:lnTo>
                  <a:lnTo>
                    <a:pt x="74" y="0"/>
                  </a:lnTo>
                  <a:lnTo>
                    <a:pt x="76" y="0"/>
                  </a:lnTo>
                  <a:lnTo>
                    <a:pt x="78" y="4"/>
                  </a:lnTo>
                  <a:lnTo>
                    <a:pt x="78" y="6"/>
                  </a:lnTo>
                  <a:lnTo>
                    <a:pt x="80" y="10"/>
                  </a:lnTo>
                  <a:lnTo>
                    <a:pt x="80" y="14"/>
                  </a:lnTo>
                  <a:lnTo>
                    <a:pt x="80" y="17"/>
                  </a:lnTo>
                  <a:lnTo>
                    <a:pt x="80" y="23"/>
                  </a:lnTo>
                  <a:lnTo>
                    <a:pt x="78" y="29"/>
                  </a:lnTo>
                  <a:lnTo>
                    <a:pt x="74" y="36"/>
                  </a:lnTo>
                  <a:lnTo>
                    <a:pt x="72" y="42"/>
                  </a:lnTo>
                  <a:lnTo>
                    <a:pt x="67" y="48"/>
                  </a:lnTo>
                  <a:lnTo>
                    <a:pt x="63" y="55"/>
                  </a:lnTo>
                  <a:lnTo>
                    <a:pt x="57" y="61"/>
                  </a:lnTo>
                  <a:lnTo>
                    <a:pt x="53" y="67"/>
                  </a:lnTo>
                  <a:lnTo>
                    <a:pt x="46" y="72"/>
                  </a:lnTo>
                  <a:lnTo>
                    <a:pt x="40" y="78"/>
                  </a:lnTo>
                  <a:lnTo>
                    <a:pt x="34" y="84"/>
                  </a:lnTo>
                  <a:lnTo>
                    <a:pt x="29" y="88"/>
                  </a:lnTo>
                  <a:lnTo>
                    <a:pt x="23" y="91"/>
                  </a:lnTo>
                  <a:lnTo>
                    <a:pt x="19" y="95"/>
                  </a:lnTo>
                  <a:lnTo>
                    <a:pt x="13" y="97"/>
                  </a:lnTo>
                  <a:lnTo>
                    <a:pt x="10" y="99"/>
                  </a:lnTo>
                  <a:lnTo>
                    <a:pt x="6" y="97"/>
                  </a:lnTo>
                  <a:lnTo>
                    <a:pt x="2" y="97"/>
                  </a:lnTo>
                  <a:lnTo>
                    <a:pt x="0" y="93"/>
                  </a:lnTo>
                  <a:lnTo>
                    <a:pt x="0" y="91"/>
                  </a:lnTo>
                  <a:lnTo>
                    <a:pt x="2" y="88"/>
                  </a:lnTo>
                  <a:lnTo>
                    <a:pt x="4" y="84"/>
                  </a:lnTo>
                  <a:lnTo>
                    <a:pt x="6" y="82"/>
                  </a:lnTo>
                  <a:lnTo>
                    <a:pt x="10" y="80"/>
                  </a:lnTo>
                  <a:lnTo>
                    <a:pt x="13" y="76"/>
                  </a:lnTo>
                  <a:lnTo>
                    <a:pt x="17" y="74"/>
                  </a:lnTo>
                  <a:lnTo>
                    <a:pt x="21" y="71"/>
                  </a:lnTo>
                  <a:lnTo>
                    <a:pt x="25" y="69"/>
                  </a:lnTo>
                  <a:lnTo>
                    <a:pt x="29" y="65"/>
                  </a:lnTo>
                  <a:lnTo>
                    <a:pt x="32" y="61"/>
                  </a:lnTo>
                  <a:lnTo>
                    <a:pt x="36" y="57"/>
                  </a:lnTo>
                  <a:lnTo>
                    <a:pt x="42" y="53"/>
                  </a:lnTo>
                  <a:lnTo>
                    <a:pt x="46" y="48"/>
                  </a:lnTo>
                  <a:lnTo>
                    <a:pt x="50" y="44"/>
                  </a:lnTo>
                  <a:lnTo>
                    <a:pt x="53" y="38"/>
                  </a:lnTo>
                  <a:lnTo>
                    <a:pt x="55" y="34"/>
                  </a:lnTo>
                  <a:lnTo>
                    <a:pt x="59" y="29"/>
                  </a:lnTo>
                  <a:lnTo>
                    <a:pt x="63" y="25"/>
                  </a:lnTo>
                  <a:lnTo>
                    <a:pt x="65" y="19"/>
                  </a:lnTo>
                  <a:lnTo>
                    <a:pt x="67" y="14"/>
                  </a:lnTo>
                  <a:lnTo>
                    <a:pt x="69" y="10"/>
                  </a:lnTo>
                  <a:lnTo>
                    <a:pt x="70" y="4"/>
                  </a:lnTo>
                  <a:lnTo>
                    <a:pt x="70" y="4"/>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490" name="Freeform 26">
              <a:extLst>
                <a:ext uri="{FF2B5EF4-FFF2-40B4-BE49-F238E27FC236}">
                  <a16:creationId xmlns:a16="http://schemas.microsoft.com/office/drawing/2014/main" id="{15D15D8A-0008-A54B-A4E3-AA57DB6EE59A}"/>
                </a:ext>
              </a:extLst>
            </p:cNvPr>
            <p:cNvSpPr>
              <a:spLocks/>
            </p:cNvSpPr>
            <p:nvPr/>
          </p:nvSpPr>
          <p:spPr bwMode="auto">
            <a:xfrm>
              <a:off x="3462" y="2347"/>
              <a:ext cx="37" cy="38"/>
            </a:xfrm>
            <a:custGeom>
              <a:avLst/>
              <a:gdLst>
                <a:gd name="T0" fmla="*/ 65 w 74"/>
                <a:gd name="T1" fmla="*/ 1 h 76"/>
                <a:gd name="T2" fmla="*/ 67 w 74"/>
                <a:gd name="T3" fmla="*/ 0 h 76"/>
                <a:gd name="T4" fmla="*/ 70 w 74"/>
                <a:gd name="T5" fmla="*/ 0 h 76"/>
                <a:gd name="T6" fmla="*/ 72 w 74"/>
                <a:gd name="T7" fmla="*/ 0 h 76"/>
                <a:gd name="T8" fmla="*/ 72 w 74"/>
                <a:gd name="T9" fmla="*/ 1 h 76"/>
                <a:gd name="T10" fmla="*/ 74 w 74"/>
                <a:gd name="T11" fmla="*/ 5 h 76"/>
                <a:gd name="T12" fmla="*/ 74 w 74"/>
                <a:gd name="T13" fmla="*/ 7 h 76"/>
                <a:gd name="T14" fmla="*/ 74 w 74"/>
                <a:gd name="T15" fmla="*/ 11 h 76"/>
                <a:gd name="T16" fmla="*/ 72 w 74"/>
                <a:gd name="T17" fmla="*/ 15 h 76"/>
                <a:gd name="T18" fmla="*/ 70 w 74"/>
                <a:gd name="T19" fmla="*/ 19 h 76"/>
                <a:gd name="T20" fmla="*/ 68 w 74"/>
                <a:gd name="T21" fmla="*/ 24 h 76"/>
                <a:gd name="T22" fmla="*/ 67 w 74"/>
                <a:gd name="T23" fmla="*/ 28 h 76"/>
                <a:gd name="T24" fmla="*/ 63 w 74"/>
                <a:gd name="T25" fmla="*/ 34 h 76"/>
                <a:gd name="T26" fmla="*/ 59 w 74"/>
                <a:gd name="T27" fmla="*/ 38 h 76"/>
                <a:gd name="T28" fmla="*/ 55 w 74"/>
                <a:gd name="T29" fmla="*/ 43 h 76"/>
                <a:gd name="T30" fmla="*/ 49 w 74"/>
                <a:gd name="T31" fmla="*/ 47 h 76"/>
                <a:gd name="T32" fmla="*/ 46 w 74"/>
                <a:gd name="T33" fmla="*/ 53 h 76"/>
                <a:gd name="T34" fmla="*/ 40 w 74"/>
                <a:gd name="T35" fmla="*/ 57 h 76"/>
                <a:gd name="T36" fmla="*/ 36 w 74"/>
                <a:gd name="T37" fmla="*/ 60 h 76"/>
                <a:gd name="T38" fmla="*/ 30 w 74"/>
                <a:gd name="T39" fmla="*/ 64 h 76"/>
                <a:gd name="T40" fmla="*/ 27 w 74"/>
                <a:gd name="T41" fmla="*/ 68 h 76"/>
                <a:gd name="T42" fmla="*/ 21 w 74"/>
                <a:gd name="T43" fmla="*/ 70 h 76"/>
                <a:gd name="T44" fmla="*/ 17 w 74"/>
                <a:gd name="T45" fmla="*/ 72 h 76"/>
                <a:gd name="T46" fmla="*/ 15 w 74"/>
                <a:gd name="T47" fmla="*/ 74 h 76"/>
                <a:gd name="T48" fmla="*/ 11 w 74"/>
                <a:gd name="T49" fmla="*/ 76 h 76"/>
                <a:gd name="T50" fmla="*/ 8 w 74"/>
                <a:gd name="T51" fmla="*/ 76 h 76"/>
                <a:gd name="T52" fmla="*/ 6 w 74"/>
                <a:gd name="T53" fmla="*/ 76 h 76"/>
                <a:gd name="T54" fmla="*/ 4 w 74"/>
                <a:gd name="T55" fmla="*/ 74 h 76"/>
                <a:gd name="T56" fmla="*/ 2 w 74"/>
                <a:gd name="T57" fmla="*/ 74 h 76"/>
                <a:gd name="T58" fmla="*/ 0 w 74"/>
                <a:gd name="T59" fmla="*/ 72 h 76"/>
                <a:gd name="T60" fmla="*/ 2 w 74"/>
                <a:gd name="T61" fmla="*/ 70 h 76"/>
                <a:gd name="T62" fmla="*/ 4 w 74"/>
                <a:gd name="T63" fmla="*/ 66 h 76"/>
                <a:gd name="T64" fmla="*/ 6 w 74"/>
                <a:gd name="T65" fmla="*/ 64 h 76"/>
                <a:gd name="T66" fmla="*/ 9 w 74"/>
                <a:gd name="T67" fmla="*/ 62 h 76"/>
                <a:gd name="T68" fmla="*/ 13 w 74"/>
                <a:gd name="T69" fmla="*/ 60 h 76"/>
                <a:gd name="T70" fmla="*/ 17 w 74"/>
                <a:gd name="T71" fmla="*/ 57 h 76"/>
                <a:gd name="T72" fmla="*/ 19 w 74"/>
                <a:gd name="T73" fmla="*/ 53 h 76"/>
                <a:gd name="T74" fmla="*/ 23 w 74"/>
                <a:gd name="T75" fmla="*/ 51 h 76"/>
                <a:gd name="T76" fmla="*/ 27 w 74"/>
                <a:gd name="T77" fmla="*/ 47 h 76"/>
                <a:gd name="T78" fmla="*/ 30 w 74"/>
                <a:gd name="T79" fmla="*/ 43 h 76"/>
                <a:gd name="T80" fmla="*/ 34 w 74"/>
                <a:gd name="T81" fmla="*/ 40 h 76"/>
                <a:gd name="T82" fmla="*/ 36 w 74"/>
                <a:gd name="T83" fmla="*/ 36 h 76"/>
                <a:gd name="T84" fmla="*/ 40 w 74"/>
                <a:gd name="T85" fmla="*/ 32 h 76"/>
                <a:gd name="T86" fmla="*/ 44 w 74"/>
                <a:gd name="T87" fmla="*/ 28 h 76"/>
                <a:gd name="T88" fmla="*/ 46 w 74"/>
                <a:gd name="T89" fmla="*/ 24 h 76"/>
                <a:gd name="T90" fmla="*/ 49 w 74"/>
                <a:gd name="T91" fmla="*/ 20 h 76"/>
                <a:gd name="T92" fmla="*/ 53 w 74"/>
                <a:gd name="T93" fmla="*/ 17 h 76"/>
                <a:gd name="T94" fmla="*/ 55 w 74"/>
                <a:gd name="T95" fmla="*/ 13 h 76"/>
                <a:gd name="T96" fmla="*/ 59 w 74"/>
                <a:gd name="T97" fmla="*/ 9 h 76"/>
                <a:gd name="T98" fmla="*/ 61 w 74"/>
                <a:gd name="T99" fmla="*/ 5 h 76"/>
                <a:gd name="T100" fmla="*/ 65 w 74"/>
                <a:gd name="T101" fmla="*/ 1 h 76"/>
                <a:gd name="T102" fmla="*/ 65 w 74"/>
                <a:gd name="T103" fmla="*/ 1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4" h="76">
                  <a:moveTo>
                    <a:pt x="65" y="1"/>
                  </a:moveTo>
                  <a:lnTo>
                    <a:pt x="67" y="0"/>
                  </a:lnTo>
                  <a:lnTo>
                    <a:pt x="70" y="0"/>
                  </a:lnTo>
                  <a:lnTo>
                    <a:pt x="72" y="0"/>
                  </a:lnTo>
                  <a:lnTo>
                    <a:pt x="72" y="1"/>
                  </a:lnTo>
                  <a:lnTo>
                    <a:pt x="74" y="5"/>
                  </a:lnTo>
                  <a:lnTo>
                    <a:pt x="74" y="7"/>
                  </a:lnTo>
                  <a:lnTo>
                    <a:pt x="74" y="11"/>
                  </a:lnTo>
                  <a:lnTo>
                    <a:pt x="72" y="15"/>
                  </a:lnTo>
                  <a:lnTo>
                    <a:pt x="70" y="19"/>
                  </a:lnTo>
                  <a:lnTo>
                    <a:pt x="68" y="24"/>
                  </a:lnTo>
                  <a:lnTo>
                    <a:pt x="67" y="28"/>
                  </a:lnTo>
                  <a:lnTo>
                    <a:pt x="63" y="34"/>
                  </a:lnTo>
                  <a:lnTo>
                    <a:pt x="59" y="38"/>
                  </a:lnTo>
                  <a:lnTo>
                    <a:pt x="55" y="43"/>
                  </a:lnTo>
                  <a:lnTo>
                    <a:pt x="49" y="47"/>
                  </a:lnTo>
                  <a:lnTo>
                    <a:pt x="46" y="53"/>
                  </a:lnTo>
                  <a:lnTo>
                    <a:pt x="40" y="57"/>
                  </a:lnTo>
                  <a:lnTo>
                    <a:pt x="36" y="60"/>
                  </a:lnTo>
                  <a:lnTo>
                    <a:pt x="30" y="64"/>
                  </a:lnTo>
                  <a:lnTo>
                    <a:pt x="27" y="68"/>
                  </a:lnTo>
                  <a:lnTo>
                    <a:pt x="21" y="70"/>
                  </a:lnTo>
                  <a:lnTo>
                    <a:pt x="17" y="72"/>
                  </a:lnTo>
                  <a:lnTo>
                    <a:pt x="15" y="74"/>
                  </a:lnTo>
                  <a:lnTo>
                    <a:pt x="11" y="76"/>
                  </a:lnTo>
                  <a:lnTo>
                    <a:pt x="8" y="76"/>
                  </a:lnTo>
                  <a:lnTo>
                    <a:pt x="6" y="76"/>
                  </a:lnTo>
                  <a:lnTo>
                    <a:pt x="4" y="74"/>
                  </a:lnTo>
                  <a:lnTo>
                    <a:pt x="2" y="74"/>
                  </a:lnTo>
                  <a:lnTo>
                    <a:pt x="0" y="72"/>
                  </a:lnTo>
                  <a:lnTo>
                    <a:pt x="2" y="70"/>
                  </a:lnTo>
                  <a:lnTo>
                    <a:pt x="4" y="66"/>
                  </a:lnTo>
                  <a:lnTo>
                    <a:pt x="6" y="64"/>
                  </a:lnTo>
                  <a:lnTo>
                    <a:pt x="9" y="62"/>
                  </a:lnTo>
                  <a:lnTo>
                    <a:pt x="13" y="60"/>
                  </a:lnTo>
                  <a:lnTo>
                    <a:pt x="17" y="57"/>
                  </a:lnTo>
                  <a:lnTo>
                    <a:pt x="19" y="53"/>
                  </a:lnTo>
                  <a:lnTo>
                    <a:pt x="23" y="51"/>
                  </a:lnTo>
                  <a:lnTo>
                    <a:pt x="27" y="47"/>
                  </a:lnTo>
                  <a:lnTo>
                    <a:pt x="30" y="43"/>
                  </a:lnTo>
                  <a:lnTo>
                    <a:pt x="34" y="40"/>
                  </a:lnTo>
                  <a:lnTo>
                    <a:pt x="36" y="36"/>
                  </a:lnTo>
                  <a:lnTo>
                    <a:pt x="40" y="32"/>
                  </a:lnTo>
                  <a:lnTo>
                    <a:pt x="44" y="28"/>
                  </a:lnTo>
                  <a:lnTo>
                    <a:pt x="46" y="24"/>
                  </a:lnTo>
                  <a:lnTo>
                    <a:pt x="49" y="20"/>
                  </a:lnTo>
                  <a:lnTo>
                    <a:pt x="53" y="17"/>
                  </a:lnTo>
                  <a:lnTo>
                    <a:pt x="55" y="13"/>
                  </a:lnTo>
                  <a:lnTo>
                    <a:pt x="59" y="9"/>
                  </a:lnTo>
                  <a:lnTo>
                    <a:pt x="61" y="5"/>
                  </a:lnTo>
                  <a:lnTo>
                    <a:pt x="65" y="1"/>
                  </a:lnTo>
                  <a:lnTo>
                    <a:pt x="65" y="1"/>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491" name="Freeform 27">
              <a:extLst>
                <a:ext uri="{FF2B5EF4-FFF2-40B4-BE49-F238E27FC236}">
                  <a16:creationId xmlns:a16="http://schemas.microsoft.com/office/drawing/2014/main" id="{4BACB70B-5351-9A48-88FE-1B6A64FBBC97}"/>
                </a:ext>
              </a:extLst>
            </p:cNvPr>
            <p:cNvSpPr>
              <a:spLocks/>
            </p:cNvSpPr>
            <p:nvPr/>
          </p:nvSpPr>
          <p:spPr bwMode="auto">
            <a:xfrm>
              <a:off x="3293" y="2537"/>
              <a:ext cx="166" cy="58"/>
            </a:xfrm>
            <a:custGeom>
              <a:avLst/>
              <a:gdLst>
                <a:gd name="T0" fmla="*/ 320 w 333"/>
                <a:gd name="T1" fmla="*/ 0 h 116"/>
                <a:gd name="T2" fmla="*/ 324 w 333"/>
                <a:gd name="T3" fmla="*/ 2 h 116"/>
                <a:gd name="T4" fmla="*/ 328 w 333"/>
                <a:gd name="T5" fmla="*/ 6 h 116"/>
                <a:gd name="T6" fmla="*/ 331 w 333"/>
                <a:gd name="T7" fmla="*/ 9 h 116"/>
                <a:gd name="T8" fmla="*/ 324 w 333"/>
                <a:gd name="T9" fmla="*/ 25 h 116"/>
                <a:gd name="T10" fmla="*/ 303 w 333"/>
                <a:gd name="T11" fmla="*/ 53 h 116"/>
                <a:gd name="T12" fmla="*/ 276 w 333"/>
                <a:gd name="T13" fmla="*/ 74 h 116"/>
                <a:gd name="T14" fmla="*/ 248 w 333"/>
                <a:gd name="T15" fmla="*/ 91 h 116"/>
                <a:gd name="T16" fmla="*/ 217 w 333"/>
                <a:gd name="T17" fmla="*/ 102 h 116"/>
                <a:gd name="T18" fmla="*/ 183 w 333"/>
                <a:gd name="T19" fmla="*/ 110 h 116"/>
                <a:gd name="T20" fmla="*/ 149 w 333"/>
                <a:gd name="T21" fmla="*/ 114 h 116"/>
                <a:gd name="T22" fmla="*/ 114 w 333"/>
                <a:gd name="T23" fmla="*/ 116 h 116"/>
                <a:gd name="T24" fmla="*/ 94 w 333"/>
                <a:gd name="T25" fmla="*/ 116 h 116"/>
                <a:gd name="T26" fmla="*/ 82 w 333"/>
                <a:gd name="T27" fmla="*/ 114 h 116"/>
                <a:gd name="T28" fmla="*/ 73 w 333"/>
                <a:gd name="T29" fmla="*/ 110 h 116"/>
                <a:gd name="T30" fmla="*/ 61 w 333"/>
                <a:gd name="T31" fmla="*/ 108 h 116"/>
                <a:gd name="T32" fmla="*/ 48 w 333"/>
                <a:gd name="T33" fmla="*/ 102 h 116"/>
                <a:gd name="T34" fmla="*/ 36 w 333"/>
                <a:gd name="T35" fmla="*/ 99 h 116"/>
                <a:gd name="T36" fmla="*/ 27 w 333"/>
                <a:gd name="T37" fmla="*/ 91 h 116"/>
                <a:gd name="T38" fmla="*/ 17 w 333"/>
                <a:gd name="T39" fmla="*/ 85 h 116"/>
                <a:gd name="T40" fmla="*/ 12 w 333"/>
                <a:gd name="T41" fmla="*/ 80 h 116"/>
                <a:gd name="T42" fmla="*/ 4 w 333"/>
                <a:gd name="T43" fmla="*/ 76 h 116"/>
                <a:gd name="T44" fmla="*/ 0 w 333"/>
                <a:gd name="T45" fmla="*/ 70 h 116"/>
                <a:gd name="T46" fmla="*/ 6 w 333"/>
                <a:gd name="T47" fmla="*/ 68 h 116"/>
                <a:gd name="T48" fmla="*/ 14 w 333"/>
                <a:gd name="T49" fmla="*/ 66 h 116"/>
                <a:gd name="T50" fmla="*/ 27 w 333"/>
                <a:gd name="T51" fmla="*/ 68 h 116"/>
                <a:gd name="T52" fmla="*/ 40 w 333"/>
                <a:gd name="T53" fmla="*/ 72 h 116"/>
                <a:gd name="T54" fmla="*/ 54 w 333"/>
                <a:gd name="T55" fmla="*/ 76 h 116"/>
                <a:gd name="T56" fmla="*/ 67 w 333"/>
                <a:gd name="T57" fmla="*/ 83 h 116"/>
                <a:gd name="T58" fmla="*/ 80 w 333"/>
                <a:gd name="T59" fmla="*/ 89 h 116"/>
                <a:gd name="T60" fmla="*/ 94 w 333"/>
                <a:gd name="T61" fmla="*/ 93 h 116"/>
                <a:gd name="T62" fmla="*/ 109 w 333"/>
                <a:gd name="T63" fmla="*/ 95 h 116"/>
                <a:gd name="T64" fmla="*/ 126 w 333"/>
                <a:gd name="T65" fmla="*/ 97 h 116"/>
                <a:gd name="T66" fmla="*/ 149 w 333"/>
                <a:gd name="T67" fmla="*/ 93 h 116"/>
                <a:gd name="T68" fmla="*/ 173 w 333"/>
                <a:gd name="T69" fmla="*/ 89 h 116"/>
                <a:gd name="T70" fmla="*/ 198 w 333"/>
                <a:gd name="T71" fmla="*/ 82 h 116"/>
                <a:gd name="T72" fmla="*/ 223 w 333"/>
                <a:gd name="T73" fmla="*/ 74 h 116"/>
                <a:gd name="T74" fmla="*/ 246 w 333"/>
                <a:gd name="T75" fmla="*/ 64 h 116"/>
                <a:gd name="T76" fmla="*/ 269 w 333"/>
                <a:gd name="T77" fmla="*/ 51 h 116"/>
                <a:gd name="T78" fmla="*/ 289 w 333"/>
                <a:gd name="T79" fmla="*/ 36 h 116"/>
                <a:gd name="T80" fmla="*/ 308 w 333"/>
                <a:gd name="T81" fmla="*/ 13 h 116"/>
                <a:gd name="T82" fmla="*/ 318 w 333"/>
                <a:gd name="T83" fmla="*/ 2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33" h="116">
                  <a:moveTo>
                    <a:pt x="318" y="2"/>
                  </a:moveTo>
                  <a:lnTo>
                    <a:pt x="320" y="0"/>
                  </a:lnTo>
                  <a:lnTo>
                    <a:pt x="322" y="0"/>
                  </a:lnTo>
                  <a:lnTo>
                    <a:pt x="324" y="2"/>
                  </a:lnTo>
                  <a:lnTo>
                    <a:pt x="326" y="4"/>
                  </a:lnTo>
                  <a:lnTo>
                    <a:pt x="328" y="6"/>
                  </a:lnTo>
                  <a:lnTo>
                    <a:pt x="329" y="7"/>
                  </a:lnTo>
                  <a:lnTo>
                    <a:pt x="331" y="9"/>
                  </a:lnTo>
                  <a:lnTo>
                    <a:pt x="333" y="9"/>
                  </a:lnTo>
                  <a:lnTo>
                    <a:pt x="324" y="25"/>
                  </a:lnTo>
                  <a:lnTo>
                    <a:pt x="314" y="40"/>
                  </a:lnTo>
                  <a:lnTo>
                    <a:pt x="303" y="53"/>
                  </a:lnTo>
                  <a:lnTo>
                    <a:pt x="289" y="64"/>
                  </a:lnTo>
                  <a:lnTo>
                    <a:pt x="276" y="74"/>
                  </a:lnTo>
                  <a:lnTo>
                    <a:pt x="263" y="83"/>
                  </a:lnTo>
                  <a:lnTo>
                    <a:pt x="248" y="91"/>
                  </a:lnTo>
                  <a:lnTo>
                    <a:pt x="232" y="97"/>
                  </a:lnTo>
                  <a:lnTo>
                    <a:pt x="217" y="102"/>
                  </a:lnTo>
                  <a:lnTo>
                    <a:pt x="200" y="106"/>
                  </a:lnTo>
                  <a:lnTo>
                    <a:pt x="183" y="110"/>
                  </a:lnTo>
                  <a:lnTo>
                    <a:pt x="166" y="112"/>
                  </a:lnTo>
                  <a:lnTo>
                    <a:pt x="149" y="114"/>
                  </a:lnTo>
                  <a:lnTo>
                    <a:pt x="132" y="114"/>
                  </a:lnTo>
                  <a:lnTo>
                    <a:pt x="114" y="116"/>
                  </a:lnTo>
                  <a:lnTo>
                    <a:pt x="97" y="116"/>
                  </a:lnTo>
                  <a:lnTo>
                    <a:pt x="94" y="116"/>
                  </a:lnTo>
                  <a:lnTo>
                    <a:pt x="88" y="114"/>
                  </a:lnTo>
                  <a:lnTo>
                    <a:pt x="82" y="114"/>
                  </a:lnTo>
                  <a:lnTo>
                    <a:pt x="78" y="112"/>
                  </a:lnTo>
                  <a:lnTo>
                    <a:pt x="73" y="110"/>
                  </a:lnTo>
                  <a:lnTo>
                    <a:pt x="67" y="110"/>
                  </a:lnTo>
                  <a:lnTo>
                    <a:pt x="61" y="108"/>
                  </a:lnTo>
                  <a:lnTo>
                    <a:pt x="55" y="106"/>
                  </a:lnTo>
                  <a:lnTo>
                    <a:pt x="48" y="102"/>
                  </a:lnTo>
                  <a:lnTo>
                    <a:pt x="42" y="101"/>
                  </a:lnTo>
                  <a:lnTo>
                    <a:pt x="36" y="99"/>
                  </a:lnTo>
                  <a:lnTo>
                    <a:pt x="31" y="95"/>
                  </a:lnTo>
                  <a:lnTo>
                    <a:pt x="27" y="91"/>
                  </a:lnTo>
                  <a:lnTo>
                    <a:pt x="21" y="89"/>
                  </a:lnTo>
                  <a:lnTo>
                    <a:pt x="17" y="85"/>
                  </a:lnTo>
                  <a:lnTo>
                    <a:pt x="14" y="83"/>
                  </a:lnTo>
                  <a:lnTo>
                    <a:pt x="12" y="80"/>
                  </a:lnTo>
                  <a:lnTo>
                    <a:pt x="8" y="78"/>
                  </a:lnTo>
                  <a:lnTo>
                    <a:pt x="4" y="76"/>
                  </a:lnTo>
                  <a:lnTo>
                    <a:pt x="2" y="72"/>
                  </a:lnTo>
                  <a:lnTo>
                    <a:pt x="0" y="70"/>
                  </a:lnTo>
                  <a:lnTo>
                    <a:pt x="4" y="68"/>
                  </a:lnTo>
                  <a:lnTo>
                    <a:pt x="6" y="68"/>
                  </a:lnTo>
                  <a:lnTo>
                    <a:pt x="10" y="66"/>
                  </a:lnTo>
                  <a:lnTo>
                    <a:pt x="14" y="66"/>
                  </a:lnTo>
                  <a:lnTo>
                    <a:pt x="19" y="66"/>
                  </a:lnTo>
                  <a:lnTo>
                    <a:pt x="27" y="68"/>
                  </a:lnTo>
                  <a:lnTo>
                    <a:pt x="33" y="70"/>
                  </a:lnTo>
                  <a:lnTo>
                    <a:pt x="40" y="72"/>
                  </a:lnTo>
                  <a:lnTo>
                    <a:pt x="46" y="74"/>
                  </a:lnTo>
                  <a:lnTo>
                    <a:pt x="54" y="76"/>
                  </a:lnTo>
                  <a:lnTo>
                    <a:pt x="59" y="80"/>
                  </a:lnTo>
                  <a:lnTo>
                    <a:pt x="67" y="83"/>
                  </a:lnTo>
                  <a:lnTo>
                    <a:pt x="73" y="85"/>
                  </a:lnTo>
                  <a:lnTo>
                    <a:pt x="80" y="89"/>
                  </a:lnTo>
                  <a:lnTo>
                    <a:pt x="88" y="91"/>
                  </a:lnTo>
                  <a:lnTo>
                    <a:pt x="94" y="93"/>
                  </a:lnTo>
                  <a:lnTo>
                    <a:pt x="103" y="95"/>
                  </a:lnTo>
                  <a:lnTo>
                    <a:pt x="109" y="95"/>
                  </a:lnTo>
                  <a:lnTo>
                    <a:pt x="118" y="97"/>
                  </a:lnTo>
                  <a:lnTo>
                    <a:pt x="126" y="97"/>
                  </a:lnTo>
                  <a:lnTo>
                    <a:pt x="135" y="95"/>
                  </a:lnTo>
                  <a:lnTo>
                    <a:pt x="149" y="93"/>
                  </a:lnTo>
                  <a:lnTo>
                    <a:pt x="160" y="91"/>
                  </a:lnTo>
                  <a:lnTo>
                    <a:pt x="173" y="89"/>
                  </a:lnTo>
                  <a:lnTo>
                    <a:pt x="187" y="85"/>
                  </a:lnTo>
                  <a:lnTo>
                    <a:pt x="198" y="82"/>
                  </a:lnTo>
                  <a:lnTo>
                    <a:pt x="211" y="80"/>
                  </a:lnTo>
                  <a:lnTo>
                    <a:pt x="223" y="74"/>
                  </a:lnTo>
                  <a:lnTo>
                    <a:pt x="234" y="70"/>
                  </a:lnTo>
                  <a:lnTo>
                    <a:pt x="246" y="64"/>
                  </a:lnTo>
                  <a:lnTo>
                    <a:pt x="257" y="59"/>
                  </a:lnTo>
                  <a:lnTo>
                    <a:pt x="269" y="51"/>
                  </a:lnTo>
                  <a:lnTo>
                    <a:pt x="278" y="44"/>
                  </a:lnTo>
                  <a:lnTo>
                    <a:pt x="289" y="36"/>
                  </a:lnTo>
                  <a:lnTo>
                    <a:pt x="299" y="25"/>
                  </a:lnTo>
                  <a:lnTo>
                    <a:pt x="308" y="13"/>
                  </a:lnTo>
                  <a:lnTo>
                    <a:pt x="318" y="2"/>
                  </a:lnTo>
                  <a:lnTo>
                    <a:pt x="318"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492" name="Freeform 28">
              <a:extLst>
                <a:ext uri="{FF2B5EF4-FFF2-40B4-BE49-F238E27FC236}">
                  <a16:creationId xmlns:a16="http://schemas.microsoft.com/office/drawing/2014/main" id="{35B87471-4028-7C43-A836-DCEEE618324F}"/>
                </a:ext>
              </a:extLst>
            </p:cNvPr>
            <p:cNvSpPr>
              <a:spLocks/>
            </p:cNvSpPr>
            <p:nvPr/>
          </p:nvSpPr>
          <p:spPr bwMode="auto">
            <a:xfrm>
              <a:off x="3256" y="2221"/>
              <a:ext cx="193" cy="211"/>
            </a:xfrm>
            <a:custGeom>
              <a:avLst/>
              <a:gdLst>
                <a:gd name="T0" fmla="*/ 168 w 386"/>
                <a:gd name="T1" fmla="*/ 7 h 422"/>
                <a:gd name="T2" fmla="*/ 187 w 386"/>
                <a:gd name="T3" fmla="*/ 9 h 422"/>
                <a:gd name="T4" fmla="*/ 207 w 386"/>
                <a:gd name="T5" fmla="*/ 15 h 422"/>
                <a:gd name="T6" fmla="*/ 230 w 386"/>
                <a:gd name="T7" fmla="*/ 11 h 422"/>
                <a:gd name="T8" fmla="*/ 253 w 386"/>
                <a:gd name="T9" fmla="*/ 2 h 422"/>
                <a:gd name="T10" fmla="*/ 278 w 386"/>
                <a:gd name="T11" fmla="*/ 2 h 422"/>
                <a:gd name="T12" fmla="*/ 305 w 386"/>
                <a:gd name="T13" fmla="*/ 9 h 422"/>
                <a:gd name="T14" fmla="*/ 331 w 386"/>
                <a:gd name="T15" fmla="*/ 13 h 422"/>
                <a:gd name="T16" fmla="*/ 377 w 386"/>
                <a:gd name="T17" fmla="*/ 19 h 422"/>
                <a:gd name="T18" fmla="*/ 384 w 386"/>
                <a:gd name="T19" fmla="*/ 74 h 422"/>
                <a:gd name="T20" fmla="*/ 373 w 386"/>
                <a:gd name="T21" fmla="*/ 135 h 422"/>
                <a:gd name="T22" fmla="*/ 344 w 386"/>
                <a:gd name="T23" fmla="*/ 237 h 422"/>
                <a:gd name="T24" fmla="*/ 324 w 386"/>
                <a:gd name="T25" fmla="*/ 348 h 422"/>
                <a:gd name="T26" fmla="*/ 320 w 386"/>
                <a:gd name="T27" fmla="*/ 410 h 422"/>
                <a:gd name="T28" fmla="*/ 308 w 386"/>
                <a:gd name="T29" fmla="*/ 391 h 422"/>
                <a:gd name="T30" fmla="*/ 312 w 386"/>
                <a:gd name="T31" fmla="*/ 279 h 422"/>
                <a:gd name="T32" fmla="*/ 343 w 386"/>
                <a:gd name="T33" fmla="*/ 169 h 422"/>
                <a:gd name="T34" fmla="*/ 365 w 386"/>
                <a:gd name="T35" fmla="*/ 91 h 422"/>
                <a:gd name="T36" fmla="*/ 363 w 386"/>
                <a:gd name="T37" fmla="*/ 42 h 422"/>
                <a:gd name="T38" fmla="*/ 327 w 386"/>
                <a:gd name="T39" fmla="*/ 26 h 422"/>
                <a:gd name="T40" fmla="*/ 303 w 386"/>
                <a:gd name="T41" fmla="*/ 28 h 422"/>
                <a:gd name="T42" fmla="*/ 289 w 386"/>
                <a:gd name="T43" fmla="*/ 23 h 422"/>
                <a:gd name="T44" fmla="*/ 276 w 386"/>
                <a:gd name="T45" fmla="*/ 19 h 422"/>
                <a:gd name="T46" fmla="*/ 263 w 386"/>
                <a:gd name="T47" fmla="*/ 21 h 422"/>
                <a:gd name="T48" fmla="*/ 247 w 386"/>
                <a:gd name="T49" fmla="*/ 24 h 422"/>
                <a:gd name="T50" fmla="*/ 232 w 386"/>
                <a:gd name="T51" fmla="*/ 26 h 422"/>
                <a:gd name="T52" fmla="*/ 217 w 386"/>
                <a:gd name="T53" fmla="*/ 30 h 422"/>
                <a:gd name="T54" fmla="*/ 204 w 386"/>
                <a:gd name="T55" fmla="*/ 32 h 422"/>
                <a:gd name="T56" fmla="*/ 183 w 386"/>
                <a:gd name="T57" fmla="*/ 26 h 422"/>
                <a:gd name="T58" fmla="*/ 164 w 386"/>
                <a:gd name="T59" fmla="*/ 23 h 422"/>
                <a:gd name="T60" fmla="*/ 145 w 386"/>
                <a:gd name="T61" fmla="*/ 38 h 422"/>
                <a:gd name="T62" fmla="*/ 122 w 386"/>
                <a:gd name="T63" fmla="*/ 43 h 422"/>
                <a:gd name="T64" fmla="*/ 101 w 386"/>
                <a:gd name="T65" fmla="*/ 43 h 422"/>
                <a:gd name="T66" fmla="*/ 78 w 386"/>
                <a:gd name="T67" fmla="*/ 51 h 422"/>
                <a:gd name="T68" fmla="*/ 63 w 386"/>
                <a:gd name="T69" fmla="*/ 64 h 422"/>
                <a:gd name="T70" fmla="*/ 50 w 386"/>
                <a:gd name="T71" fmla="*/ 74 h 422"/>
                <a:gd name="T72" fmla="*/ 34 w 386"/>
                <a:gd name="T73" fmla="*/ 80 h 422"/>
                <a:gd name="T74" fmla="*/ 21 w 386"/>
                <a:gd name="T75" fmla="*/ 110 h 422"/>
                <a:gd name="T76" fmla="*/ 48 w 386"/>
                <a:gd name="T77" fmla="*/ 158 h 422"/>
                <a:gd name="T78" fmla="*/ 82 w 386"/>
                <a:gd name="T79" fmla="*/ 203 h 422"/>
                <a:gd name="T80" fmla="*/ 120 w 386"/>
                <a:gd name="T81" fmla="*/ 270 h 422"/>
                <a:gd name="T82" fmla="*/ 143 w 386"/>
                <a:gd name="T83" fmla="*/ 350 h 422"/>
                <a:gd name="T84" fmla="*/ 149 w 386"/>
                <a:gd name="T85" fmla="*/ 420 h 422"/>
                <a:gd name="T86" fmla="*/ 129 w 386"/>
                <a:gd name="T87" fmla="*/ 365 h 422"/>
                <a:gd name="T88" fmla="*/ 93 w 386"/>
                <a:gd name="T89" fmla="*/ 258 h 422"/>
                <a:gd name="T90" fmla="*/ 32 w 386"/>
                <a:gd name="T91" fmla="*/ 165 h 422"/>
                <a:gd name="T92" fmla="*/ 6 w 386"/>
                <a:gd name="T93" fmla="*/ 125 h 422"/>
                <a:gd name="T94" fmla="*/ 2 w 386"/>
                <a:gd name="T95" fmla="*/ 95 h 422"/>
                <a:gd name="T96" fmla="*/ 13 w 386"/>
                <a:gd name="T97" fmla="*/ 72 h 422"/>
                <a:gd name="T98" fmla="*/ 27 w 386"/>
                <a:gd name="T99" fmla="*/ 62 h 422"/>
                <a:gd name="T100" fmla="*/ 40 w 386"/>
                <a:gd name="T101" fmla="*/ 55 h 422"/>
                <a:gd name="T102" fmla="*/ 61 w 386"/>
                <a:gd name="T103" fmla="*/ 40 h 422"/>
                <a:gd name="T104" fmla="*/ 78 w 386"/>
                <a:gd name="T105" fmla="*/ 28 h 422"/>
                <a:gd name="T106" fmla="*/ 93 w 386"/>
                <a:gd name="T107" fmla="*/ 26 h 422"/>
                <a:gd name="T108" fmla="*/ 109 w 386"/>
                <a:gd name="T109" fmla="*/ 28 h 422"/>
                <a:gd name="T110" fmla="*/ 129 w 386"/>
                <a:gd name="T111" fmla="*/ 23 h 422"/>
                <a:gd name="T112" fmla="*/ 147 w 386"/>
                <a:gd name="T113" fmla="*/ 11 h 4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86" h="422">
                  <a:moveTo>
                    <a:pt x="152" y="9"/>
                  </a:moveTo>
                  <a:lnTo>
                    <a:pt x="156" y="7"/>
                  </a:lnTo>
                  <a:lnTo>
                    <a:pt x="158" y="7"/>
                  </a:lnTo>
                  <a:lnTo>
                    <a:pt x="162" y="7"/>
                  </a:lnTo>
                  <a:lnTo>
                    <a:pt x="166" y="7"/>
                  </a:lnTo>
                  <a:lnTo>
                    <a:pt x="168" y="7"/>
                  </a:lnTo>
                  <a:lnTo>
                    <a:pt x="171" y="7"/>
                  </a:lnTo>
                  <a:lnTo>
                    <a:pt x="175" y="7"/>
                  </a:lnTo>
                  <a:lnTo>
                    <a:pt x="177" y="7"/>
                  </a:lnTo>
                  <a:lnTo>
                    <a:pt x="181" y="7"/>
                  </a:lnTo>
                  <a:lnTo>
                    <a:pt x="185" y="9"/>
                  </a:lnTo>
                  <a:lnTo>
                    <a:pt x="187" y="9"/>
                  </a:lnTo>
                  <a:lnTo>
                    <a:pt x="190" y="11"/>
                  </a:lnTo>
                  <a:lnTo>
                    <a:pt x="194" y="11"/>
                  </a:lnTo>
                  <a:lnTo>
                    <a:pt x="198" y="13"/>
                  </a:lnTo>
                  <a:lnTo>
                    <a:pt x="200" y="13"/>
                  </a:lnTo>
                  <a:lnTo>
                    <a:pt x="204" y="15"/>
                  </a:lnTo>
                  <a:lnTo>
                    <a:pt x="207" y="15"/>
                  </a:lnTo>
                  <a:lnTo>
                    <a:pt x="211" y="15"/>
                  </a:lnTo>
                  <a:lnTo>
                    <a:pt x="215" y="15"/>
                  </a:lnTo>
                  <a:lnTo>
                    <a:pt x="219" y="15"/>
                  </a:lnTo>
                  <a:lnTo>
                    <a:pt x="223" y="13"/>
                  </a:lnTo>
                  <a:lnTo>
                    <a:pt x="227" y="13"/>
                  </a:lnTo>
                  <a:lnTo>
                    <a:pt x="230" y="11"/>
                  </a:lnTo>
                  <a:lnTo>
                    <a:pt x="234" y="9"/>
                  </a:lnTo>
                  <a:lnTo>
                    <a:pt x="238" y="7"/>
                  </a:lnTo>
                  <a:lnTo>
                    <a:pt x="242" y="7"/>
                  </a:lnTo>
                  <a:lnTo>
                    <a:pt x="246" y="5"/>
                  </a:lnTo>
                  <a:lnTo>
                    <a:pt x="249" y="4"/>
                  </a:lnTo>
                  <a:lnTo>
                    <a:pt x="253" y="2"/>
                  </a:lnTo>
                  <a:lnTo>
                    <a:pt x="257" y="2"/>
                  </a:lnTo>
                  <a:lnTo>
                    <a:pt x="261" y="2"/>
                  </a:lnTo>
                  <a:lnTo>
                    <a:pt x="266" y="2"/>
                  </a:lnTo>
                  <a:lnTo>
                    <a:pt x="270" y="0"/>
                  </a:lnTo>
                  <a:lnTo>
                    <a:pt x="274" y="2"/>
                  </a:lnTo>
                  <a:lnTo>
                    <a:pt x="278" y="2"/>
                  </a:lnTo>
                  <a:lnTo>
                    <a:pt x="284" y="4"/>
                  </a:lnTo>
                  <a:lnTo>
                    <a:pt x="287" y="4"/>
                  </a:lnTo>
                  <a:lnTo>
                    <a:pt x="291" y="5"/>
                  </a:lnTo>
                  <a:lnTo>
                    <a:pt x="295" y="5"/>
                  </a:lnTo>
                  <a:lnTo>
                    <a:pt x="301" y="7"/>
                  </a:lnTo>
                  <a:lnTo>
                    <a:pt x="305" y="9"/>
                  </a:lnTo>
                  <a:lnTo>
                    <a:pt x="308" y="11"/>
                  </a:lnTo>
                  <a:lnTo>
                    <a:pt x="312" y="11"/>
                  </a:lnTo>
                  <a:lnTo>
                    <a:pt x="318" y="13"/>
                  </a:lnTo>
                  <a:lnTo>
                    <a:pt x="322" y="13"/>
                  </a:lnTo>
                  <a:lnTo>
                    <a:pt x="327" y="13"/>
                  </a:lnTo>
                  <a:lnTo>
                    <a:pt x="331" y="13"/>
                  </a:lnTo>
                  <a:lnTo>
                    <a:pt x="337" y="13"/>
                  </a:lnTo>
                  <a:lnTo>
                    <a:pt x="348" y="9"/>
                  </a:lnTo>
                  <a:lnTo>
                    <a:pt x="358" y="7"/>
                  </a:lnTo>
                  <a:lnTo>
                    <a:pt x="365" y="9"/>
                  </a:lnTo>
                  <a:lnTo>
                    <a:pt x="373" y="13"/>
                  </a:lnTo>
                  <a:lnTo>
                    <a:pt x="377" y="19"/>
                  </a:lnTo>
                  <a:lnTo>
                    <a:pt x="381" y="24"/>
                  </a:lnTo>
                  <a:lnTo>
                    <a:pt x="384" y="34"/>
                  </a:lnTo>
                  <a:lnTo>
                    <a:pt x="386" y="43"/>
                  </a:lnTo>
                  <a:lnTo>
                    <a:pt x="386" y="53"/>
                  </a:lnTo>
                  <a:lnTo>
                    <a:pt x="386" y="62"/>
                  </a:lnTo>
                  <a:lnTo>
                    <a:pt x="384" y="74"/>
                  </a:lnTo>
                  <a:lnTo>
                    <a:pt x="384" y="83"/>
                  </a:lnTo>
                  <a:lnTo>
                    <a:pt x="382" y="93"/>
                  </a:lnTo>
                  <a:lnTo>
                    <a:pt x="381" y="102"/>
                  </a:lnTo>
                  <a:lnTo>
                    <a:pt x="379" y="110"/>
                  </a:lnTo>
                  <a:lnTo>
                    <a:pt x="377" y="118"/>
                  </a:lnTo>
                  <a:lnTo>
                    <a:pt x="373" y="135"/>
                  </a:lnTo>
                  <a:lnTo>
                    <a:pt x="369" y="152"/>
                  </a:lnTo>
                  <a:lnTo>
                    <a:pt x="363" y="169"/>
                  </a:lnTo>
                  <a:lnTo>
                    <a:pt x="360" y="186"/>
                  </a:lnTo>
                  <a:lnTo>
                    <a:pt x="354" y="203"/>
                  </a:lnTo>
                  <a:lnTo>
                    <a:pt x="348" y="220"/>
                  </a:lnTo>
                  <a:lnTo>
                    <a:pt x="344" y="237"/>
                  </a:lnTo>
                  <a:lnTo>
                    <a:pt x="341" y="256"/>
                  </a:lnTo>
                  <a:lnTo>
                    <a:pt x="335" y="273"/>
                  </a:lnTo>
                  <a:lnTo>
                    <a:pt x="331" y="293"/>
                  </a:lnTo>
                  <a:lnTo>
                    <a:pt x="327" y="310"/>
                  </a:lnTo>
                  <a:lnTo>
                    <a:pt x="325" y="329"/>
                  </a:lnTo>
                  <a:lnTo>
                    <a:pt x="324" y="348"/>
                  </a:lnTo>
                  <a:lnTo>
                    <a:pt x="324" y="369"/>
                  </a:lnTo>
                  <a:lnTo>
                    <a:pt x="324" y="388"/>
                  </a:lnTo>
                  <a:lnTo>
                    <a:pt x="325" y="408"/>
                  </a:lnTo>
                  <a:lnTo>
                    <a:pt x="324" y="410"/>
                  </a:lnTo>
                  <a:lnTo>
                    <a:pt x="322" y="410"/>
                  </a:lnTo>
                  <a:lnTo>
                    <a:pt x="320" y="410"/>
                  </a:lnTo>
                  <a:lnTo>
                    <a:pt x="318" y="408"/>
                  </a:lnTo>
                  <a:lnTo>
                    <a:pt x="316" y="408"/>
                  </a:lnTo>
                  <a:lnTo>
                    <a:pt x="316" y="408"/>
                  </a:lnTo>
                  <a:lnTo>
                    <a:pt x="314" y="410"/>
                  </a:lnTo>
                  <a:lnTo>
                    <a:pt x="312" y="412"/>
                  </a:lnTo>
                  <a:lnTo>
                    <a:pt x="308" y="391"/>
                  </a:lnTo>
                  <a:lnTo>
                    <a:pt x="306" y="374"/>
                  </a:lnTo>
                  <a:lnTo>
                    <a:pt x="305" y="355"/>
                  </a:lnTo>
                  <a:lnTo>
                    <a:pt x="306" y="336"/>
                  </a:lnTo>
                  <a:lnTo>
                    <a:pt x="306" y="317"/>
                  </a:lnTo>
                  <a:lnTo>
                    <a:pt x="310" y="298"/>
                  </a:lnTo>
                  <a:lnTo>
                    <a:pt x="312" y="279"/>
                  </a:lnTo>
                  <a:lnTo>
                    <a:pt x="316" y="260"/>
                  </a:lnTo>
                  <a:lnTo>
                    <a:pt x="322" y="243"/>
                  </a:lnTo>
                  <a:lnTo>
                    <a:pt x="325" y="224"/>
                  </a:lnTo>
                  <a:lnTo>
                    <a:pt x="331" y="205"/>
                  </a:lnTo>
                  <a:lnTo>
                    <a:pt x="337" y="188"/>
                  </a:lnTo>
                  <a:lnTo>
                    <a:pt x="343" y="169"/>
                  </a:lnTo>
                  <a:lnTo>
                    <a:pt x="350" y="150"/>
                  </a:lnTo>
                  <a:lnTo>
                    <a:pt x="354" y="133"/>
                  </a:lnTo>
                  <a:lnTo>
                    <a:pt x="360" y="114"/>
                  </a:lnTo>
                  <a:lnTo>
                    <a:pt x="362" y="106"/>
                  </a:lnTo>
                  <a:lnTo>
                    <a:pt x="363" y="99"/>
                  </a:lnTo>
                  <a:lnTo>
                    <a:pt x="365" y="91"/>
                  </a:lnTo>
                  <a:lnTo>
                    <a:pt x="365" y="83"/>
                  </a:lnTo>
                  <a:lnTo>
                    <a:pt x="367" y="74"/>
                  </a:lnTo>
                  <a:lnTo>
                    <a:pt x="367" y="64"/>
                  </a:lnTo>
                  <a:lnTo>
                    <a:pt x="365" y="57"/>
                  </a:lnTo>
                  <a:lnTo>
                    <a:pt x="365" y="49"/>
                  </a:lnTo>
                  <a:lnTo>
                    <a:pt x="363" y="42"/>
                  </a:lnTo>
                  <a:lnTo>
                    <a:pt x="360" y="36"/>
                  </a:lnTo>
                  <a:lnTo>
                    <a:pt x="356" y="30"/>
                  </a:lnTo>
                  <a:lnTo>
                    <a:pt x="350" y="26"/>
                  </a:lnTo>
                  <a:lnTo>
                    <a:pt x="344" y="24"/>
                  </a:lnTo>
                  <a:lnTo>
                    <a:pt x="337" y="24"/>
                  </a:lnTo>
                  <a:lnTo>
                    <a:pt x="327" y="26"/>
                  </a:lnTo>
                  <a:lnTo>
                    <a:pt x="316" y="30"/>
                  </a:lnTo>
                  <a:lnTo>
                    <a:pt x="312" y="30"/>
                  </a:lnTo>
                  <a:lnTo>
                    <a:pt x="310" y="30"/>
                  </a:lnTo>
                  <a:lnTo>
                    <a:pt x="308" y="30"/>
                  </a:lnTo>
                  <a:lnTo>
                    <a:pt x="306" y="28"/>
                  </a:lnTo>
                  <a:lnTo>
                    <a:pt x="303" y="28"/>
                  </a:lnTo>
                  <a:lnTo>
                    <a:pt x="301" y="28"/>
                  </a:lnTo>
                  <a:lnTo>
                    <a:pt x="299" y="26"/>
                  </a:lnTo>
                  <a:lnTo>
                    <a:pt x="297" y="26"/>
                  </a:lnTo>
                  <a:lnTo>
                    <a:pt x="293" y="24"/>
                  </a:lnTo>
                  <a:lnTo>
                    <a:pt x="291" y="23"/>
                  </a:lnTo>
                  <a:lnTo>
                    <a:pt x="289" y="23"/>
                  </a:lnTo>
                  <a:lnTo>
                    <a:pt x="287" y="23"/>
                  </a:lnTo>
                  <a:lnTo>
                    <a:pt x="285" y="21"/>
                  </a:lnTo>
                  <a:lnTo>
                    <a:pt x="282" y="21"/>
                  </a:lnTo>
                  <a:lnTo>
                    <a:pt x="280" y="19"/>
                  </a:lnTo>
                  <a:lnTo>
                    <a:pt x="278" y="19"/>
                  </a:lnTo>
                  <a:lnTo>
                    <a:pt x="276" y="19"/>
                  </a:lnTo>
                  <a:lnTo>
                    <a:pt x="274" y="19"/>
                  </a:lnTo>
                  <a:lnTo>
                    <a:pt x="272" y="19"/>
                  </a:lnTo>
                  <a:lnTo>
                    <a:pt x="270" y="19"/>
                  </a:lnTo>
                  <a:lnTo>
                    <a:pt x="266" y="19"/>
                  </a:lnTo>
                  <a:lnTo>
                    <a:pt x="265" y="21"/>
                  </a:lnTo>
                  <a:lnTo>
                    <a:pt x="263" y="21"/>
                  </a:lnTo>
                  <a:lnTo>
                    <a:pt x="261" y="21"/>
                  </a:lnTo>
                  <a:lnTo>
                    <a:pt x="257" y="23"/>
                  </a:lnTo>
                  <a:lnTo>
                    <a:pt x="255" y="23"/>
                  </a:lnTo>
                  <a:lnTo>
                    <a:pt x="253" y="23"/>
                  </a:lnTo>
                  <a:lnTo>
                    <a:pt x="251" y="23"/>
                  </a:lnTo>
                  <a:lnTo>
                    <a:pt x="247" y="24"/>
                  </a:lnTo>
                  <a:lnTo>
                    <a:pt x="246" y="24"/>
                  </a:lnTo>
                  <a:lnTo>
                    <a:pt x="242" y="24"/>
                  </a:lnTo>
                  <a:lnTo>
                    <a:pt x="240" y="24"/>
                  </a:lnTo>
                  <a:lnTo>
                    <a:pt x="236" y="24"/>
                  </a:lnTo>
                  <a:lnTo>
                    <a:pt x="234" y="26"/>
                  </a:lnTo>
                  <a:lnTo>
                    <a:pt x="232" y="26"/>
                  </a:lnTo>
                  <a:lnTo>
                    <a:pt x="228" y="26"/>
                  </a:lnTo>
                  <a:lnTo>
                    <a:pt x="227" y="28"/>
                  </a:lnTo>
                  <a:lnTo>
                    <a:pt x="225" y="28"/>
                  </a:lnTo>
                  <a:lnTo>
                    <a:pt x="221" y="28"/>
                  </a:lnTo>
                  <a:lnTo>
                    <a:pt x="219" y="30"/>
                  </a:lnTo>
                  <a:lnTo>
                    <a:pt x="217" y="30"/>
                  </a:lnTo>
                  <a:lnTo>
                    <a:pt x="215" y="30"/>
                  </a:lnTo>
                  <a:lnTo>
                    <a:pt x="211" y="30"/>
                  </a:lnTo>
                  <a:lnTo>
                    <a:pt x="209" y="32"/>
                  </a:lnTo>
                  <a:lnTo>
                    <a:pt x="207" y="32"/>
                  </a:lnTo>
                  <a:lnTo>
                    <a:pt x="206" y="32"/>
                  </a:lnTo>
                  <a:lnTo>
                    <a:pt x="204" y="32"/>
                  </a:lnTo>
                  <a:lnTo>
                    <a:pt x="202" y="32"/>
                  </a:lnTo>
                  <a:lnTo>
                    <a:pt x="198" y="30"/>
                  </a:lnTo>
                  <a:lnTo>
                    <a:pt x="194" y="30"/>
                  </a:lnTo>
                  <a:lnTo>
                    <a:pt x="190" y="28"/>
                  </a:lnTo>
                  <a:lnTo>
                    <a:pt x="187" y="26"/>
                  </a:lnTo>
                  <a:lnTo>
                    <a:pt x="183" y="26"/>
                  </a:lnTo>
                  <a:lnTo>
                    <a:pt x="179" y="24"/>
                  </a:lnTo>
                  <a:lnTo>
                    <a:pt x="175" y="23"/>
                  </a:lnTo>
                  <a:lnTo>
                    <a:pt x="173" y="23"/>
                  </a:lnTo>
                  <a:lnTo>
                    <a:pt x="169" y="23"/>
                  </a:lnTo>
                  <a:lnTo>
                    <a:pt x="166" y="23"/>
                  </a:lnTo>
                  <a:lnTo>
                    <a:pt x="164" y="23"/>
                  </a:lnTo>
                  <a:lnTo>
                    <a:pt x="160" y="24"/>
                  </a:lnTo>
                  <a:lnTo>
                    <a:pt x="156" y="26"/>
                  </a:lnTo>
                  <a:lnTo>
                    <a:pt x="154" y="28"/>
                  </a:lnTo>
                  <a:lnTo>
                    <a:pt x="150" y="32"/>
                  </a:lnTo>
                  <a:lnTo>
                    <a:pt x="149" y="36"/>
                  </a:lnTo>
                  <a:lnTo>
                    <a:pt x="145" y="38"/>
                  </a:lnTo>
                  <a:lnTo>
                    <a:pt x="141" y="40"/>
                  </a:lnTo>
                  <a:lnTo>
                    <a:pt x="137" y="42"/>
                  </a:lnTo>
                  <a:lnTo>
                    <a:pt x="133" y="43"/>
                  </a:lnTo>
                  <a:lnTo>
                    <a:pt x="129" y="43"/>
                  </a:lnTo>
                  <a:lnTo>
                    <a:pt x="126" y="43"/>
                  </a:lnTo>
                  <a:lnTo>
                    <a:pt x="122" y="43"/>
                  </a:lnTo>
                  <a:lnTo>
                    <a:pt x="120" y="43"/>
                  </a:lnTo>
                  <a:lnTo>
                    <a:pt x="116" y="43"/>
                  </a:lnTo>
                  <a:lnTo>
                    <a:pt x="112" y="43"/>
                  </a:lnTo>
                  <a:lnTo>
                    <a:pt x="107" y="43"/>
                  </a:lnTo>
                  <a:lnTo>
                    <a:pt x="105" y="43"/>
                  </a:lnTo>
                  <a:lnTo>
                    <a:pt x="101" y="43"/>
                  </a:lnTo>
                  <a:lnTo>
                    <a:pt x="97" y="43"/>
                  </a:lnTo>
                  <a:lnTo>
                    <a:pt x="93" y="43"/>
                  </a:lnTo>
                  <a:lnTo>
                    <a:pt x="90" y="45"/>
                  </a:lnTo>
                  <a:lnTo>
                    <a:pt x="86" y="45"/>
                  </a:lnTo>
                  <a:lnTo>
                    <a:pt x="82" y="49"/>
                  </a:lnTo>
                  <a:lnTo>
                    <a:pt x="78" y="51"/>
                  </a:lnTo>
                  <a:lnTo>
                    <a:pt x="74" y="55"/>
                  </a:lnTo>
                  <a:lnTo>
                    <a:pt x="72" y="57"/>
                  </a:lnTo>
                  <a:lnTo>
                    <a:pt x="71" y="59"/>
                  </a:lnTo>
                  <a:lnTo>
                    <a:pt x="67" y="61"/>
                  </a:lnTo>
                  <a:lnTo>
                    <a:pt x="65" y="62"/>
                  </a:lnTo>
                  <a:lnTo>
                    <a:pt x="63" y="64"/>
                  </a:lnTo>
                  <a:lnTo>
                    <a:pt x="61" y="66"/>
                  </a:lnTo>
                  <a:lnTo>
                    <a:pt x="59" y="68"/>
                  </a:lnTo>
                  <a:lnTo>
                    <a:pt x="55" y="70"/>
                  </a:lnTo>
                  <a:lnTo>
                    <a:pt x="53" y="72"/>
                  </a:lnTo>
                  <a:lnTo>
                    <a:pt x="52" y="72"/>
                  </a:lnTo>
                  <a:lnTo>
                    <a:pt x="50" y="74"/>
                  </a:lnTo>
                  <a:lnTo>
                    <a:pt x="48" y="74"/>
                  </a:lnTo>
                  <a:lnTo>
                    <a:pt x="44" y="76"/>
                  </a:lnTo>
                  <a:lnTo>
                    <a:pt x="42" y="76"/>
                  </a:lnTo>
                  <a:lnTo>
                    <a:pt x="40" y="78"/>
                  </a:lnTo>
                  <a:lnTo>
                    <a:pt x="38" y="78"/>
                  </a:lnTo>
                  <a:lnTo>
                    <a:pt x="34" y="80"/>
                  </a:lnTo>
                  <a:lnTo>
                    <a:pt x="31" y="81"/>
                  </a:lnTo>
                  <a:lnTo>
                    <a:pt x="29" y="83"/>
                  </a:lnTo>
                  <a:lnTo>
                    <a:pt x="27" y="87"/>
                  </a:lnTo>
                  <a:lnTo>
                    <a:pt x="23" y="95"/>
                  </a:lnTo>
                  <a:lnTo>
                    <a:pt x="21" y="102"/>
                  </a:lnTo>
                  <a:lnTo>
                    <a:pt x="21" y="110"/>
                  </a:lnTo>
                  <a:lnTo>
                    <a:pt x="25" y="118"/>
                  </a:lnTo>
                  <a:lnTo>
                    <a:pt x="27" y="125"/>
                  </a:lnTo>
                  <a:lnTo>
                    <a:pt x="31" y="135"/>
                  </a:lnTo>
                  <a:lnTo>
                    <a:pt x="36" y="142"/>
                  </a:lnTo>
                  <a:lnTo>
                    <a:pt x="42" y="150"/>
                  </a:lnTo>
                  <a:lnTo>
                    <a:pt x="48" y="158"/>
                  </a:lnTo>
                  <a:lnTo>
                    <a:pt x="55" y="165"/>
                  </a:lnTo>
                  <a:lnTo>
                    <a:pt x="61" y="175"/>
                  </a:lnTo>
                  <a:lnTo>
                    <a:pt x="67" y="182"/>
                  </a:lnTo>
                  <a:lnTo>
                    <a:pt x="72" y="190"/>
                  </a:lnTo>
                  <a:lnTo>
                    <a:pt x="78" y="197"/>
                  </a:lnTo>
                  <a:lnTo>
                    <a:pt x="82" y="203"/>
                  </a:lnTo>
                  <a:lnTo>
                    <a:pt x="86" y="211"/>
                  </a:lnTo>
                  <a:lnTo>
                    <a:pt x="93" y="222"/>
                  </a:lnTo>
                  <a:lnTo>
                    <a:pt x="101" y="234"/>
                  </a:lnTo>
                  <a:lnTo>
                    <a:pt x="107" y="245"/>
                  </a:lnTo>
                  <a:lnTo>
                    <a:pt x="114" y="258"/>
                  </a:lnTo>
                  <a:lnTo>
                    <a:pt x="120" y="270"/>
                  </a:lnTo>
                  <a:lnTo>
                    <a:pt x="124" y="283"/>
                  </a:lnTo>
                  <a:lnTo>
                    <a:pt x="129" y="296"/>
                  </a:lnTo>
                  <a:lnTo>
                    <a:pt x="133" y="310"/>
                  </a:lnTo>
                  <a:lnTo>
                    <a:pt x="137" y="323"/>
                  </a:lnTo>
                  <a:lnTo>
                    <a:pt x="141" y="336"/>
                  </a:lnTo>
                  <a:lnTo>
                    <a:pt x="143" y="350"/>
                  </a:lnTo>
                  <a:lnTo>
                    <a:pt x="145" y="363"/>
                  </a:lnTo>
                  <a:lnTo>
                    <a:pt x="147" y="376"/>
                  </a:lnTo>
                  <a:lnTo>
                    <a:pt x="149" y="391"/>
                  </a:lnTo>
                  <a:lnTo>
                    <a:pt x="150" y="407"/>
                  </a:lnTo>
                  <a:lnTo>
                    <a:pt x="152" y="420"/>
                  </a:lnTo>
                  <a:lnTo>
                    <a:pt x="149" y="420"/>
                  </a:lnTo>
                  <a:lnTo>
                    <a:pt x="145" y="420"/>
                  </a:lnTo>
                  <a:lnTo>
                    <a:pt x="141" y="422"/>
                  </a:lnTo>
                  <a:lnTo>
                    <a:pt x="137" y="422"/>
                  </a:lnTo>
                  <a:lnTo>
                    <a:pt x="135" y="403"/>
                  </a:lnTo>
                  <a:lnTo>
                    <a:pt x="131" y="384"/>
                  </a:lnTo>
                  <a:lnTo>
                    <a:pt x="129" y="365"/>
                  </a:lnTo>
                  <a:lnTo>
                    <a:pt x="126" y="346"/>
                  </a:lnTo>
                  <a:lnTo>
                    <a:pt x="120" y="329"/>
                  </a:lnTo>
                  <a:lnTo>
                    <a:pt x="114" y="310"/>
                  </a:lnTo>
                  <a:lnTo>
                    <a:pt x="109" y="293"/>
                  </a:lnTo>
                  <a:lnTo>
                    <a:pt x="103" y="275"/>
                  </a:lnTo>
                  <a:lnTo>
                    <a:pt x="93" y="258"/>
                  </a:lnTo>
                  <a:lnTo>
                    <a:pt x="86" y="243"/>
                  </a:lnTo>
                  <a:lnTo>
                    <a:pt x="76" y="226"/>
                  </a:lnTo>
                  <a:lnTo>
                    <a:pt x="67" y="211"/>
                  </a:lnTo>
                  <a:lnTo>
                    <a:pt x="57" y="196"/>
                  </a:lnTo>
                  <a:lnTo>
                    <a:pt x="46" y="180"/>
                  </a:lnTo>
                  <a:lnTo>
                    <a:pt x="32" y="165"/>
                  </a:lnTo>
                  <a:lnTo>
                    <a:pt x="21" y="152"/>
                  </a:lnTo>
                  <a:lnTo>
                    <a:pt x="15" y="146"/>
                  </a:lnTo>
                  <a:lnTo>
                    <a:pt x="13" y="140"/>
                  </a:lnTo>
                  <a:lnTo>
                    <a:pt x="10" y="135"/>
                  </a:lnTo>
                  <a:lnTo>
                    <a:pt x="8" y="129"/>
                  </a:lnTo>
                  <a:lnTo>
                    <a:pt x="6" y="125"/>
                  </a:lnTo>
                  <a:lnTo>
                    <a:pt x="4" y="119"/>
                  </a:lnTo>
                  <a:lnTo>
                    <a:pt x="2" y="114"/>
                  </a:lnTo>
                  <a:lnTo>
                    <a:pt x="2" y="110"/>
                  </a:lnTo>
                  <a:lnTo>
                    <a:pt x="0" y="104"/>
                  </a:lnTo>
                  <a:lnTo>
                    <a:pt x="2" y="100"/>
                  </a:lnTo>
                  <a:lnTo>
                    <a:pt x="2" y="95"/>
                  </a:lnTo>
                  <a:lnTo>
                    <a:pt x="2" y="91"/>
                  </a:lnTo>
                  <a:lnTo>
                    <a:pt x="4" y="87"/>
                  </a:lnTo>
                  <a:lnTo>
                    <a:pt x="6" y="83"/>
                  </a:lnTo>
                  <a:lnTo>
                    <a:pt x="8" y="80"/>
                  </a:lnTo>
                  <a:lnTo>
                    <a:pt x="10" y="76"/>
                  </a:lnTo>
                  <a:lnTo>
                    <a:pt x="13" y="72"/>
                  </a:lnTo>
                  <a:lnTo>
                    <a:pt x="17" y="68"/>
                  </a:lnTo>
                  <a:lnTo>
                    <a:pt x="19" y="68"/>
                  </a:lnTo>
                  <a:lnTo>
                    <a:pt x="21" y="66"/>
                  </a:lnTo>
                  <a:lnTo>
                    <a:pt x="23" y="64"/>
                  </a:lnTo>
                  <a:lnTo>
                    <a:pt x="25" y="64"/>
                  </a:lnTo>
                  <a:lnTo>
                    <a:pt x="27" y="62"/>
                  </a:lnTo>
                  <a:lnTo>
                    <a:pt x="29" y="62"/>
                  </a:lnTo>
                  <a:lnTo>
                    <a:pt x="32" y="61"/>
                  </a:lnTo>
                  <a:lnTo>
                    <a:pt x="34" y="59"/>
                  </a:lnTo>
                  <a:lnTo>
                    <a:pt x="36" y="59"/>
                  </a:lnTo>
                  <a:lnTo>
                    <a:pt x="38" y="57"/>
                  </a:lnTo>
                  <a:lnTo>
                    <a:pt x="40" y="55"/>
                  </a:lnTo>
                  <a:lnTo>
                    <a:pt x="44" y="55"/>
                  </a:lnTo>
                  <a:lnTo>
                    <a:pt x="48" y="51"/>
                  </a:lnTo>
                  <a:lnTo>
                    <a:pt x="52" y="49"/>
                  </a:lnTo>
                  <a:lnTo>
                    <a:pt x="53" y="45"/>
                  </a:lnTo>
                  <a:lnTo>
                    <a:pt x="57" y="42"/>
                  </a:lnTo>
                  <a:lnTo>
                    <a:pt x="61" y="40"/>
                  </a:lnTo>
                  <a:lnTo>
                    <a:pt x="65" y="36"/>
                  </a:lnTo>
                  <a:lnTo>
                    <a:pt x="69" y="34"/>
                  </a:lnTo>
                  <a:lnTo>
                    <a:pt x="71" y="32"/>
                  </a:lnTo>
                  <a:lnTo>
                    <a:pt x="74" y="30"/>
                  </a:lnTo>
                  <a:lnTo>
                    <a:pt x="76" y="28"/>
                  </a:lnTo>
                  <a:lnTo>
                    <a:pt x="78" y="28"/>
                  </a:lnTo>
                  <a:lnTo>
                    <a:pt x="80" y="28"/>
                  </a:lnTo>
                  <a:lnTo>
                    <a:pt x="84" y="26"/>
                  </a:lnTo>
                  <a:lnTo>
                    <a:pt x="86" y="26"/>
                  </a:lnTo>
                  <a:lnTo>
                    <a:pt x="88" y="26"/>
                  </a:lnTo>
                  <a:lnTo>
                    <a:pt x="91" y="26"/>
                  </a:lnTo>
                  <a:lnTo>
                    <a:pt x="93" y="26"/>
                  </a:lnTo>
                  <a:lnTo>
                    <a:pt x="95" y="26"/>
                  </a:lnTo>
                  <a:lnTo>
                    <a:pt x="99" y="28"/>
                  </a:lnTo>
                  <a:lnTo>
                    <a:pt x="101" y="28"/>
                  </a:lnTo>
                  <a:lnTo>
                    <a:pt x="103" y="28"/>
                  </a:lnTo>
                  <a:lnTo>
                    <a:pt x="107" y="28"/>
                  </a:lnTo>
                  <a:lnTo>
                    <a:pt x="109" y="28"/>
                  </a:lnTo>
                  <a:lnTo>
                    <a:pt x="110" y="28"/>
                  </a:lnTo>
                  <a:lnTo>
                    <a:pt x="116" y="28"/>
                  </a:lnTo>
                  <a:lnTo>
                    <a:pt x="120" y="26"/>
                  </a:lnTo>
                  <a:lnTo>
                    <a:pt x="124" y="24"/>
                  </a:lnTo>
                  <a:lnTo>
                    <a:pt x="128" y="24"/>
                  </a:lnTo>
                  <a:lnTo>
                    <a:pt x="129" y="23"/>
                  </a:lnTo>
                  <a:lnTo>
                    <a:pt x="133" y="21"/>
                  </a:lnTo>
                  <a:lnTo>
                    <a:pt x="135" y="19"/>
                  </a:lnTo>
                  <a:lnTo>
                    <a:pt x="137" y="19"/>
                  </a:lnTo>
                  <a:lnTo>
                    <a:pt x="141" y="15"/>
                  </a:lnTo>
                  <a:lnTo>
                    <a:pt x="145" y="11"/>
                  </a:lnTo>
                  <a:lnTo>
                    <a:pt x="147" y="11"/>
                  </a:lnTo>
                  <a:lnTo>
                    <a:pt x="149" y="9"/>
                  </a:lnTo>
                  <a:lnTo>
                    <a:pt x="150" y="9"/>
                  </a:lnTo>
                  <a:lnTo>
                    <a:pt x="152" y="9"/>
                  </a:lnTo>
                  <a:lnTo>
                    <a:pt x="152" y="9"/>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493" name="Freeform 29">
              <a:extLst>
                <a:ext uri="{FF2B5EF4-FFF2-40B4-BE49-F238E27FC236}">
                  <a16:creationId xmlns:a16="http://schemas.microsoft.com/office/drawing/2014/main" id="{2D0FE591-A330-7D46-9DFD-B3A9E866A8AD}"/>
                </a:ext>
              </a:extLst>
            </p:cNvPr>
            <p:cNvSpPr>
              <a:spLocks/>
            </p:cNvSpPr>
            <p:nvPr/>
          </p:nvSpPr>
          <p:spPr bwMode="auto">
            <a:xfrm>
              <a:off x="3265" y="2253"/>
              <a:ext cx="26" cy="34"/>
            </a:xfrm>
            <a:custGeom>
              <a:avLst/>
              <a:gdLst>
                <a:gd name="T0" fmla="*/ 23 w 52"/>
                <a:gd name="T1" fmla="*/ 2 h 69"/>
                <a:gd name="T2" fmla="*/ 29 w 52"/>
                <a:gd name="T3" fmla="*/ 4 h 69"/>
                <a:gd name="T4" fmla="*/ 34 w 52"/>
                <a:gd name="T5" fmla="*/ 10 h 69"/>
                <a:gd name="T6" fmla="*/ 40 w 52"/>
                <a:gd name="T7" fmla="*/ 17 h 69"/>
                <a:gd name="T8" fmla="*/ 44 w 52"/>
                <a:gd name="T9" fmla="*/ 25 h 69"/>
                <a:gd name="T10" fmla="*/ 48 w 52"/>
                <a:gd name="T11" fmla="*/ 33 h 69"/>
                <a:gd name="T12" fmla="*/ 50 w 52"/>
                <a:gd name="T13" fmla="*/ 40 h 69"/>
                <a:gd name="T14" fmla="*/ 52 w 52"/>
                <a:gd name="T15" fmla="*/ 50 h 69"/>
                <a:gd name="T16" fmla="*/ 52 w 52"/>
                <a:gd name="T17" fmla="*/ 55 h 69"/>
                <a:gd name="T18" fmla="*/ 52 w 52"/>
                <a:gd name="T19" fmla="*/ 59 h 69"/>
                <a:gd name="T20" fmla="*/ 48 w 52"/>
                <a:gd name="T21" fmla="*/ 65 h 69"/>
                <a:gd name="T22" fmla="*/ 42 w 52"/>
                <a:gd name="T23" fmla="*/ 69 h 69"/>
                <a:gd name="T24" fmla="*/ 36 w 52"/>
                <a:gd name="T25" fmla="*/ 69 h 69"/>
                <a:gd name="T26" fmla="*/ 33 w 52"/>
                <a:gd name="T27" fmla="*/ 69 h 69"/>
                <a:gd name="T28" fmla="*/ 27 w 52"/>
                <a:gd name="T29" fmla="*/ 67 h 69"/>
                <a:gd name="T30" fmla="*/ 21 w 52"/>
                <a:gd name="T31" fmla="*/ 63 h 69"/>
                <a:gd name="T32" fmla="*/ 17 w 52"/>
                <a:gd name="T33" fmla="*/ 59 h 69"/>
                <a:gd name="T34" fmla="*/ 12 w 52"/>
                <a:gd name="T35" fmla="*/ 52 h 69"/>
                <a:gd name="T36" fmla="*/ 8 w 52"/>
                <a:gd name="T37" fmla="*/ 46 h 69"/>
                <a:gd name="T38" fmla="*/ 6 w 52"/>
                <a:gd name="T39" fmla="*/ 36 h 69"/>
                <a:gd name="T40" fmla="*/ 2 w 52"/>
                <a:gd name="T41" fmla="*/ 29 h 69"/>
                <a:gd name="T42" fmla="*/ 0 w 52"/>
                <a:gd name="T43" fmla="*/ 23 h 69"/>
                <a:gd name="T44" fmla="*/ 0 w 52"/>
                <a:gd name="T45" fmla="*/ 17 h 69"/>
                <a:gd name="T46" fmla="*/ 2 w 52"/>
                <a:gd name="T47" fmla="*/ 16 h 69"/>
                <a:gd name="T48" fmla="*/ 4 w 52"/>
                <a:gd name="T49" fmla="*/ 14 h 69"/>
                <a:gd name="T50" fmla="*/ 8 w 52"/>
                <a:gd name="T51" fmla="*/ 12 h 69"/>
                <a:gd name="T52" fmla="*/ 10 w 52"/>
                <a:gd name="T53" fmla="*/ 16 h 69"/>
                <a:gd name="T54" fmla="*/ 12 w 52"/>
                <a:gd name="T55" fmla="*/ 23 h 69"/>
                <a:gd name="T56" fmla="*/ 15 w 52"/>
                <a:gd name="T57" fmla="*/ 31 h 69"/>
                <a:gd name="T58" fmla="*/ 17 w 52"/>
                <a:gd name="T59" fmla="*/ 36 h 69"/>
                <a:gd name="T60" fmla="*/ 19 w 52"/>
                <a:gd name="T61" fmla="*/ 44 h 69"/>
                <a:gd name="T62" fmla="*/ 23 w 52"/>
                <a:gd name="T63" fmla="*/ 50 h 69"/>
                <a:gd name="T64" fmla="*/ 29 w 52"/>
                <a:gd name="T65" fmla="*/ 54 h 69"/>
                <a:gd name="T66" fmla="*/ 34 w 52"/>
                <a:gd name="T67" fmla="*/ 55 h 69"/>
                <a:gd name="T68" fmla="*/ 38 w 52"/>
                <a:gd name="T69" fmla="*/ 54 h 69"/>
                <a:gd name="T70" fmla="*/ 38 w 52"/>
                <a:gd name="T71" fmla="*/ 48 h 69"/>
                <a:gd name="T72" fmla="*/ 38 w 52"/>
                <a:gd name="T73" fmla="*/ 44 h 69"/>
                <a:gd name="T74" fmla="*/ 34 w 52"/>
                <a:gd name="T75" fmla="*/ 36 h 69"/>
                <a:gd name="T76" fmla="*/ 31 w 52"/>
                <a:gd name="T77" fmla="*/ 31 h 69"/>
                <a:gd name="T78" fmla="*/ 27 w 52"/>
                <a:gd name="T79" fmla="*/ 25 h 69"/>
                <a:gd name="T80" fmla="*/ 21 w 52"/>
                <a:gd name="T81" fmla="*/ 19 h 69"/>
                <a:gd name="T82" fmla="*/ 17 w 52"/>
                <a:gd name="T83" fmla="*/ 14 h 69"/>
                <a:gd name="T84" fmla="*/ 19 w 52"/>
                <a:gd name="T85" fmla="*/ 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2" h="69">
                  <a:moveTo>
                    <a:pt x="19" y="0"/>
                  </a:moveTo>
                  <a:lnTo>
                    <a:pt x="23" y="2"/>
                  </a:lnTo>
                  <a:lnTo>
                    <a:pt x="27" y="2"/>
                  </a:lnTo>
                  <a:lnTo>
                    <a:pt x="29" y="4"/>
                  </a:lnTo>
                  <a:lnTo>
                    <a:pt x="33" y="8"/>
                  </a:lnTo>
                  <a:lnTo>
                    <a:pt x="34" y="10"/>
                  </a:lnTo>
                  <a:lnTo>
                    <a:pt x="36" y="14"/>
                  </a:lnTo>
                  <a:lnTo>
                    <a:pt x="40" y="17"/>
                  </a:lnTo>
                  <a:lnTo>
                    <a:pt x="42" y="21"/>
                  </a:lnTo>
                  <a:lnTo>
                    <a:pt x="44" y="25"/>
                  </a:lnTo>
                  <a:lnTo>
                    <a:pt x="46" y="29"/>
                  </a:lnTo>
                  <a:lnTo>
                    <a:pt x="48" y="33"/>
                  </a:lnTo>
                  <a:lnTo>
                    <a:pt x="50" y="36"/>
                  </a:lnTo>
                  <a:lnTo>
                    <a:pt x="50" y="40"/>
                  </a:lnTo>
                  <a:lnTo>
                    <a:pt x="52" y="46"/>
                  </a:lnTo>
                  <a:lnTo>
                    <a:pt x="52" y="50"/>
                  </a:lnTo>
                  <a:lnTo>
                    <a:pt x="52" y="54"/>
                  </a:lnTo>
                  <a:lnTo>
                    <a:pt x="52" y="55"/>
                  </a:lnTo>
                  <a:lnTo>
                    <a:pt x="52" y="57"/>
                  </a:lnTo>
                  <a:lnTo>
                    <a:pt x="52" y="59"/>
                  </a:lnTo>
                  <a:lnTo>
                    <a:pt x="50" y="61"/>
                  </a:lnTo>
                  <a:lnTo>
                    <a:pt x="48" y="65"/>
                  </a:lnTo>
                  <a:lnTo>
                    <a:pt x="44" y="69"/>
                  </a:lnTo>
                  <a:lnTo>
                    <a:pt x="42" y="69"/>
                  </a:lnTo>
                  <a:lnTo>
                    <a:pt x="40" y="69"/>
                  </a:lnTo>
                  <a:lnTo>
                    <a:pt x="36" y="69"/>
                  </a:lnTo>
                  <a:lnTo>
                    <a:pt x="34" y="69"/>
                  </a:lnTo>
                  <a:lnTo>
                    <a:pt x="33" y="69"/>
                  </a:lnTo>
                  <a:lnTo>
                    <a:pt x="29" y="69"/>
                  </a:lnTo>
                  <a:lnTo>
                    <a:pt x="27" y="67"/>
                  </a:lnTo>
                  <a:lnTo>
                    <a:pt x="23" y="65"/>
                  </a:lnTo>
                  <a:lnTo>
                    <a:pt x="21" y="63"/>
                  </a:lnTo>
                  <a:lnTo>
                    <a:pt x="19" y="61"/>
                  </a:lnTo>
                  <a:lnTo>
                    <a:pt x="17" y="59"/>
                  </a:lnTo>
                  <a:lnTo>
                    <a:pt x="13" y="55"/>
                  </a:lnTo>
                  <a:lnTo>
                    <a:pt x="12" y="52"/>
                  </a:lnTo>
                  <a:lnTo>
                    <a:pt x="10" y="50"/>
                  </a:lnTo>
                  <a:lnTo>
                    <a:pt x="8" y="46"/>
                  </a:lnTo>
                  <a:lnTo>
                    <a:pt x="8" y="42"/>
                  </a:lnTo>
                  <a:lnTo>
                    <a:pt x="6" y="36"/>
                  </a:lnTo>
                  <a:lnTo>
                    <a:pt x="4" y="33"/>
                  </a:lnTo>
                  <a:lnTo>
                    <a:pt x="2" y="29"/>
                  </a:lnTo>
                  <a:lnTo>
                    <a:pt x="2" y="27"/>
                  </a:lnTo>
                  <a:lnTo>
                    <a:pt x="0" y="23"/>
                  </a:lnTo>
                  <a:lnTo>
                    <a:pt x="0" y="21"/>
                  </a:lnTo>
                  <a:lnTo>
                    <a:pt x="0" y="17"/>
                  </a:lnTo>
                  <a:lnTo>
                    <a:pt x="0" y="17"/>
                  </a:lnTo>
                  <a:lnTo>
                    <a:pt x="2" y="16"/>
                  </a:lnTo>
                  <a:lnTo>
                    <a:pt x="4" y="16"/>
                  </a:lnTo>
                  <a:lnTo>
                    <a:pt x="4" y="14"/>
                  </a:lnTo>
                  <a:lnTo>
                    <a:pt x="6" y="14"/>
                  </a:lnTo>
                  <a:lnTo>
                    <a:pt x="8" y="12"/>
                  </a:lnTo>
                  <a:lnTo>
                    <a:pt x="10" y="14"/>
                  </a:lnTo>
                  <a:lnTo>
                    <a:pt x="10" y="16"/>
                  </a:lnTo>
                  <a:lnTo>
                    <a:pt x="12" y="19"/>
                  </a:lnTo>
                  <a:lnTo>
                    <a:pt x="12" y="23"/>
                  </a:lnTo>
                  <a:lnTo>
                    <a:pt x="13" y="27"/>
                  </a:lnTo>
                  <a:lnTo>
                    <a:pt x="15" y="31"/>
                  </a:lnTo>
                  <a:lnTo>
                    <a:pt x="15" y="35"/>
                  </a:lnTo>
                  <a:lnTo>
                    <a:pt x="17" y="36"/>
                  </a:lnTo>
                  <a:lnTo>
                    <a:pt x="19" y="40"/>
                  </a:lnTo>
                  <a:lnTo>
                    <a:pt x="19" y="44"/>
                  </a:lnTo>
                  <a:lnTo>
                    <a:pt x="21" y="46"/>
                  </a:lnTo>
                  <a:lnTo>
                    <a:pt x="23" y="50"/>
                  </a:lnTo>
                  <a:lnTo>
                    <a:pt x="25" y="52"/>
                  </a:lnTo>
                  <a:lnTo>
                    <a:pt x="29" y="54"/>
                  </a:lnTo>
                  <a:lnTo>
                    <a:pt x="31" y="54"/>
                  </a:lnTo>
                  <a:lnTo>
                    <a:pt x="34" y="55"/>
                  </a:lnTo>
                  <a:lnTo>
                    <a:pt x="36" y="55"/>
                  </a:lnTo>
                  <a:lnTo>
                    <a:pt x="38" y="54"/>
                  </a:lnTo>
                  <a:lnTo>
                    <a:pt x="38" y="52"/>
                  </a:lnTo>
                  <a:lnTo>
                    <a:pt x="38" y="48"/>
                  </a:lnTo>
                  <a:lnTo>
                    <a:pt x="38" y="46"/>
                  </a:lnTo>
                  <a:lnTo>
                    <a:pt x="38" y="44"/>
                  </a:lnTo>
                  <a:lnTo>
                    <a:pt x="36" y="40"/>
                  </a:lnTo>
                  <a:lnTo>
                    <a:pt x="34" y="36"/>
                  </a:lnTo>
                  <a:lnTo>
                    <a:pt x="33" y="35"/>
                  </a:lnTo>
                  <a:lnTo>
                    <a:pt x="31" y="31"/>
                  </a:lnTo>
                  <a:lnTo>
                    <a:pt x="29" y="29"/>
                  </a:lnTo>
                  <a:lnTo>
                    <a:pt x="27" y="25"/>
                  </a:lnTo>
                  <a:lnTo>
                    <a:pt x="23" y="21"/>
                  </a:lnTo>
                  <a:lnTo>
                    <a:pt x="21" y="19"/>
                  </a:lnTo>
                  <a:lnTo>
                    <a:pt x="19" y="16"/>
                  </a:lnTo>
                  <a:lnTo>
                    <a:pt x="17" y="14"/>
                  </a:lnTo>
                  <a:lnTo>
                    <a:pt x="15" y="12"/>
                  </a:lnTo>
                  <a:lnTo>
                    <a:pt x="19" y="0"/>
                  </a:lnTo>
                  <a:lnTo>
                    <a:pt x="19" y="0"/>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494" name="Freeform 30">
              <a:extLst>
                <a:ext uri="{FF2B5EF4-FFF2-40B4-BE49-F238E27FC236}">
                  <a16:creationId xmlns:a16="http://schemas.microsoft.com/office/drawing/2014/main" id="{EC6E69F6-F87B-344C-A9BC-3FBBE552B1DC}"/>
                </a:ext>
              </a:extLst>
            </p:cNvPr>
            <p:cNvSpPr>
              <a:spLocks/>
            </p:cNvSpPr>
            <p:nvPr/>
          </p:nvSpPr>
          <p:spPr bwMode="auto">
            <a:xfrm>
              <a:off x="3290" y="2236"/>
              <a:ext cx="27" cy="40"/>
            </a:xfrm>
            <a:custGeom>
              <a:avLst/>
              <a:gdLst>
                <a:gd name="T0" fmla="*/ 43 w 55"/>
                <a:gd name="T1" fmla="*/ 2 h 80"/>
                <a:gd name="T2" fmla="*/ 47 w 55"/>
                <a:gd name="T3" fmla="*/ 8 h 80"/>
                <a:gd name="T4" fmla="*/ 49 w 55"/>
                <a:gd name="T5" fmla="*/ 13 h 80"/>
                <a:gd name="T6" fmla="*/ 53 w 55"/>
                <a:gd name="T7" fmla="*/ 21 h 80"/>
                <a:gd name="T8" fmla="*/ 53 w 55"/>
                <a:gd name="T9" fmla="*/ 29 h 80"/>
                <a:gd name="T10" fmla="*/ 55 w 55"/>
                <a:gd name="T11" fmla="*/ 36 h 80"/>
                <a:gd name="T12" fmla="*/ 53 w 55"/>
                <a:gd name="T13" fmla="*/ 44 h 80"/>
                <a:gd name="T14" fmla="*/ 53 w 55"/>
                <a:gd name="T15" fmla="*/ 51 h 80"/>
                <a:gd name="T16" fmla="*/ 51 w 55"/>
                <a:gd name="T17" fmla="*/ 57 h 80"/>
                <a:gd name="T18" fmla="*/ 47 w 55"/>
                <a:gd name="T19" fmla="*/ 63 h 80"/>
                <a:gd name="T20" fmla="*/ 43 w 55"/>
                <a:gd name="T21" fmla="*/ 69 h 80"/>
                <a:gd name="T22" fmla="*/ 40 w 55"/>
                <a:gd name="T23" fmla="*/ 74 h 80"/>
                <a:gd name="T24" fmla="*/ 34 w 55"/>
                <a:gd name="T25" fmla="*/ 76 h 80"/>
                <a:gd name="T26" fmla="*/ 28 w 55"/>
                <a:gd name="T27" fmla="*/ 80 h 80"/>
                <a:gd name="T28" fmla="*/ 22 w 55"/>
                <a:gd name="T29" fmla="*/ 80 h 80"/>
                <a:gd name="T30" fmla="*/ 15 w 55"/>
                <a:gd name="T31" fmla="*/ 76 h 80"/>
                <a:gd name="T32" fmla="*/ 7 w 55"/>
                <a:gd name="T33" fmla="*/ 72 h 80"/>
                <a:gd name="T34" fmla="*/ 2 w 55"/>
                <a:gd name="T35" fmla="*/ 65 h 80"/>
                <a:gd name="T36" fmla="*/ 0 w 55"/>
                <a:gd name="T37" fmla="*/ 57 h 80"/>
                <a:gd name="T38" fmla="*/ 0 w 55"/>
                <a:gd name="T39" fmla="*/ 46 h 80"/>
                <a:gd name="T40" fmla="*/ 2 w 55"/>
                <a:gd name="T41" fmla="*/ 36 h 80"/>
                <a:gd name="T42" fmla="*/ 3 w 55"/>
                <a:gd name="T43" fmla="*/ 27 h 80"/>
                <a:gd name="T44" fmla="*/ 7 w 55"/>
                <a:gd name="T45" fmla="*/ 17 h 80"/>
                <a:gd name="T46" fmla="*/ 13 w 55"/>
                <a:gd name="T47" fmla="*/ 12 h 80"/>
                <a:gd name="T48" fmla="*/ 24 w 55"/>
                <a:gd name="T49" fmla="*/ 12 h 80"/>
                <a:gd name="T50" fmla="*/ 22 w 55"/>
                <a:gd name="T51" fmla="*/ 17 h 80"/>
                <a:gd name="T52" fmla="*/ 19 w 55"/>
                <a:gd name="T53" fmla="*/ 25 h 80"/>
                <a:gd name="T54" fmla="*/ 15 w 55"/>
                <a:gd name="T55" fmla="*/ 34 h 80"/>
                <a:gd name="T56" fmla="*/ 13 w 55"/>
                <a:gd name="T57" fmla="*/ 42 h 80"/>
                <a:gd name="T58" fmla="*/ 13 w 55"/>
                <a:gd name="T59" fmla="*/ 50 h 80"/>
                <a:gd name="T60" fmla="*/ 15 w 55"/>
                <a:gd name="T61" fmla="*/ 57 h 80"/>
                <a:gd name="T62" fmla="*/ 19 w 55"/>
                <a:gd name="T63" fmla="*/ 61 h 80"/>
                <a:gd name="T64" fmla="*/ 26 w 55"/>
                <a:gd name="T65" fmla="*/ 65 h 80"/>
                <a:gd name="T66" fmla="*/ 32 w 55"/>
                <a:gd name="T67" fmla="*/ 59 h 80"/>
                <a:gd name="T68" fmla="*/ 36 w 55"/>
                <a:gd name="T69" fmla="*/ 53 h 80"/>
                <a:gd name="T70" fmla="*/ 38 w 55"/>
                <a:gd name="T71" fmla="*/ 46 h 80"/>
                <a:gd name="T72" fmla="*/ 38 w 55"/>
                <a:gd name="T73" fmla="*/ 38 h 80"/>
                <a:gd name="T74" fmla="*/ 38 w 55"/>
                <a:gd name="T75" fmla="*/ 29 h 80"/>
                <a:gd name="T76" fmla="*/ 38 w 55"/>
                <a:gd name="T77" fmla="*/ 21 h 80"/>
                <a:gd name="T78" fmla="*/ 36 w 55"/>
                <a:gd name="T79" fmla="*/ 13 h 80"/>
                <a:gd name="T80" fmla="*/ 34 w 55"/>
                <a:gd name="T81" fmla="*/ 8 h 80"/>
                <a:gd name="T82" fmla="*/ 41 w 55"/>
                <a:gd name="T83" fmla="*/ 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55" h="80">
                  <a:moveTo>
                    <a:pt x="41" y="0"/>
                  </a:moveTo>
                  <a:lnTo>
                    <a:pt x="43" y="2"/>
                  </a:lnTo>
                  <a:lnTo>
                    <a:pt x="45" y="4"/>
                  </a:lnTo>
                  <a:lnTo>
                    <a:pt x="47" y="8"/>
                  </a:lnTo>
                  <a:lnTo>
                    <a:pt x="47" y="12"/>
                  </a:lnTo>
                  <a:lnTo>
                    <a:pt x="49" y="13"/>
                  </a:lnTo>
                  <a:lnTo>
                    <a:pt x="51" y="17"/>
                  </a:lnTo>
                  <a:lnTo>
                    <a:pt x="53" y="21"/>
                  </a:lnTo>
                  <a:lnTo>
                    <a:pt x="53" y="25"/>
                  </a:lnTo>
                  <a:lnTo>
                    <a:pt x="53" y="29"/>
                  </a:lnTo>
                  <a:lnTo>
                    <a:pt x="55" y="32"/>
                  </a:lnTo>
                  <a:lnTo>
                    <a:pt x="55" y="36"/>
                  </a:lnTo>
                  <a:lnTo>
                    <a:pt x="55" y="40"/>
                  </a:lnTo>
                  <a:lnTo>
                    <a:pt x="53" y="44"/>
                  </a:lnTo>
                  <a:lnTo>
                    <a:pt x="53" y="48"/>
                  </a:lnTo>
                  <a:lnTo>
                    <a:pt x="53" y="51"/>
                  </a:lnTo>
                  <a:lnTo>
                    <a:pt x="51" y="55"/>
                  </a:lnTo>
                  <a:lnTo>
                    <a:pt x="51" y="57"/>
                  </a:lnTo>
                  <a:lnTo>
                    <a:pt x="49" y="61"/>
                  </a:lnTo>
                  <a:lnTo>
                    <a:pt x="47" y="63"/>
                  </a:lnTo>
                  <a:lnTo>
                    <a:pt x="45" y="67"/>
                  </a:lnTo>
                  <a:lnTo>
                    <a:pt x="43" y="69"/>
                  </a:lnTo>
                  <a:lnTo>
                    <a:pt x="41" y="72"/>
                  </a:lnTo>
                  <a:lnTo>
                    <a:pt x="40" y="74"/>
                  </a:lnTo>
                  <a:lnTo>
                    <a:pt x="38" y="76"/>
                  </a:lnTo>
                  <a:lnTo>
                    <a:pt x="34" y="76"/>
                  </a:lnTo>
                  <a:lnTo>
                    <a:pt x="32" y="78"/>
                  </a:lnTo>
                  <a:lnTo>
                    <a:pt x="28" y="80"/>
                  </a:lnTo>
                  <a:lnTo>
                    <a:pt x="26" y="80"/>
                  </a:lnTo>
                  <a:lnTo>
                    <a:pt x="22" y="80"/>
                  </a:lnTo>
                  <a:lnTo>
                    <a:pt x="19" y="78"/>
                  </a:lnTo>
                  <a:lnTo>
                    <a:pt x="15" y="76"/>
                  </a:lnTo>
                  <a:lnTo>
                    <a:pt x="11" y="74"/>
                  </a:lnTo>
                  <a:lnTo>
                    <a:pt x="7" y="72"/>
                  </a:lnTo>
                  <a:lnTo>
                    <a:pt x="5" y="69"/>
                  </a:lnTo>
                  <a:lnTo>
                    <a:pt x="2" y="65"/>
                  </a:lnTo>
                  <a:lnTo>
                    <a:pt x="2" y="61"/>
                  </a:lnTo>
                  <a:lnTo>
                    <a:pt x="0" y="57"/>
                  </a:lnTo>
                  <a:lnTo>
                    <a:pt x="0" y="51"/>
                  </a:lnTo>
                  <a:lnTo>
                    <a:pt x="0" y="46"/>
                  </a:lnTo>
                  <a:lnTo>
                    <a:pt x="0" y="42"/>
                  </a:lnTo>
                  <a:lnTo>
                    <a:pt x="2" y="36"/>
                  </a:lnTo>
                  <a:lnTo>
                    <a:pt x="2" y="32"/>
                  </a:lnTo>
                  <a:lnTo>
                    <a:pt x="3" y="27"/>
                  </a:lnTo>
                  <a:lnTo>
                    <a:pt x="5" y="23"/>
                  </a:lnTo>
                  <a:lnTo>
                    <a:pt x="7" y="17"/>
                  </a:lnTo>
                  <a:lnTo>
                    <a:pt x="9" y="15"/>
                  </a:lnTo>
                  <a:lnTo>
                    <a:pt x="13" y="12"/>
                  </a:lnTo>
                  <a:lnTo>
                    <a:pt x="15" y="10"/>
                  </a:lnTo>
                  <a:lnTo>
                    <a:pt x="24" y="12"/>
                  </a:lnTo>
                  <a:lnTo>
                    <a:pt x="22" y="13"/>
                  </a:lnTo>
                  <a:lnTo>
                    <a:pt x="22" y="17"/>
                  </a:lnTo>
                  <a:lnTo>
                    <a:pt x="21" y="21"/>
                  </a:lnTo>
                  <a:lnTo>
                    <a:pt x="19" y="25"/>
                  </a:lnTo>
                  <a:lnTo>
                    <a:pt x="17" y="29"/>
                  </a:lnTo>
                  <a:lnTo>
                    <a:pt x="15" y="34"/>
                  </a:lnTo>
                  <a:lnTo>
                    <a:pt x="15" y="38"/>
                  </a:lnTo>
                  <a:lnTo>
                    <a:pt x="13" y="42"/>
                  </a:lnTo>
                  <a:lnTo>
                    <a:pt x="13" y="46"/>
                  </a:lnTo>
                  <a:lnTo>
                    <a:pt x="13" y="50"/>
                  </a:lnTo>
                  <a:lnTo>
                    <a:pt x="13" y="53"/>
                  </a:lnTo>
                  <a:lnTo>
                    <a:pt x="15" y="57"/>
                  </a:lnTo>
                  <a:lnTo>
                    <a:pt x="17" y="59"/>
                  </a:lnTo>
                  <a:lnTo>
                    <a:pt x="19" y="61"/>
                  </a:lnTo>
                  <a:lnTo>
                    <a:pt x="22" y="63"/>
                  </a:lnTo>
                  <a:lnTo>
                    <a:pt x="26" y="65"/>
                  </a:lnTo>
                  <a:lnTo>
                    <a:pt x="30" y="61"/>
                  </a:lnTo>
                  <a:lnTo>
                    <a:pt x="32" y="59"/>
                  </a:lnTo>
                  <a:lnTo>
                    <a:pt x="34" y="55"/>
                  </a:lnTo>
                  <a:lnTo>
                    <a:pt x="36" y="53"/>
                  </a:lnTo>
                  <a:lnTo>
                    <a:pt x="36" y="48"/>
                  </a:lnTo>
                  <a:lnTo>
                    <a:pt x="38" y="46"/>
                  </a:lnTo>
                  <a:lnTo>
                    <a:pt x="38" y="42"/>
                  </a:lnTo>
                  <a:lnTo>
                    <a:pt x="38" y="38"/>
                  </a:lnTo>
                  <a:lnTo>
                    <a:pt x="38" y="32"/>
                  </a:lnTo>
                  <a:lnTo>
                    <a:pt x="38" y="29"/>
                  </a:lnTo>
                  <a:lnTo>
                    <a:pt x="38" y="25"/>
                  </a:lnTo>
                  <a:lnTo>
                    <a:pt x="38" y="21"/>
                  </a:lnTo>
                  <a:lnTo>
                    <a:pt x="36" y="17"/>
                  </a:lnTo>
                  <a:lnTo>
                    <a:pt x="36" y="13"/>
                  </a:lnTo>
                  <a:lnTo>
                    <a:pt x="36" y="12"/>
                  </a:lnTo>
                  <a:lnTo>
                    <a:pt x="34" y="8"/>
                  </a:lnTo>
                  <a:lnTo>
                    <a:pt x="41" y="0"/>
                  </a:lnTo>
                  <a:lnTo>
                    <a:pt x="41" y="0"/>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495" name="Freeform 31">
              <a:extLst>
                <a:ext uri="{FF2B5EF4-FFF2-40B4-BE49-F238E27FC236}">
                  <a16:creationId xmlns:a16="http://schemas.microsoft.com/office/drawing/2014/main" id="{3A155398-A301-564A-AECB-CCE2B243EB86}"/>
                </a:ext>
              </a:extLst>
            </p:cNvPr>
            <p:cNvSpPr>
              <a:spLocks/>
            </p:cNvSpPr>
            <p:nvPr/>
          </p:nvSpPr>
          <p:spPr bwMode="auto">
            <a:xfrm>
              <a:off x="3323" y="2230"/>
              <a:ext cx="22" cy="36"/>
            </a:xfrm>
            <a:custGeom>
              <a:avLst/>
              <a:gdLst>
                <a:gd name="T0" fmla="*/ 33 w 44"/>
                <a:gd name="T1" fmla="*/ 2 h 70"/>
                <a:gd name="T2" fmla="*/ 40 w 44"/>
                <a:gd name="T3" fmla="*/ 13 h 70"/>
                <a:gd name="T4" fmla="*/ 44 w 44"/>
                <a:gd name="T5" fmla="*/ 26 h 70"/>
                <a:gd name="T6" fmla="*/ 42 w 44"/>
                <a:gd name="T7" fmla="*/ 42 h 70"/>
                <a:gd name="T8" fmla="*/ 40 w 44"/>
                <a:gd name="T9" fmla="*/ 55 h 70"/>
                <a:gd name="T10" fmla="*/ 33 w 44"/>
                <a:gd name="T11" fmla="*/ 66 h 70"/>
                <a:gd name="T12" fmla="*/ 23 w 44"/>
                <a:gd name="T13" fmla="*/ 70 h 70"/>
                <a:gd name="T14" fmla="*/ 10 w 44"/>
                <a:gd name="T15" fmla="*/ 64 h 70"/>
                <a:gd name="T16" fmla="*/ 2 w 44"/>
                <a:gd name="T17" fmla="*/ 57 h 70"/>
                <a:gd name="T18" fmla="*/ 0 w 44"/>
                <a:gd name="T19" fmla="*/ 53 h 70"/>
                <a:gd name="T20" fmla="*/ 0 w 44"/>
                <a:gd name="T21" fmla="*/ 47 h 70"/>
                <a:gd name="T22" fmla="*/ 0 w 44"/>
                <a:gd name="T23" fmla="*/ 42 h 70"/>
                <a:gd name="T24" fmla="*/ 0 w 44"/>
                <a:gd name="T25" fmla="*/ 36 h 70"/>
                <a:gd name="T26" fmla="*/ 0 w 44"/>
                <a:gd name="T27" fmla="*/ 28 h 70"/>
                <a:gd name="T28" fmla="*/ 0 w 44"/>
                <a:gd name="T29" fmla="*/ 23 h 70"/>
                <a:gd name="T30" fmla="*/ 2 w 44"/>
                <a:gd name="T31" fmla="*/ 17 h 70"/>
                <a:gd name="T32" fmla="*/ 14 w 44"/>
                <a:gd name="T33" fmla="*/ 13 h 70"/>
                <a:gd name="T34" fmla="*/ 14 w 44"/>
                <a:gd name="T35" fmla="*/ 15 h 70"/>
                <a:gd name="T36" fmla="*/ 14 w 44"/>
                <a:gd name="T37" fmla="*/ 19 h 70"/>
                <a:gd name="T38" fmla="*/ 14 w 44"/>
                <a:gd name="T39" fmla="*/ 24 h 70"/>
                <a:gd name="T40" fmla="*/ 14 w 44"/>
                <a:gd name="T41" fmla="*/ 30 h 70"/>
                <a:gd name="T42" fmla="*/ 12 w 44"/>
                <a:gd name="T43" fmla="*/ 34 h 70"/>
                <a:gd name="T44" fmla="*/ 12 w 44"/>
                <a:gd name="T45" fmla="*/ 40 h 70"/>
                <a:gd name="T46" fmla="*/ 12 w 44"/>
                <a:gd name="T47" fmla="*/ 43 h 70"/>
                <a:gd name="T48" fmla="*/ 14 w 44"/>
                <a:gd name="T49" fmla="*/ 47 h 70"/>
                <a:gd name="T50" fmla="*/ 15 w 44"/>
                <a:gd name="T51" fmla="*/ 51 h 70"/>
                <a:gd name="T52" fmla="*/ 17 w 44"/>
                <a:gd name="T53" fmla="*/ 55 h 70"/>
                <a:gd name="T54" fmla="*/ 23 w 44"/>
                <a:gd name="T55" fmla="*/ 55 h 70"/>
                <a:gd name="T56" fmla="*/ 27 w 44"/>
                <a:gd name="T57" fmla="*/ 51 h 70"/>
                <a:gd name="T58" fmla="*/ 31 w 44"/>
                <a:gd name="T59" fmla="*/ 47 h 70"/>
                <a:gd name="T60" fmla="*/ 31 w 44"/>
                <a:gd name="T61" fmla="*/ 42 h 70"/>
                <a:gd name="T62" fmla="*/ 31 w 44"/>
                <a:gd name="T63" fmla="*/ 38 h 70"/>
                <a:gd name="T64" fmla="*/ 31 w 44"/>
                <a:gd name="T65" fmla="*/ 30 h 70"/>
                <a:gd name="T66" fmla="*/ 31 w 44"/>
                <a:gd name="T67" fmla="*/ 24 h 70"/>
                <a:gd name="T68" fmla="*/ 27 w 44"/>
                <a:gd name="T69" fmla="*/ 19 h 70"/>
                <a:gd name="T70" fmla="*/ 25 w 44"/>
                <a:gd name="T71" fmla="*/ 13 h 70"/>
                <a:gd name="T72" fmla="*/ 23 w 44"/>
                <a:gd name="T73" fmla="*/ 5 h 70"/>
                <a:gd name="T74" fmla="*/ 21 w 44"/>
                <a:gd name="T75" fmla="*/ 2 h 70"/>
                <a:gd name="T76" fmla="*/ 29 w 44"/>
                <a:gd name="T77" fmla="*/ 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4" h="70">
                  <a:moveTo>
                    <a:pt x="29" y="0"/>
                  </a:moveTo>
                  <a:lnTo>
                    <a:pt x="33" y="2"/>
                  </a:lnTo>
                  <a:lnTo>
                    <a:pt x="36" y="7"/>
                  </a:lnTo>
                  <a:lnTo>
                    <a:pt x="40" y="13"/>
                  </a:lnTo>
                  <a:lnTo>
                    <a:pt x="42" y="19"/>
                  </a:lnTo>
                  <a:lnTo>
                    <a:pt x="44" y="26"/>
                  </a:lnTo>
                  <a:lnTo>
                    <a:pt x="44" y="34"/>
                  </a:lnTo>
                  <a:lnTo>
                    <a:pt x="42" y="42"/>
                  </a:lnTo>
                  <a:lnTo>
                    <a:pt x="42" y="49"/>
                  </a:lnTo>
                  <a:lnTo>
                    <a:pt x="40" y="55"/>
                  </a:lnTo>
                  <a:lnTo>
                    <a:pt x="36" y="61"/>
                  </a:lnTo>
                  <a:lnTo>
                    <a:pt x="33" y="66"/>
                  </a:lnTo>
                  <a:lnTo>
                    <a:pt x="29" y="68"/>
                  </a:lnTo>
                  <a:lnTo>
                    <a:pt x="23" y="70"/>
                  </a:lnTo>
                  <a:lnTo>
                    <a:pt x="17" y="68"/>
                  </a:lnTo>
                  <a:lnTo>
                    <a:pt x="10" y="64"/>
                  </a:lnTo>
                  <a:lnTo>
                    <a:pt x="4" y="59"/>
                  </a:lnTo>
                  <a:lnTo>
                    <a:pt x="2" y="57"/>
                  </a:lnTo>
                  <a:lnTo>
                    <a:pt x="2" y="55"/>
                  </a:lnTo>
                  <a:lnTo>
                    <a:pt x="0" y="53"/>
                  </a:lnTo>
                  <a:lnTo>
                    <a:pt x="0" y="51"/>
                  </a:lnTo>
                  <a:lnTo>
                    <a:pt x="0" y="47"/>
                  </a:lnTo>
                  <a:lnTo>
                    <a:pt x="0" y="45"/>
                  </a:lnTo>
                  <a:lnTo>
                    <a:pt x="0" y="42"/>
                  </a:lnTo>
                  <a:lnTo>
                    <a:pt x="0" y="38"/>
                  </a:lnTo>
                  <a:lnTo>
                    <a:pt x="0" y="36"/>
                  </a:lnTo>
                  <a:lnTo>
                    <a:pt x="0" y="32"/>
                  </a:lnTo>
                  <a:lnTo>
                    <a:pt x="0" y="28"/>
                  </a:lnTo>
                  <a:lnTo>
                    <a:pt x="0" y="26"/>
                  </a:lnTo>
                  <a:lnTo>
                    <a:pt x="0" y="23"/>
                  </a:lnTo>
                  <a:lnTo>
                    <a:pt x="2" y="21"/>
                  </a:lnTo>
                  <a:lnTo>
                    <a:pt x="2" y="17"/>
                  </a:lnTo>
                  <a:lnTo>
                    <a:pt x="4" y="15"/>
                  </a:lnTo>
                  <a:lnTo>
                    <a:pt x="14" y="13"/>
                  </a:lnTo>
                  <a:lnTo>
                    <a:pt x="14" y="13"/>
                  </a:lnTo>
                  <a:lnTo>
                    <a:pt x="14" y="15"/>
                  </a:lnTo>
                  <a:lnTo>
                    <a:pt x="14" y="17"/>
                  </a:lnTo>
                  <a:lnTo>
                    <a:pt x="14" y="19"/>
                  </a:lnTo>
                  <a:lnTo>
                    <a:pt x="14" y="21"/>
                  </a:lnTo>
                  <a:lnTo>
                    <a:pt x="14" y="24"/>
                  </a:lnTo>
                  <a:lnTo>
                    <a:pt x="14" y="26"/>
                  </a:lnTo>
                  <a:lnTo>
                    <a:pt x="14" y="30"/>
                  </a:lnTo>
                  <a:lnTo>
                    <a:pt x="12" y="32"/>
                  </a:lnTo>
                  <a:lnTo>
                    <a:pt x="12" y="34"/>
                  </a:lnTo>
                  <a:lnTo>
                    <a:pt x="12" y="38"/>
                  </a:lnTo>
                  <a:lnTo>
                    <a:pt x="12" y="40"/>
                  </a:lnTo>
                  <a:lnTo>
                    <a:pt x="12" y="42"/>
                  </a:lnTo>
                  <a:lnTo>
                    <a:pt x="12" y="43"/>
                  </a:lnTo>
                  <a:lnTo>
                    <a:pt x="12" y="45"/>
                  </a:lnTo>
                  <a:lnTo>
                    <a:pt x="14" y="47"/>
                  </a:lnTo>
                  <a:lnTo>
                    <a:pt x="14" y="49"/>
                  </a:lnTo>
                  <a:lnTo>
                    <a:pt x="15" y="51"/>
                  </a:lnTo>
                  <a:lnTo>
                    <a:pt x="15" y="53"/>
                  </a:lnTo>
                  <a:lnTo>
                    <a:pt x="17" y="55"/>
                  </a:lnTo>
                  <a:lnTo>
                    <a:pt x="19" y="55"/>
                  </a:lnTo>
                  <a:lnTo>
                    <a:pt x="23" y="55"/>
                  </a:lnTo>
                  <a:lnTo>
                    <a:pt x="25" y="53"/>
                  </a:lnTo>
                  <a:lnTo>
                    <a:pt x="27" y="51"/>
                  </a:lnTo>
                  <a:lnTo>
                    <a:pt x="29" y="49"/>
                  </a:lnTo>
                  <a:lnTo>
                    <a:pt x="31" y="47"/>
                  </a:lnTo>
                  <a:lnTo>
                    <a:pt x="31" y="45"/>
                  </a:lnTo>
                  <a:lnTo>
                    <a:pt x="31" y="42"/>
                  </a:lnTo>
                  <a:lnTo>
                    <a:pt x="31" y="40"/>
                  </a:lnTo>
                  <a:lnTo>
                    <a:pt x="31" y="38"/>
                  </a:lnTo>
                  <a:lnTo>
                    <a:pt x="31" y="34"/>
                  </a:lnTo>
                  <a:lnTo>
                    <a:pt x="31" y="30"/>
                  </a:lnTo>
                  <a:lnTo>
                    <a:pt x="31" y="28"/>
                  </a:lnTo>
                  <a:lnTo>
                    <a:pt x="31" y="24"/>
                  </a:lnTo>
                  <a:lnTo>
                    <a:pt x="29" y="21"/>
                  </a:lnTo>
                  <a:lnTo>
                    <a:pt x="27" y="19"/>
                  </a:lnTo>
                  <a:lnTo>
                    <a:pt x="27" y="15"/>
                  </a:lnTo>
                  <a:lnTo>
                    <a:pt x="25" y="13"/>
                  </a:lnTo>
                  <a:lnTo>
                    <a:pt x="23" y="9"/>
                  </a:lnTo>
                  <a:lnTo>
                    <a:pt x="23" y="5"/>
                  </a:lnTo>
                  <a:lnTo>
                    <a:pt x="21" y="4"/>
                  </a:lnTo>
                  <a:lnTo>
                    <a:pt x="21" y="2"/>
                  </a:lnTo>
                  <a:lnTo>
                    <a:pt x="29" y="0"/>
                  </a:lnTo>
                  <a:lnTo>
                    <a:pt x="29" y="0"/>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496" name="Freeform 32">
              <a:extLst>
                <a:ext uri="{FF2B5EF4-FFF2-40B4-BE49-F238E27FC236}">
                  <a16:creationId xmlns:a16="http://schemas.microsoft.com/office/drawing/2014/main" id="{745B27D3-D817-FF4B-82FA-9D39B2E4FB58}"/>
                </a:ext>
              </a:extLst>
            </p:cNvPr>
            <p:cNvSpPr>
              <a:spLocks/>
            </p:cNvSpPr>
            <p:nvPr/>
          </p:nvSpPr>
          <p:spPr bwMode="auto">
            <a:xfrm>
              <a:off x="3354" y="2228"/>
              <a:ext cx="24" cy="38"/>
            </a:xfrm>
            <a:custGeom>
              <a:avLst/>
              <a:gdLst>
                <a:gd name="T0" fmla="*/ 11 w 48"/>
                <a:gd name="T1" fmla="*/ 10 h 76"/>
                <a:gd name="T2" fmla="*/ 15 w 48"/>
                <a:gd name="T3" fmla="*/ 10 h 76"/>
                <a:gd name="T4" fmla="*/ 15 w 48"/>
                <a:gd name="T5" fmla="*/ 13 h 76"/>
                <a:gd name="T6" fmla="*/ 13 w 48"/>
                <a:gd name="T7" fmla="*/ 19 h 76"/>
                <a:gd name="T8" fmla="*/ 13 w 48"/>
                <a:gd name="T9" fmla="*/ 25 h 76"/>
                <a:gd name="T10" fmla="*/ 13 w 48"/>
                <a:gd name="T11" fmla="*/ 32 h 76"/>
                <a:gd name="T12" fmla="*/ 13 w 48"/>
                <a:gd name="T13" fmla="*/ 38 h 76"/>
                <a:gd name="T14" fmla="*/ 13 w 48"/>
                <a:gd name="T15" fmla="*/ 44 h 76"/>
                <a:gd name="T16" fmla="*/ 13 w 48"/>
                <a:gd name="T17" fmla="*/ 51 h 76"/>
                <a:gd name="T18" fmla="*/ 15 w 48"/>
                <a:gd name="T19" fmla="*/ 55 h 76"/>
                <a:gd name="T20" fmla="*/ 19 w 48"/>
                <a:gd name="T21" fmla="*/ 61 h 76"/>
                <a:gd name="T22" fmla="*/ 25 w 48"/>
                <a:gd name="T23" fmla="*/ 61 h 76"/>
                <a:gd name="T24" fmla="*/ 30 w 48"/>
                <a:gd name="T25" fmla="*/ 59 h 76"/>
                <a:gd name="T26" fmla="*/ 32 w 48"/>
                <a:gd name="T27" fmla="*/ 53 h 76"/>
                <a:gd name="T28" fmla="*/ 34 w 48"/>
                <a:gd name="T29" fmla="*/ 48 h 76"/>
                <a:gd name="T30" fmla="*/ 34 w 48"/>
                <a:gd name="T31" fmla="*/ 42 h 76"/>
                <a:gd name="T32" fmla="*/ 36 w 48"/>
                <a:gd name="T33" fmla="*/ 34 h 76"/>
                <a:gd name="T34" fmla="*/ 36 w 48"/>
                <a:gd name="T35" fmla="*/ 27 h 76"/>
                <a:gd name="T36" fmla="*/ 34 w 48"/>
                <a:gd name="T37" fmla="*/ 19 h 76"/>
                <a:gd name="T38" fmla="*/ 34 w 48"/>
                <a:gd name="T39" fmla="*/ 11 h 76"/>
                <a:gd name="T40" fmla="*/ 34 w 48"/>
                <a:gd name="T41" fmla="*/ 6 h 76"/>
                <a:gd name="T42" fmla="*/ 36 w 48"/>
                <a:gd name="T43" fmla="*/ 4 h 76"/>
                <a:gd name="T44" fmla="*/ 38 w 48"/>
                <a:gd name="T45" fmla="*/ 0 h 76"/>
                <a:gd name="T46" fmla="*/ 40 w 48"/>
                <a:gd name="T47" fmla="*/ 0 h 76"/>
                <a:gd name="T48" fmla="*/ 44 w 48"/>
                <a:gd name="T49" fmla="*/ 6 h 76"/>
                <a:gd name="T50" fmla="*/ 46 w 48"/>
                <a:gd name="T51" fmla="*/ 17 h 76"/>
                <a:gd name="T52" fmla="*/ 48 w 48"/>
                <a:gd name="T53" fmla="*/ 30 h 76"/>
                <a:gd name="T54" fmla="*/ 48 w 48"/>
                <a:gd name="T55" fmla="*/ 42 h 76"/>
                <a:gd name="T56" fmla="*/ 44 w 48"/>
                <a:gd name="T57" fmla="*/ 55 h 76"/>
                <a:gd name="T58" fmla="*/ 40 w 48"/>
                <a:gd name="T59" fmla="*/ 65 h 76"/>
                <a:gd name="T60" fmla="*/ 32 w 48"/>
                <a:gd name="T61" fmla="*/ 72 h 76"/>
                <a:gd name="T62" fmla="*/ 25 w 48"/>
                <a:gd name="T63" fmla="*/ 76 h 76"/>
                <a:gd name="T64" fmla="*/ 15 w 48"/>
                <a:gd name="T65" fmla="*/ 74 h 76"/>
                <a:gd name="T66" fmla="*/ 9 w 48"/>
                <a:gd name="T67" fmla="*/ 70 h 76"/>
                <a:gd name="T68" fmla="*/ 4 w 48"/>
                <a:gd name="T69" fmla="*/ 63 h 76"/>
                <a:gd name="T70" fmla="*/ 2 w 48"/>
                <a:gd name="T71" fmla="*/ 53 h 76"/>
                <a:gd name="T72" fmla="*/ 0 w 48"/>
                <a:gd name="T73" fmla="*/ 44 h 76"/>
                <a:gd name="T74" fmla="*/ 0 w 48"/>
                <a:gd name="T75" fmla="*/ 34 h 76"/>
                <a:gd name="T76" fmla="*/ 2 w 48"/>
                <a:gd name="T77" fmla="*/ 23 h 76"/>
                <a:gd name="T78" fmla="*/ 6 w 48"/>
                <a:gd name="T79" fmla="*/ 13 h 76"/>
                <a:gd name="T80" fmla="*/ 8 w 48"/>
                <a:gd name="T81" fmla="*/ 10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8" h="76">
                  <a:moveTo>
                    <a:pt x="8" y="10"/>
                  </a:moveTo>
                  <a:lnTo>
                    <a:pt x="11" y="10"/>
                  </a:lnTo>
                  <a:lnTo>
                    <a:pt x="13" y="10"/>
                  </a:lnTo>
                  <a:lnTo>
                    <a:pt x="15" y="10"/>
                  </a:lnTo>
                  <a:lnTo>
                    <a:pt x="15" y="11"/>
                  </a:lnTo>
                  <a:lnTo>
                    <a:pt x="15" y="13"/>
                  </a:lnTo>
                  <a:lnTo>
                    <a:pt x="15" y="15"/>
                  </a:lnTo>
                  <a:lnTo>
                    <a:pt x="13" y="19"/>
                  </a:lnTo>
                  <a:lnTo>
                    <a:pt x="13" y="21"/>
                  </a:lnTo>
                  <a:lnTo>
                    <a:pt x="13" y="25"/>
                  </a:lnTo>
                  <a:lnTo>
                    <a:pt x="13" y="29"/>
                  </a:lnTo>
                  <a:lnTo>
                    <a:pt x="13" y="32"/>
                  </a:lnTo>
                  <a:lnTo>
                    <a:pt x="13" y="34"/>
                  </a:lnTo>
                  <a:lnTo>
                    <a:pt x="13" y="38"/>
                  </a:lnTo>
                  <a:lnTo>
                    <a:pt x="13" y="42"/>
                  </a:lnTo>
                  <a:lnTo>
                    <a:pt x="13" y="44"/>
                  </a:lnTo>
                  <a:lnTo>
                    <a:pt x="13" y="48"/>
                  </a:lnTo>
                  <a:lnTo>
                    <a:pt x="13" y="51"/>
                  </a:lnTo>
                  <a:lnTo>
                    <a:pt x="15" y="53"/>
                  </a:lnTo>
                  <a:lnTo>
                    <a:pt x="15" y="55"/>
                  </a:lnTo>
                  <a:lnTo>
                    <a:pt x="17" y="59"/>
                  </a:lnTo>
                  <a:lnTo>
                    <a:pt x="19" y="61"/>
                  </a:lnTo>
                  <a:lnTo>
                    <a:pt x="23" y="63"/>
                  </a:lnTo>
                  <a:lnTo>
                    <a:pt x="25" y="61"/>
                  </a:lnTo>
                  <a:lnTo>
                    <a:pt x="27" y="61"/>
                  </a:lnTo>
                  <a:lnTo>
                    <a:pt x="30" y="59"/>
                  </a:lnTo>
                  <a:lnTo>
                    <a:pt x="32" y="55"/>
                  </a:lnTo>
                  <a:lnTo>
                    <a:pt x="32" y="53"/>
                  </a:lnTo>
                  <a:lnTo>
                    <a:pt x="34" y="51"/>
                  </a:lnTo>
                  <a:lnTo>
                    <a:pt x="34" y="48"/>
                  </a:lnTo>
                  <a:lnTo>
                    <a:pt x="34" y="46"/>
                  </a:lnTo>
                  <a:lnTo>
                    <a:pt x="34" y="42"/>
                  </a:lnTo>
                  <a:lnTo>
                    <a:pt x="36" y="38"/>
                  </a:lnTo>
                  <a:lnTo>
                    <a:pt x="36" y="34"/>
                  </a:lnTo>
                  <a:lnTo>
                    <a:pt x="36" y="30"/>
                  </a:lnTo>
                  <a:lnTo>
                    <a:pt x="36" y="27"/>
                  </a:lnTo>
                  <a:lnTo>
                    <a:pt x="36" y="23"/>
                  </a:lnTo>
                  <a:lnTo>
                    <a:pt x="34" y="19"/>
                  </a:lnTo>
                  <a:lnTo>
                    <a:pt x="34" y="15"/>
                  </a:lnTo>
                  <a:lnTo>
                    <a:pt x="34" y="11"/>
                  </a:lnTo>
                  <a:lnTo>
                    <a:pt x="34" y="8"/>
                  </a:lnTo>
                  <a:lnTo>
                    <a:pt x="34" y="6"/>
                  </a:lnTo>
                  <a:lnTo>
                    <a:pt x="34" y="4"/>
                  </a:lnTo>
                  <a:lnTo>
                    <a:pt x="36" y="4"/>
                  </a:lnTo>
                  <a:lnTo>
                    <a:pt x="38" y="2"/>
                  </a:lnTo>
                  <a:lnTo>
                    <a:pt x="38" y="0"/>
                  </a:lnTo>
                  <a:lnTo>
                    <a:pt x="40" y="0"/>
                  </a:lnTo>
                  <a:lnTo>
                    <a:pt x="40" y="0"/>
                  </a:lnTo>
                  <a:lnTo>
                    <a:pt x="42" y="2"/>
                  </a:lnTo>
                  <a:lnTo>
                    <a:pt x="44" y="6"/>
                  </a:lnTo>
                  <a:lnTo>
                    <a:pt x="46" y="11"/>
                  </a:lnTo>
                  <a:lnTo>
                    <a:pt x="46" y="17"/>
                  </a:lnTo>
                  <a:lnTo>
                    <a:pt x="48" y="25"/>
                  </a:lnTo>
                  <a:lnTo>
                    <a:pt x="48" y="30"/>
                  </a:lnTo>
                  <a:lnTo>
                    <a:pt x="48" y="36"/>
                  </a:lnTo>
                  <a:lnTo>
                    <a:pt x="48" y="42"/>
                  </a:lnTo>
                  <a:lnTo>
                    <a:pt x="46" y="49"/>
                  </a:lnTo>
                  <a:lnTo>
                    <a:pt x="44" y="55"/>
                  </a:lnTo>
                  <a:lnTo>
                    <a:pt x="42" y="61"/>
                  </a:lnTo>
                  <a:lnTo>
                    <a:pt x="40" y="65"/>
                  </a:lnTo>
                  <a:lnTo>
                    <a:pt x="36" y="68"/>
                  </a:lnTo>
                  <a:lnTo>
                    <a:pt x="32" y="72"/>
                  </a:lnTo>
                  <a:lnTo>
                    <a:pt x="29" y="74"/>
                  </a:lnTo>
                  <a:lnTo>
                    <a:pt x="25" y="76"/>
                  </a:lnTo>
                  <a:lnTo>
                    <a:pt x="21" y="76"/>
                  </a:lnTo>
                  <a:lnTo>
                    <a:pt x="15" y="74"/>
                  </a:lnTo>
                  <a:lnTo>
                    <a:pt x="11" y="72"/>
                  </a:lnTo>
                  <a:lnTo>
                    <a:pt x="9" y="70"/>
                  </a:lnTo>
                  <a:lnTo>
                    <a:pt x="8" y="67"/>
                  </a:lnTo>
                  <a:lnTo>
                    <a:pt x="4" y="63"/>
                  </a:lnTo>
                  <a:lnTo>
                    <a:pt x="4" y="59"/>
                  </a:lnTo>
                  <a:lnTo>
                    <a:pt x="2" y="53"/>
                  </a:lnTo>
                  <a:lnTo>
                    <a:pt x="2" y="49"/>
                  </a:lnTo>
                  <a:lnTo>
                    <a:pt x="0" y="44"/>
                  </a:lnTo>
                  <a:lnTo>
                    <a:pt x="0" y="40"/>
                  </a:lnTo>
                  <a:lnTo>
                    <a:pt x="0" y="34"/>
                  </a:lnTo>
                  <a:lnTo>
                    <a:pt x="2" y="29"/>
                  </a:lnTo>
                  <a:lnTo>
                    <a:pt x="2" y="23"/>
                  </a:lnTo>
                  <a:lnTo>
                    <a:pt x="4" y="19"/>
                  </a:lnTo>
                  <a:lnTo>
                    <a:pt x="6" y="13"/>
                  </a:lnTo>
                  <a:lnTo>
                    <a:pt x="8" y="10"/>
                  </a:lnTo>
                  <a:lnTo>
                    <a:pt x="8" y="10"/>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497" name="Freeform 33">
              <a:extLst>
                <a:ext uri="{FF2B5EF4-FFF2-40B4-BE49-F238E27FC236}">
                  <a16:creationId xmlns:a16="http://schemas.microsoft.com/office/drawing/2014/main" id="{90844417-5262-E44E-B5A2-A653651EDF9F}"/>
                </a:ext>
              </a:extLst>
            </p:cNvPr>
            <p:cNvSpPr>
              <a:spLocks/>
            </p:cNvSpPr>
            <p:nvPr/>
          </p:nvSpPr>
          <p:spPr bwMode="auto">
            <a:xfrm>
              <a:off x="3392" y="2228"/>
              <a:ext cx="29" cy="35"/>
            </a:xfrm>
            <a:custGeom>
              <a:avLst/>
              <a:gdLst>
                <a:gd name="T0" fmla="*/ 17 w 59"/>
                <a:gd name="T1" fmla="*/ 2 h 70"/>
                <a:gd name="T2" fmla="*/ 21 w 59"/>
                <a:gd name="T3" fmla="*/ 4 h 70"/>
                <a:gd name="T4" fmla="*/ 25 w 59"/>
                <a:gd name="T5" fmla="*/ 6 h 70"/>
                <a:gd name="T6" fmla="*/ 23 w 59"/>
                <a:gd name="T7" fmla="*/ 10 h 70"/>
                <a:gd name="T8" fmla="*/ 21 w 59"/>
                <a:gd name="T9" fmla="*/ 17 h 70"/>
                <a:gd name="T10" fmla="*/ 19 w 59"/>
                <a:gd name="T11" fmla="*/ 25 h 70"/>
                <a:gd name="T12" fmla="*/ 17 w 59"/>
                <a:gd name="T13" fmla="*/ 30 h 70"/>
                <a:gd name="T14" fmla="*/ 15 w 59"/>
                <a:gd name="T15" fmla="*/ 38 h 70"/>
                <a:gd name="T16" fmla="*/ 13 w 59"/>
                <a:gd name="T17" fmla="*/ 44 h 70"/>
                <a:gd name="T18" fmla="*/ 13 w 59"/>
                <a:gd name="T19" fmla="*/ 48 h 70"/>
                <a:gd name="T20" fmla="*/ 15 w 59"/>
                <a:gd name="T21" fmla="*/ 51 h 70"/>
                <a:gd name="T22" fmla="*/ 19 w 59"/>
                <a:gd name="T23" fmla="*/ 55 h 70"/>
                <a:gd name="T24" fmla="*/ 25 w 59"/>
                <a:gd name="T25" fmla="*/ 57 h 70"/>
                <a:gd name="T26" fmla="*/ 29 w 59"/>
                <a:gd name="T27" fmla="*/ 57 h 70"/>
                <a:gd name="T28" fmla="*/ 33 w 59"/>
                <a:gd name="T29" fmla="*/ 55 h 70"/>
                <a:gd name="T30" fmla="*/ 34 w 59"/>
                <a:gd name="T31" fmla="*/ 51 h 70"/>
                <a:gd name="T32" fmla="*/ 38 w 59"/>
                <a:gd name="T33" fmla="*/ 48 h 70"/>
                <a:gd name="T34" fmla="*/ 40 w 59"/>
                <a:gd name="T35" fmla="*/ 42 h 70"/>
                <a:gd name="T36" fmla="*/ 42 w 59"/>
                <a:gd name="T37" fmla="*/ 36 h 70"/>
                <a:gd name="T38" fmla="*/ 44 w 59"/>
                <a:gd name="T39" fmla="*/ 29 h 70"/>
                <a:gd name="T40" fmla="*/ 46 w 59"/>
                <a:gd name="T41" fmla="*/ 23 h 70"/>
                <a:gd name="T42" fmla="*/ 48 w 59"/>
                <a:gd name="T43" fmla="*/ 17 h 70"/>
                <a:gd name="T44" fmla="*/ 50 w 59"/>
                <a:gd name="T45" fmla="*/ 11 h 70"/>
                <a:gd name="T46" fmla="*/ 53 w 59"/>
                <a:gd name="T47" fmla="*/ 10 h 70"/>
                <a:gd name="T48" fmla="*/ 57 w 59"/>
                <a:gd name="T49" fmla="*/ 8 h 70"/>
                <a:gd name="T50" fmla="*/ 59 w 59"/>
                <a:gd name="T51" fmla="*/ 8 h 70"/>
                <a:gd name="T52" fmla="*/ 59 w 59"/>
                <a:gd name="T53" fmla="*/ 11 h 70"/>
                <a:gd name="T54" fmla="*/ 59 w 59"/>
                <a:gd name="T55" fmla="*/ 19 h 70"/>
                <a:gd name="T56" fmla="*/ 59 w 59"/>
                <a:gd name="T57" fmla="*/ 27 h 70"/>
                <a:gd name="T58" fmla="*/ 57 w 59"/>
                <a:gd name="T59" fmla="*/ 34 h 70"/>
                <a:gd name="T60" fmla="*/ 53 w 59"/>
                <a:gd name="T61" fmla="*/ 42 h 70"/>
                <a:gd name="T62" fmla="*/ 52 w 59"/>
                <a:gd name="T63" fmla="*/ 48 h 70"/>
                <a:gd name="T64" fmla="*/ 48 w 59"/>
                <a:gd name="T65" fmla="*/ 55 h 70"/>
                <a:gd name="T66" fmla="*/ 44 w 59"/>
                <a:gd name="T67" fmla="*/ 61 h 70"/>
                <a:gd name="T68" fmla="*/ 38 w 59"/>
                <a:gd name="T69" fmla="*/ 65 h 70"/>
                <a:gd name="T70" fmla="*/ 33 w 59"/>
                <a:gd name="T71" fmla="*/ 68 h 70"/>
                <a:gd name="T72" fmla="*/ 27 w 59"/>
                <a:gd name="T73" fmla="*/ 70 h 70"/>
                <a:gd name="T74" fmla="*/ 21 w 59"/>
                <a:gd name="T75" fmla="*/ 70 h 70"/>
                <a:gd name="T76" fmla="*/ 15 w 59"/>
                <a:gd name="T77" fmla="*/ 70 h 70"/>
                <a:gd name="T78" fmla="*/ 10 w 59"/>
                <a:gd name="T79" fmla="*/ 67 h 70"/>
                <a:gd name="T80" fmla="*/ 4 w 59"/>
                <a:gd name="T81" fmla="*/ 63 h 70"/>
                <a:gd name="T82" fmla="*/ 0 w 59"/>
                <a:gd name="T83" fmla="*/ 55 h 70"/>
                <a:gd name="T84" fmla="*/ 0 w 59"/>
                <a:gd name="T85" fmla="*/ 48 h 70"/>
                <a:gd name="T86" fmla="*/ 0 w 59"/>
                <a:gd name="T87" fmla="*/ 44 h 70"/>
                <a:gd name="T88" fmla="*/ 0 w 59"/>
                <a:gd name="T89" fmla="*/ 36 h 70"/>
                <a:gd name="T90" fmla="*/ 4 w 59"/>
                <a:gd name="T91" fmla="*/ 29 h 70"/>
                <a:gd name="T92" fmla="*/ 6 w 59"/>
                <a:gd name="T93" fmla="*/ 21 h 70"/>
                <a:gd name="T94" fmla="*/ 8 w 59"/>
                <a:gd name="T95" fmla="*/ 13 h 70"/>
                <a:gd name="T96" fmla="*/ 12 w 59"/>
                <a:gd name="T97" fmla="*/ 6 h 70"/>
                <a:gd name="T98" fmla="*/ 13 w 59"/>
                <a:gd name="T99" fmla="*/ 2 h 70"/>
                <a:gd name="T100" fmla="*/ 15 w 59"/>
                <a:gd name="T101" fmla="*/ 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59" h="70">
                  <a:moveTo>
                    <a:pt x="15" y="0"/>
                  </a:moveTo>
                  <a:lnTo>
                    <a:pt x="17" y="2"/>
                  </a:lnTo>
                  <a:lnTo>
                    <a:pt x="21" y="2"/>
                  </a:lnTo>
                  <a:lnTo>
                    <a:pt x="21" y="4"/>
                  </a:lnTo>
                  <a:lnTo>
                    <a:pt x="23" y="4"/>
                  </a:lnTo>
                  <a:lnTo>
                    <a:pt x="25" y="6"/>
                  </a:lnTo>
                  <a:lnTo>
                    <a:pt x="25" y="8"/>
                  </a:lnTo>
                  <a:lnTo>
                    <a:pt x="23" y="10"/>
                  </a:lnTo>
                  <a:lnTo>
                    <a:pt x="21" y="13"/>
                  </a:lnTo>
                  <a:lnTo>
                    <a:pt x="21" y="17"/>
                  </a:lnTo>
                  <a:lnTo>
                    <a:pt x="19" y="21"/>
                  </a:lnTo>
                  <a:lnTo>
                    <a:pt x="19" y="25"/>
                  </a:lnTo>
                  <a:lnTo>
                    <a:pt x="17" y="27"/>
                  </a:lnTo>
                  <a:lnTo>
                    <a:pt x="17" y="30"/>
                  </a:lnTo>
                  <a:lnTo>
                    <a:pt x="15" y="34"/>
                  </a:lnTo>
                  <a:lnTo>
                    <a:pt x="15" y="38"/>
                  </a:lnTo>
                  <a:lnTo>
                    <a:pt x="15" y="40"/>
                  </a:lnTo>
                  <a:lnTo>
                    <a:pt x="13" y="44"/>
                  </a:lnTo>
                  <a:lnTo>
                    <a:pt x="13" y="46"/>
                  </a:lnTo>
                  <a:lnTo>
                    <a:pt x="13" y="48"/>
                  </a:lnTo>
                  <a:lnTo>
                    <a:pt x="15" y="49"/>
                  </a:lnTo>
                  <a:lnTo>
                    <a:pt x="15" y="51"/>
                  </a:lnTo>
                  <a:lnTo>
                    <a:pt x="17" y="53"/>
                  </a:lnTo>
                  <a:lnTo>
                    <a:pt x="19" y="55"/>
                  </a:lnTo>
                  <a:lnTo>
                    <a:pt x="21" y="57"/>
                  </a:lnTo>
                  <a:lnTo>
                    <a:pt x="25" y="57"/>
                  </a:lnTo>
                  <a:lnTo>
                    <a:pt x="27" y="57"/>
                  </a:lnTo>
                  <a:lnTo>
                    <a:pt x="29" y="57"/>
                  </a:lnTo>
                  <a:lnTo>
                    <a:pt x="31" y="55"/>
                  </a:lnTo>
                  <a:lnTo>
                    <a:pt x="33" y="55"/>
                  </a:lnTo>
                  <a:lnTo>
                    <a:pt x="34" y="53"/>
                  </a:lnTo>
                  <a:lnTo>
                    <a:pt x="34" y="51"/>
                  </a:lnTo>
                  <a:lnTo>
                    <a:pt x="36" y="49"/>
                  </a:lnTo>
                  <a:lnTo>
                    <a:pt x="38" y="48"/>
                  </a:lnTo>
                  <a:lnTo>
                    <a:pt x="40" y="46"/>
                  </a:lnTo>
                  <a:lnTo>
                    <a:pt x="40" y="42"/>
                  </a:lnTo>
                  <a:lnTo>
                    <a:pt x="40" y="38"/>
                  </a:lnTo>
                  <a:lnTo>
                    <a:pt x="42" y="36"/>
                  </a:lnTo>
                  <a:lnTo>
                    <a:pt x="44" y="32"/>
                  </a:lnTo>
                  <a:lnTo>
                    <a:pt x="44" y="29"/>
                  </a:lnTo>
                  <a:lnTo>
                    <a:pt x="46" y="27"/>
                  </a:lnTo>
                  <a:lnTo>
                    <a:pt x="46" y="23"/>
                  </a:lnTo>
                  <a:lnTo>
                    <a:pt x="48" y="19"/>
                  </a:lnTo>
                  <a:lnTo>
                    <a:pt x="48" y="17"/>
                  </a:lnTo>
                  <a:lnTo>
                    <a:pt x="48" y="13"/>
                  </a:lnTo>
                  <a:lnTo>
                    <a:pt x="50" y="11"/>
                  </a:lnTo>
                  <a:lnTo>
                    <a:pt x="50" y="10"/>
                  </a:lnTo>
                  <a:lnTo>
                    <a:pt x="53" y="10"/>
                  </a:lnTo>
                  <a:lnTo>
                    <a:pt x="55" y="10"/>
                  </a:lnTo>
                  <a:lnTo>
                    <a:pt x="57" y="8"/>
                  </a:lnTo>
                  <a:lnTo>
                    <a:pt x="57" y="8"/>
                  </a:lnTo>
                  <a:lnTo>
                    <a:pt x="59" y="8"/>
                  </a:lnTo>
                  <a:lnTo>
                    <a:pt x="59" y="10"/>
                  </a:lnTo>
                  <a:lnTo>
                    <a:pt x="59" y="11"/>
                  </a:lnTo>
                  <a:lnTo>
                    <a:pt x="59" y="15"/>
                  </a:lnTo>
                  <a:lnTo>
                    <a:pt x="59" y="19"/>
                  </a:lnTo>
                  <a:lnTo>
                    <a:pt x="59" y="23"/>
                  </a:lnTo>
                  <a:lnTo>
                    <a:pt x="59" y="27"/>
                  </a:lnTo>
                  <a:lnTo>
                    <a:pt x="57" y="30"/>
                  </a:lnTo>
                  <a:lnTo>
                    <a:pt x="57" y="34"/>
                  </a:lnTo>
                  <a:lnTo>
                    <a:pt x="55" y="38"/>
                  </a:lnTo>
                  <a:lnTo>
                    <a:pt x="53" y="42"/>
                  </a:lnTo>
                  <a:lnTo>
                    <a:pt x="53" y="46"/>
                  </a:lnTo>
                  <a:lnTo>
                    <a:pt x="52" y="48"/>
                  </a:lnTo>
                  <a:lnTo>
                    <a:pt x="50" y="51"/>
                  </a:lnTo>
                  <a:lnTo>
                    <a:pt x="48" y="55"/>
                  </a:lnTo>
                  <a:lnTo>
                    <a:pt x="46" y="59"/>
                  </a:lnTo>
                  <a:lnTo>
                    <a:pt x="44" y="61"/>
                  </a:lnTo>
                  <a:lnTo>
                    <a:pt x="40" y="63"/>
                  </a:lnTo>
                  <a:lnTo>
                    <a:pt x="38" y="65"/>
                  </a:lnTo>
                  <a:lnTo>
                    <a:pt x="36" y="67"/>
                  </a:lnTo>
                  <a:lnTo>
                    <a:pt x="33" y="68"/>
                  </a:lnTo>
                  <a:lnTo>
                    <a:pt x="31" y="70"/>
                  </a:lnTo>
                  <a:lnTo>
                    <a:pt x="27" y="70"/>
                  </a:lnTo>
                  <a:lnTo>
                    <a:pt x="25" y="70"/>
                  </a:lnTo>
                  <a:lnTo>
                    <a:pt x="21" y="70"/>
                  </a:lnTo>
                  <a:lnTo>
                    <a:pt x="17" y="70"/>
                  </a:lnTo>
                  <a:lnTo>
                    <a:pt x="15" y="70"/>
                  </a:lnTo>
                  <a:lnTo>
                    <a:pt x="12" y="68"/>
                  </a:lnTo>
                  <a:lnTo>
                    <a:pt x="10" y="67"/>
                  </a:lnTo>
                  <a:lnTo>
                    <a:pt x="8" y="65"/>
                  </a:lnTo>
                  <a:lnTo>
                    <a:pt x="4" y="63"/>
                  </a:lnTo>
                  <a:lnTo>
                    <a:pt x="2" y="59"/>
                  </a:lnTo>
                  <a:lnTo>
                    <a:pt x="0" y="55"/>
                  </a:lnTo>
                  <a:lnTo>
                    <a:pt x="0" y="51"/>
                  </a:lnTo>
                  <a:lnTo>
                    <a:pt x="0" y="48"/>
                  </a:lnTo>
                  <a:lnTo>
                    <a:pt x="0" y="46"/>
                  </a:lnTo>
                  <a:lnTo>
                    <a:pt x="0" y="44"/>
                  </a:lnTo>
                  <a:lnTo>
                    <a:pt x="0" y="40"/>
                  </a:lnTo>
                  <a:lnTo>
                    <a:pt x="0" y="36"/>
                  </a:lnTo>
                  <a:lnTo>
                    <a:pt x="2" y="32"/>
                  </a:lnTo>
                  <a:lnTo>
                    <a:pt x="4" y="29"/>
                  </a:lnTo>
                  <a:lnTo>
                    <a:pt x="4" y="25"/>
                  </a:lnTo>
                  <a:lnTo>
                    <a:pt x="6" y="21"/>
                  </a:lnTo>
                  <a:lnTo>
                    <a:pt x="6" y="17"/>
                  </a:lnTo>
                  <a:lnTo>
                    <a:pt x="8" y="13"/>
                  </a:lnTo>
                  <a:lnTo>
                    <a:pt x="10" y="10"/>
                  </a:lnTo>
                  <a:lnTo>
                    <a:pt x="12" y="6"/>
                  </a:lnTo>
                  <a:lnTo>
                    <a:pt x="12" y="4"/>
                  </a:lnTo>
                  <a:lnTo>
                    <a:pt x="13" y="2"/>
                  </a:lnTo>
                  <a:lnTo>
                    <a:pt x="15" y="0"/>
                  </a:lnTo>
                  <a:lnTo>
                    <a:pt x="15" y="0"/>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498" name="Freeform 34">
              <a:extLst>
                <a:ext uri="{FF2B5EF4-FFF2-40B4-BE49-F238E27FC236}">
                  <a16:creationId xmlns:a16="http://schemas.microsoft.com/office/drawing/2014/main" id="{50ACB238-CF8A-214C-91D9-971B2B761F53}"/>
                </a:ext>
              </a:extLst>
            </p:cNvPr>
            <p:cNvSpPr>
              <a:spLocks/>
            </p:cNvSpPr>
            <p:nvPr/>
          </p:nvSpPr>
          <p:spPr bwMode="auto">
            <a:xfrm>
              <a:off x="3566" y="2161"/>
              <a:ext cx="65" cy="20"/>
            </a:xfrm>
            <a:custGeom>
              <a:avLst/>
              <a:gdLst>
                <a:gd name="T0" fmla="*/ 46 w 132"/>
                <a:gd name="T1" fmla="*/ 8 h 40"/>
                <a:gd name="T2" fmla="*/ 50 w 132"/>
                <a:gd name="T3" fmla="*/ 6 h 40"/>
                <a:gd name="T4" fmla="*/ 55 w 132"/>
                <a:gd name="T5" fmla="*/ 6 h 40"/>
                <a:gd name="T6" fmla="*/ 61 w 132"/>
                <a:gd name="T7" fmla="*/ 4 h 40"/>
                <a:gd name="T8" fmla="*/ 67 w 132"/>
                <a:gd name="T9" fmla="*/ 4 h 40"/>
                <a:gd name="T10" fmla="*/ 71 w 132"/>
                <a:gd name="T11" fmla="*/ 2 h 40"/>
                <a:gd name="T12" fmla="*/ 76 w 132"/>
                <a:gd name="T13" fmla="*/ 2 h 40"/>
                <a:gd name="T14" fmla="*/ 82 w 132"/>
                <a:gd name="T15" fmla="*/ 2 h 40"/>
                <a:gd name="T16" fmla="*/ 88 w 132"/>
                <a:gd name="T17" fmla="*/ 2 h 40"/>
                <a:gd name="T18" fmla="*/ 93 w 132"/>
                <a:gd name="T19" fmla="*/ 0 h 40"/>
                <a:gd name="T20" fmla="*/ 97 w 132"/>
                <a:gd name="T21" fmla="*/ 0 h 40"/>
                <a:gd name="T22" fmla="*/ 103 w 132"/>
                <a:gd name="T23" fmla="*/ 0 h 40"/>
                <a:gd name="T24" fmla="*/ 109 w 132"/>
                <a:gd name="T25" fmla="*/ 2 h 40"/>
                <a:gd name="T26" fmla="*/ 113 w 132"/>
                <a:gd name="T27" fmla="*/ 2 h 40"/>
                <a:gd name="T28" fmla="*/ 118 w 132"/>
                <a:gd name="T29" fmla="*/ 4 h 40"/>
                <a:gd name="T30" fmla="*/ 122 w 132"/>
                <a:gd name="T31" fmla="*/ 6 h 40"/>
                <a:gd name="T32" fmla="*/ 126 w 132"/>
                <a:gd name="T33" fmla="*/ 8 h 40"/>
                <a:gd name="T34" fmla="*/ 132 w 132"/>
                <a:gd name="T35" fmla="*/ 11 h 40"/>
                <a:gd name="T36" fmla="*/ 132 w 132"/>
                <a:gd name="T37" fmla="*/ 15 h 40"/>
                <a:gd name="T38" fmla="*/ 132 w 132"/>
                <a:gd name="T39" fmla="*/ 17 h 40"/>
                <a:gd name="T40" fmla="*/ 128 w 132"/>
                <a:gd name="T41" fmla="*/ 21 h 40"/>
                <a:gd name="T42" fmla="*/ 122 w 132"/>
                <a:gd name="T43" fmla="*/ 25 h 40"/>
                <a:gd name="T44" fmla="*/ 114 w 132"/>
                <a:gd name="T45" fmla="*/ 27 h 40"/>
                <a:gd name="T46" fmla="*/ 107 w 132"/>
                <a:gd name="T47" fmla="*/ 28 h 40"/>
                <a:gd name="T48" fmla="*/ 97 w 132"/>
                <a:gd name="T49" fmla="*/ 30 h 40"/>
                <a:gd name="T50" fmla="*/ 86 w 132"/>
                <a:gd name="T51" fmla="*/ 30 h 40"/>
                <a:gd name="T52" fmla="*/ 74 w 132"/>
                <a:gd name="T53" fmla="*/ 32 h 40"/>
                <a:gd name="T54" fmla="*/ 63 w 132"/>
                <a:gd name="T55" fmla="*/ 34 h 40"/>
                <a:gd name="T56" fmla="*/ 54 w 132"/>
                <a:gd name="T57" fmla="*/ 36 h 40"/>
                <a:gd name="T58" fmla="*/ 42 w 132"/>
                <a:gd name="T59" fmla="*/ 36 h 40"/>
                <a:gd name="T60" fmla="*/ 33 w 132"/>
                <a:gd name="T61" fmla="*/ 38 h 40"/>
                <a:gd name="T62" fmla="*/ 23 w 132"/>
                <a:gd name="T63" fmla="*/ 38 h 40"/>
                <a:gd name="T64" fmla="*/ 16 w 132"/>
                <a:gd name="T65" fmla="*/ 40 h 40"/>
                <a:gd name="T66" fmla="*/ 14 w 132"/>
                <a:gd name="T67" fmla="*/ 40 h 40"/>
                <a:gd name="T68" fmla="*/ 12 w 132"/>
                <a:gd name="T69" fmla="*/ 40 h 40"/>
                <a:gd name="T70" fmla="*/ 10 w 132"/>
                <a:gd name="T71" fmla="*/ 40 h 40"/>
                <a:gd name="T72" fmla="*/ 8 w 132"/>
                <a:gd name="T73" fmla="*/ 38 h 40"/>
                <a:gd name="T74" fmla="*/ 4 w 132"/>
                <a:gd name="T75" fmla="*/ 36 h 40"/>
                <a:gd name="T76" fmla="*/ 2 w 132"/>
                <a:gd name="T77" fmla="*/ 34 h 40"/>
                <a:gd name="T78" fmla="*/ 0 w 132"/>
                <a:gd name="T79" fmla="*/ 30 h 40"/>
                <a:gd name="T80" fmla="*/ 0 w 132"/>
                <a:gd name="T81" fmla="*/ 27 h 40"/>
                <a:gd name="T82" fmla="*/ 2 w 132"/>
                <a:gd name="T83" fmla="*/ 25 h 40"/>
                <a:gd name="T84" fmla="*/ 4 w 132"/>
                <a:gd name="T85" fmla="*/ 23 h 40"/>
                <a:gd name="T86" fmla="*/ 6 w 132"/>
                <a:gd name="T87" fmla="*/ 21 h 40"/>
                <a:gd name="T88" fmla="*/ 10 w 132"/>
                <a:gd name="T89" fmla="*/ 19 h 40"/>
                <a:gd name="T90" fmla="*/ 14 w 132"/>
                <a:gd name="T91" fmla="*/ 17 h 40"/>
                <a:gd name="T92" fmla="*/ 16 w 132"/>
                <a:gd name="T93" fmla="*/ 15 h 40"/>
                <a:gd name="T94" fmla="*/ 17 w 132"/>
                <a:gd name="T95" fmla="*/ 15 h 40"/>
                <a:gd name="T96" fmla="*/ 19 w 132"/>
                <a:gd name="T97" fmla="*/ 13 h 40"/>
                <a:gd name="T98" fmla="*/ 21 w 132"/>
                <a:gd name="T99" fmla="*/ 13 h 40"/>
                <a:gd name="T100" fmla="*/ 25 w 132"/>
                <a:gd name="T101" fmla="*/ 13 h 40"/>
                <a:gd name="T102" fmla="*/ 27 w 132"/>
                <a:gd name="T103" fmla="*/ 11 h 40"/>
                <a:gd name="T104" fmla="*/ 29 w 132"/>
                <a:gd name="T105" fmla="*/ 11 h 40"/>
                <a:gd name="T106" fmla="*/ 31 w 132"/>
                <a:gd name="T107" fmla="*/ 9 h 40"/>
                <a:gd name="T108" fmla="*/ 33 w 132"/>
                <a:gd name="T109" fmla="*/ 9 h 40"/>
                <a:gd name="T110" fmla="*/ 36 w 132"/>
                <a:gd name="T111" fmla="*/ 9 h 40"/>
                <a:gd name="T112" fmla="*/ 38 w 132"/>
                <a:gd name="T113" fmla="*/ 9 h 40"/>
                <a:gd name="T114" fmla="*/ 42 w 132"/>
                <a:gd name="T115" fmla="*/ 8 h 40"/>
                <a:gd name="T116" fmla="*/ 46 w 132"/>
                <a:gd name="T117" fmla="*/ 8 h 40"/>
                <a:gd name="T118" fmla="*/ 46 w 132"/>
                <a:gd name="T119" fmla="*/ 8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32" h="40">
                  <a:moveTo>
                    <a:pt x="46" y="8"/>
                  </a:moveTo>
                  <a:lnTo>
                    <a:pt x="50" y="6"/>
                  </a:lnTo>
                  <a:lnTo>
                    <a:pt x="55" y="6"/>
                  </a:lnTo>
                  <a:lnTo>
                    <a:pt x="61" y="4"/>
                  </a:lnTo>
                  <a:lnTo>
                    <a:pt x="67" y="4"/>
                  </a:lnTo>
                  <a:lnTo>
                    <a:pt x="71" y="2"/>
                  </a:lnTo>
                  <a:lnTo>
                    <a:pt x="76" y="2"/>
                  </a:lnTo>
                  <a:lnTo>
                    <a:pt x="82" y="2"/>
                  </a:lnTo>
                  <a:lnTo>
                    <a:pt x="88" y="2"/>
                  </a:lnTo>
                  <a:lnTo>
                    <a:pt x="93" y="0"/>
                  </a:lnTo>
                  <a:lnTo>
                    <a:pt x="97" y="0"/>
                  </a:lnTo>
                  <a:lnTo>
                    <a:pt x="103" y="0"/>
                  </a:lnTo>
                  <a:lnTo>
                    <a:pt x="109" y="2"/>
                  </a:lnTo>
                  <a:lnTo>
                    <a:pt x="113" y="2"/>
                  </a:lnTo>
                  <a:lnTo>
                    <a:pt x="118" y="4"/>
                  </a:lnTo>
                  <a:lnTo>
                    <a:pt x="122" y="6"/>
                  </a:lnTo>
                  <a:lnTo>
                    <a:pt x="126" y="8"/>
                  </a:lnTo>
                  <a:lnTo>
                    <a:pt x="132" y="11"/>
                  </a:lnTo>
                  <a:lnTo>
                    <a:pt x="132" y="15"/>
                  </a:lnTo>
                  <a:lnTo>
                    <a:pt x="132" y="17"/>
                  </a:lnTo>
                  <a:lnTo>
                    <a:pt x="128" y="21"/>
                  </a:lnTo>
                  <a:lnTo>
                    <a:pt x="122" y="25"/>
                  </a:lnTo>
                  <a:lnTo>
                    <a:pt x="114" y="27"/>
                  </a:lnTo>
                  <a:lnTo>
                    <a:pt x="107" y="28"/>
                  </a:lnTo>
                  <a:lnTo>
                    <a:pt x="97" y="30"/>
                  </a:lnTo>
                  <a:lnTo>
                    <a:pt x="86" y="30"/>
                  </a:lnTo>
                  <a:lnTo>
                    <a:pt x="74" y="32"/>
                  </a:lnTo>
                  <a:lnTo>
                    <a:pt x="63" y="34"/>
                  </a:lnTo>
                  <a:lnTo>
                    <a:pt x="54" y="36"/>
                  </a:lnTo>
                  <a:lnTo>
                    <a:pt x="42" y="36"/>
                  </a:lnTo>
                  <a:lnTo>
                    <a:pt x="33" y="38"/>
                  </a:lnTo>
                  <a:lnTo>
                    <a:pt x="23" y="38"/>
                  </a:lnTo>
                  <a:lnTo>
                    <a:pt x="16" y="40"/>
                  </a:lnTo>
                  <a:lnTo>
                    <a:pt x="14" y="40"/>
                  </a:lnTo>
                  <a:lnTo>
                    <a:pt x="12" y="40"/>
                  </a:lnTo>
                  <a:lnTo>
                    <a:pt x="10" y="40"/>
                  </a:lnTo>
                  <a:lnTo>
                    <a:pt x="8" y="38"/>
                  </a:lnTo>
                  <a:lnTo>
                    <a:pt x="4" y="36"/>
                  </a:lnTo>
                  <a:lnTo>
                    <a:pt x="2" y="34"/>
                  </a:lnTo>
                  <a:lnTo>
                    <a:pt x="0" y="30"/>
                  </a:lnTo>
                  <a:lnTo>
                    <a:pt x="0" y="27"/>
                  </a:lnTo>
                  <a:lnTo>
                    <a:pt x="2" y="25"/>
                  </a:lnTo>
                  <a:lnTo>
                    <a:pt x="4" y="23"/>
                  </a:lnTo>
                  <a:lnTo>
                    <a:pt x="6" y="21"/>
                  </a:lnTo>
                  <a:lnTo>
                    <a:pt x="10" y="19"/>
                  </a:lnTo>
                  <a:lnTo>
                    <a:pt x="14" y="17"/>
                  </a:lnTo>
                  <a:lnTo>
                    <a:pt x="16" y="15"/>
                  </a:lnTo>
                  <a:lnTo>
                    <a:pt x="17" y="15"/>
                  </a:lnTo>
                  <a:lnTo>
                    <a:pt x="19" y="13"/>
                  </a:lnTo>
                  <a:lnTo>
                    <a:pt x="21" y="13"/>
                  </a:lnTo>
                  <a:lnTo>
                    <a:pt x="25" y="13"/>
                  </a:lnTo>
                  <a:lnTo>
                    <a:pt x="27" y="11"/>
                  </a:lnTo>
                  <a:lnTo>
                    <a:pt x="29" y="11"/>
                  </a:lnTo>
                  <a:lnTo>
                    <a:pt x="31" y="9"/>
                  </a:lnTo>
                  <a:lnTo>
                    <a:pt x="33" y="9"/>
                  </a:lnTo>
                  <a:lnTo>
                    <a:pt x="36" y="9"/>
                  </a:lnTo>
                  <a:lnTo>
                    <a:pt x="38" y="9"/>
                  </a:lnTo>
                  <a:lnTo>
                    <a:pt x="42" y="8"/>
                  </a:lnTo>
                  <a:lnTo>
                    <a:pt x="46" y="8"/>
                  </a:lnTo>
                  <a:lnTo>
                    <a:pt x="46" y="8"/>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499" name="Freeform 35">
              <a:extLst>
                <a:ext uri="{FF2B5EF4-FFF2-40B4-BE49-F238E27FC236}">
                  <a16:creationId xmlns:a16="http://schemas.microsoft.com/office/drawing/2014/main" id="{73F3492F-3EDE-7D4B-BEED-4F6FAAD39A62}"/>
                </a:ext>
              </a:extLst>
            </p:cNvPr>
            <p:cNvSpPr>
              <a:spLocks/>
            </p:cNvSpPr>
            <p:nvPr/>
          </p:nvSpPr>
          <p:spPr bwMode="auto">
            <a:xfrm>
              <a:off x="3184" y="2044"/>
              <a:ext cx="37" cy="64"/>
            </a:xfrm>
            <a:custGeom>
              <a:avLst/>
              <a:gdLst>
                <a:gd name="T0" fmla="*/ 4 w 75"/>
                <a:gd name="T1" fmla="*/ 23 h 127"/>
                <a:gd name="T2" fmla="*/ 2 w 75"/>
                <a:gd name="T3" fmla="*/ 19 h 127"/>
                <a:gd name="T4" fmla="*/ 0 w 75"/>
                <a:gd name="T5" fmla="*/ 15 h 127"/>
                <a:gd name="T6" fmla="*/ 0 w 75"/>
                <a:gd name="T7" fmla="*/ 13 h 127"/>
                <a:gd name="T8" fmla="*/ 0 w 75"/>
                <a:gd name="T9" fmla="*/ 12 h 127"/>
                <a:gd name="T10" fmla="*/ 0 w 75"/>
                <a:gd name="T11" fmla="*/ 8 h 127"/>
                <a:gd name="T12" fmla="*/ 2 w 75"/>
                <a:gd name="T13" fmla="*/ 6 h 127"/>
                <a:gd name="T14" fmla="*/ 2 w 75"/>
                <a:gd name="T15" fmla="*/ 4 h 127"/>
                <a:gd name="T16" fmla="*/ 4 w 75"/>
                <a:gd name="T17" fmla="*/ 2 h 127"/>
                <a:gd name="T18" fmla="*/ 6 w 75"/>
                <a:gd name="T19" fmla="*/ 2 h 127"/>
                <a:gd name="T20" fmla="*/ 10 w 75"/>
                <a:gd name="T21" fmla="*/ 0 h 127"/>
                <a:gd name="T22" fmla="*/ 12 w 75"/>
                <a:gd name="T23" fmla="*/ 0 h 127"/>
                <a:gd name="T24" fmla="*/ 16 w 75"/>
                <a:gd name="T25" fmla="*/ 0 h 127"/>
                <a:gd name="T26" fmla="*/ 18 w 75"/>
                <a:gd name="T27" fmla="*/ 2 h 127"/>
                <a:gd name="T28" fmla="*/ 21 w 75"/>
                <a:gd name="T29" fmla="*/ 4 h 127"/>
                <a:gd name="T30" fmla="*/ 25 w 75"/>
                <a:gd name="T31" fmla="*/ 6 h 127"/>
                <a:gd name="T32" fmla="*/ 27 w 75"/>
                <a:gd name="T33" fmla="*/ 10 h 127"/>
                <a:gd name="T34" fmla="*/ 29 w 75"/>
                <a:gd name="T35" fmla="*/ 12 h 127"/>
                <a:gd name="T36" fmla="*/ 33 w 75"/>
                <a:gd name="T37" fmla="*/ 15 h 127"/>
                <a:gd name="T38" fmla="*/ 37 w 75"/>
                <a:gd name="T39" fmla="*/ 21 h 127"/>
                <a:gd name="T40" fmla="*/ 39 w 75"/>
                <a:gd name="T41" fmla="*/ 27 h 127"/>
                <a:gd name="T42" fmla="*/ 42 w 75"/>
                <a:gd name="T43" fmla="*/ 32 h 127"/>
                <a:gd name="T44" fmla="*/ 48 w 75"/>
                <a:gd name="T45" fmla="*/ 38 h 127"/>
                <a:gd name="T46" fmla="*/ 50 w 75"/>
                <a:gd name="T47" fmla="*/ 46 h 127"/>
                <a:gd name="T48" fmla="*/ 54 w 75"/>
                <a:gd name="T49" fmla="*/ 53 h 127"/>
                <a:gd name="T50" fmla="*/ 58 w 75"/>
                <a:gd name="T51" fmla="*/ 61 h 127"/>
                <a:gd name="T52" fmla="*/ 61 w 75"/>
                <a:gd name="T53" fmla="*/ 69 h 127"/>
                <a:gd name="T54" fmla="*/ 65 w 75"/>
                <a:gd name="T55" fmla="*/ 76 h 127"/>
                <a:gd name="T56" fmla="*/ 67 w 75"/>
                <a:gd name="T57" fmla="*/ 86 h 127"/>
                <a:gd name="T58" fmla="*/ 71 w 75"/>
                <a:gd name="T59" fmla="*/ 93 h 127"/>
                <a:gd name="T60" fmla="*/ 73 w 75"/>
                <a:gd name="T61" fmla="*/ 101 h 127"/>
                <a:gd name="T62" fmla="*/ 75 w 75"/>
                <a:gd name="T63" fmla="*/ 107 h 127"/>
                <a:gd name="T64" fmla="*/ 75 w 75"/>
                <a:gd name="T65" fmla="*/ 114 h 127"/>
                <a:gd name="T66" fmla="*/ 75 w 75"/>
                <a:gd name="T67" fmla="*/ 118 h 127"/>
                <a:gd name="T68" fmla="*/ 75 w 75"/>
                <a:gd name="T69" fmla="*/ 120 h 127"/>
                <a:gd name="T70" fmla="*/ 75 w 75"/>
                <a:gd name="T71" fmla="*/ 124 h 127"/>
                <a:gd name="T72" fmla="*/ 73 w 75"/>
                <a:gd name="T73" fmla="*/ 126 h 127"/>
                <a:gd name="T74" fmla="*/ 71 w 75"/>
                <a:gd name="T75" fmla="*/ 127 h 127"/>
                <a:gd name="T76" fmla="*/ 69 w 75"/>
                <a:gd name="T77" fmla="*/ 127 h 127"/>
                <a:gd name="T78" fmla="*/ 67 w 75"/>
                <a:gd name="T79" fmla="*/ 127 h 127"/>
                <a:gd name="T80" fmla="*/ 65 w 75"/>
                <a:gd name="T81" fmla="*/ 127 h 127"/>
                <a:gd name="T82" fmla="*/ 63 w 75"/>
                <a:gd name="T83" fmla="*/ 126 h 127"/>
                <a:gd name="T84" fmla="*/ 61 w 75"/>
                <a:gd name="T85" fmla="*/ 126 h 127"/>
                <a:gd name="T86" fmla="*/ 56 w 75"/>
                <a:gd name="T87" fmla="*/ 120 h 127"/>
                <a:gd name="T88" fmla="*/ 50 w 75"/>
                <a:gd name="T89" fmla="*/ 114 h 127"/>
                <a:gd name="T90" fmla="*/ 44 w 75"/>
                <a:gd name="T91" fmla="*/ 108 h 127"/>
                <a:gd name="T92" fmla="*/ 40 w 75"/>
                <a:gd name="T93" fmla="*/ 103 h 127"/>
                <a:gd name="T94" fmla="*/ 37 w 75"/>
                <a:gd name="T95" fmla="*/ 95 h 127"/>
                <a:gd name="T96" fmla="*/ 35 w 75"/>
                <a:gd name="T97" fmla="*/ 88 h 127"/>
                <a:gd name="T98" fmla="*/ 31 w 75"/>
                <a:gd name="T99" fmla="*/ 82 h 127"/>
                <a:gd name="T100" fmla="*/ 29 w 75"/>
                <a:gd name="T101" fmla="*/ 74 h 127"/>
                <a:gd name="T102" fmla="*/ 27 w 75"/>
                <a:gd name="T103" fmla="*/ 69 h 127"/>
                <a:gd name="T104" fmla="*/ 23 w 75"/>
                <a:gd name="T105" fmla="*/ 61 h 127"/>
                <a:gd name="T106" fmla="*/ 21 w 75"/>
                <a:gd name="T107" fmla="*/ 53 h 127"/>
                <a:gd name="T108" fmla="*/ 19 w 75"/>
                <a:gd name="T109" fmla="*/ 48 h 127"/>
                <a:gd name="T110" fmla="*/ 16 w 75"/>
                <a:gd name="T111" fmla="*/ 40 h 127"/>
                <a:gd name="T112" fmla="*/ 12 w 75"/>
                <a:gd name="T113" fmla="*/ 34 h 127"/>
                <a:gd name="T114" fmla="*/ 8 w 75"/>
                <a:gd name="T115" fmla="*/ 29 h 127"/>
                <a:gd name="T116" fmla="*/ 4 w 75"/>
                <a:gd name="T117" fmla="*/ 23 h 127"/>
                <a:gd name="T118" fmla="*/ 4 w 75"/>
                <a:gd name="T119" fmla="*/ 23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5" h="127">
                  <a:moveTo>
                    <a:pt x="4" y="23"/>
                  </a:moveTo>
                  <a:lnTo>
                    <a:pt x="2" y="19"/>
                  </a:lnTo>
                  <a:lnTo>
                    <a:pt x="0" y="15"/>
                  </a:lnTo>
                  <a:lnTo>
                    <a:pt x="0" y="13"/>
                  </a:lnTo>
                  <a:lnTo>
                    <a:pt x="0" y="12"/>
                  </a:lnTo>
                  <a:lnTo>
                    <a:pt x="0" y="8"/>
                  </a:lnTo>
                  <a:lnTo>
                    <a:pt x="2" y="6"/>
                  </a:lnTo>
                  <a:lnTo>
                    <a:pt x="2" y="4"/>
                  </a:lnTo>
                  <a:lnTo>
                    <a:pt x="4" y="2"/>
                  </a:lnTo>
                  <a:lnTo>
                    <a:pt x="6" y="2"/>
                  </a:lnTo>
                  <a:lnTo>
                    <a:pt x="10" y="0"/>
                  </a:lnTo>
                  <a:lnTo>
                    <a:pt x="12" y="0"/>
                  </a:lnTo>
                  <a:lnTo>
                    <a:pt x="16" y="0"/>
                  </a:lnTo>
                  <a:lnTo>
                    <a:pt x="18" y="2"/>
                  </a:lnTo>
                  <a:lnTo>
                    <a:pt x="21" y="4"/>
                  </a:lnTo>
                  <a:lnTo>
                    <a:pt x="25" y="6"/>
                  </a:lnTo>
                  <a:lnTo>
                    <a:pt x="27" y="10"/>
                  </a:lnTo>
                  <a:lnTo>
                    <a:pt x="29" y="12"/>
                  </a:lnTo>
                  <a:lnTo>
                    <a:pt x="33" y="15"/>
                  </a:lnTo>
                  <a:lnTo>
                    <a:pt x="37" y="21"/>
                  </a:lnTo>
                  <a:lnTo>
                    <a:pt x="39" y="27"/>
                  </a:lnTo>
                  <a:lnTo>
                    <a:pt x="42" y="32"/>
                  </a:lnTo>
                  <a:lnTo>
                    <a:pt x="48" y="38"/>
                  </a:lnTo>
                  <a:lnTo>
                    <a:pt x="50" y="46"/>
                  </a:lnTo>
                  <a:lnTo>
                    <a:pt x="54" y="53"/>
                  </a:lnTo>
                  <a:lnTo>
                    <a:pt x="58" y="61"/>
                  </a:lnTo>
                  <a:lnTo>
                    <a:pt x="61" y="69"/>
                  </a:lnTo>
                  <a:lnTo>
                    <a:pt x="65" y="76"/>
                  </a:lnTo>
                  <a:lnTo>
                    <a:pt x="67" y="86"/>
                  </a:lnTo>
                  <a:lnTo>
                    <a:pt x="71" y="93"/>
                  </a:lnTo>
                  <a:lnTo>
                    <a:pt x="73" y="101"/>
                  </a:lnTo>
                  <a:lnTo>
                    <a:pt x="75" y="107"/>
                  </a:lnTo>
                  <a:lnTo>
                    <a:pt x="75" y="114"/>
                  </a:lnTo>
                  <a:lnTo>
                    <a:pt x="75" y="118"/>
                  </a:lnTo>
                  <a:lnTo>
                    <a:pt x="75" y="120"/>
                  </a:lnTo>
                  <a:lnTo>
                    <a:pt x="75" y="124"/>
                  </a:lnTo>
                  <a:lnTo>
                    <a:pt x="73" y="126"/>
                  </a:lnTo>
                  <a:lnTo>
                    <a:pt x="71" y="127"/>
                  </a:lnTo>
                  <a:lnTo>
                    <a:pt x="69" y="127"/>
                  </a:lnTo>
                  <a:lnTo>
                    <a:pt x="67" y="127"/>
                  </a:lnTo>
                  <a:lnTo>
                    <a:pt x="65" y="127"/>
                  </a:lnTo>
                  <a:lnTo>
                    <a:pt x="63" y="126"/>
                  </a:lnTo>
                  <a:lnTo>
                    <a:pt x="61" y="126"/>
                  </a:lnTo>
                  <a:lnTo>
                    <a:pt x="56" y="120"/>
                  </a:lnTo>
                  <a:lnTo>
                    <a:pt x="50" y="114"/>
                  </a:lnTo>
                  <a:lnTo>
                    <a:pt x="44" y="108"/>
                  </a:lnTo>
                  <a:lnTo>
                    <a:pt x="40" y="103"/>
                  </a:lnTo>
                  <a:lnTo>
                    <a:pt x="37" y="95"/>
                  </a:lnTo>
                  <a:lnTo>
                    <a:pt x="35" y="88"/>
                  </a:lnTo>
                  <a:lnTo>
                    <a:pt x="31" y="82"/>
                  </a:lnTo>
                  <a:lnTo>
                    <a:pt x="29" y="74"/>
                  </a:lnTo>
                  <a:lnTo>
                    <a:pt x="27" y="69"/>
                  </a:lnTo>
                  <a:lnTo>
                    <a:pt x="23" y="61"/>
                  </a:lnTo>
                  <a:lnTo>
                    <a:pt x="21" y="53"/>
                  </a:lnTo>
                  <a:lnTo>
                    <a:pt x="19" y="48"/>
                  </a:lnTo>
                  <a:lnTo>
                    <a:pt x="16" y="40"/>
                  </a:lnTo>
                  <a:lnTo>
                    <a:pt x="12" y="34"/>
                  </a:lnTo>
                  <a:lnTo>
                    <a:pt x="8" y="29"/>
                  </a:lnTo>
                  <a:lnTo>
                    <a:pt x="4" y="23"/>
                  </a:lnTo>
                  <a:lnTo>
                    <a:pt x="4" y="23"/>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500" name="Freeform 36">
              <a:extLst>
                <a:ext uri="{FF2B5EF4-FFF2-40B4-BE49-F238E27FC236}">
                  <a16:creationId xmlns:a16="http://schemas.microsoft.com/office/drawing/2014/main" id="{A0C6DAD1-7A8D-D142-9B63-183B6C46A3A2}"/>
                </a:ext>
              </a:extLst>
            </p:cNvPr>
            <p:cNvSpPr>
              <a:spLocks/>
            </p:cNvSpPr>
            <p:nvPr/>
          </p:nvSpPr>
          <p:spPr bwMode="auto">
            <a:xfrm>
              <a:off x="3106" y="2130"/>
              <a:ext cx="55" cy="42"/>
            </a:xfrm>
            <a:custGeom>
              <a:avLst/>
              <a:gdLst>
                <a:gd name="T0" fmla="*/ 59 w 111"/>
                <a:gd name="T1" fmla="*/ 69 h 86"/>
                <a:gd name="T2" fmla="*/ 56 w 111"/>
                <a:gd name="T3" fmla="*/ 65 h 86"/>
                <a:gd name="T4" fmla="*/ 50 w 111"/>
                <a:gd name="T5" fmla="*/ 63 h 86"/>
                <a:gd name="T6" fmla="*/ 46 w 111"/>
                <a:gd name="T7" fmla="*/ 59 h 86"/>
                <a:gd name="T8" fmla="*/ 42 w 111"/>
                <a:gd name="T9" fmla="*/ 57 h 86"/>
                <a:gd name="T10" fmla="*/ 39 w 111"/>
                <a:gd name="T11" fmla="*/ 53 h 86"/>
                <a:gd name="T12" fmla="*/ 33 w 111"/>
                <a:gd name="T13" fmla="*/ 50 h 86"/>
                <a:gd name="T14" fmla="*/ 29 w 111"/>
                <a:gd name="T15" fmla="*/ 46 h 86"/>
                <a:gd name="T16" fmla="*/ 25 w 111"/>
                <a:gd name="T17" fmla="*/ 44 h 86"/>
                <a:gd name="T18" fmla="*/ 21 w 111"/>
                <a:gd name="T19" fmla="*/ 40 h 86"/>
                <a:gd name="T20" fmla="*/ 18 w 111"/>
                <a:gd name="T21" fmla="*/ 36 h 86"/>
                <a:gd name="T22" fmla="*/ 14 w 111"/>
                <a:gd name="T23" fmla="*/ 33 h 86"/>
                <a:gd name="T24" fmla="*/ 10 w 111"/>
                <a:gd name="T25" fmla="*/ 29 h 86"/>
                <a:gd name="T26" fmla="*/ 8 w 111"/>
                <a:gd name="T27" fmla="*/ 25 h 86"/>
                <a:gd name="T28" fmla="*/ 4 w 111"/>
                <a:gd name="T29" fmla="*/ 21 h 86"/>
                <a:gd name="T30" fmla="*/ 2 w 111"/>
                <a:gd name="T31" fmla="*/ 17 h 86"/>
                <a:gd name="T32" fmla="*/ 0 w 111"/>
                <a:gd name="T33" fmla="*/ 12 h 86"/>
                <a:gd name="T34" fmla="*/ 0 w 111"/>
                <a:gd name="T35" fmla="*/ 6 h 86"/>
                <a:gd name="T36" fmla="*/ 2 w 111"/>
                <a:gd name="T37" fmla="*/ 2 h 86"/>
                <a:gd name="T38" fmla="*/ 4 w 111"/>
                <a:gd name="T39" fmla="*/ 0 h 86"/>
                <a:gd name="T40" fmla="*/ 10 w 111"/>
                <a:gd name="T41" fmla="*/ 0 h 86"/>
                <a:gd name="T42" fmla="*/ 16 w 111"/>
                <a:gd name="T43" fmla="*/ 2 h 86"/>
                <a:gd name="T44" fmla="*/ 21 w 111"/>
                <a:gd name="T45" fmla="*/ 6 h 86"/>
                <a:gd name="T46" fmla="*/ 29 w 111"/>
                <a:gd name="T47" fmla="*/ 12 h 86"/>
                <a:gd name="T48" fmla="*/ 39 w 111"/>
                <a:gd name="T49" fmla="*/ 17 h 86"/>
                <a:gd name="T50" fmla="*/ 46 w 111"/>
                <a:gd name="T51" fmla="*/ 23 h 86"/>
                <a:gd name="T52" fmla="*/ 56 w 111"/>
                <a:gd name="T53" fmla="*/ 29 h 86"/>
                <a:gd name="T54" fmla="*/ 65 w 111"/>
                <a:gd name="T55" fmla="*/ 36 h 86"/>
                <a:gd name="T56" fmla="*/ 75 w 111"/>
                <a:gd name="T57" fmla="*/ 44 h 86"/>
                <a:gd name="T58" fmla="*/ 82 w 111"/>
                <a:gd name="T59" fmla="*/ 50 h 86"/>
                <a:gd name="T60" fmla="*/ 90 w 111"/>
                <a:gd name="T61" fmla="*/ 55 h 86"/>
                <a:gd name="T62" fmla="*/ 97 w 111"/>
                <a:gd name="T63" fmla="*/ 61 h 86"/>
                <a:gd name="T64" fmla="*/ 103 w 111"/>
                <a:gd name="T65" fmla="*/ 67 h 86"/>
                <a:gd name="T66" fmla="*/ 107 w 111"/>
                <a:gd name="T67" fmla="*/ 69 h 86"/>
                <a:gd name="T68" fmla="*/ 109 w 111"/>
                <a:gd name="T69" fmla="*/ 72 h 86"/>
                <a:gd name="T70" fmla="*/ 111 w 111"/>
                <a:gd name="T71" fmla="*/ 76 h 86"/>
                <a:gd name="T72" fmla="*/ 111 w 111"/>
                <a:gd name="T73" fmla="*/ 80 h 86"/>
                <a:gd name="T74" fmla="*/ 109 w 111"/>
                <a:gd name="T75" fmla="*/ 82 h 86"/>
                <a:gd name="T76" fmla="*/ 105 w 111"/>
                <a:gd name="T77" fmla="*/ 86 h 86"/>
                <a:gd name="T78" fmla="*/ 103 w 111"/>
                <a:gd name="T79" fmla="*/ 86 h 86"/>
                <a:gd name="T80" fmla="*/ 101 w 111"/>
                <a:gd name="T81" fmla="*/ 86 h 86"/>
                <a:gd name="T82" fmla="*/ 97 w 111"/>
                <a:gd name="T83" fmla="*/ 86 h 86"/>
                <a:gd name="T84" fmla="*/ 96 w 111"/>
                <a:gd name="T85" fmla="*/ 86 h 86"/>
                <a:gd name="T86" fmla="*/ 92 w 111"/>
                <a:gd name="T87" fmla="*/ 84 h 86"/>
                <a:gd name="T88" fmla="*/ 88 w 111"/>
                <a:gd name="T89" fmla="*/ 84 h 86"/>
                <a:gd name="T90" fmla="*/ 84 w 111"/>
                <a:gd name="T91" fmla="*/ 82 h 86"/>
                <a:gd name="T92" fmla="*/ 78 w 111"/>
                <a:gd name="T93" fmla="*/ 80 h 86"/>
                <a:gd name="T94" fmla="*/ 77 w 111"/>
                <a:gd name="T95" fmla="*/ 78 h 86"/>
                <a:gd name="T96" fmla="*/ 75 w 111"/>
                <a:gd name="T97" fmla="*/ 76 h 86"/>
                <a:gd name="T98" fmla="*/ 73 w 111"/>
                <a:gd name="T99" fmla="*/ 76 h 86"/>
                <a:gd name="T100" fmla="*/ 69 w 111"/>
                <a:gd name="T101" fmla="*/ 74 h 86"/>
                <a:gd name="T102" fmla="*/ 67 w 111"/>
                <a:gd name="T103" fmla="*/ 72 h 86"/>
                <a:gd name="T104" fmla="*/ 65 w 111"/>
                <a:gd name="T105" fmla="*/ 72 h 86"/>
                <a:gd name="T106" fmla="*/ 61 w 111"/>
                <a:gd name="T107" fmla="*/ 71 h 86"/>
                <a:gd name="T108" fmla="*/ 59 w 111"/>
                <a:gd name="T109" fmla="*/ 69 h 86"/>
                <a:gd name="T110" fmla="*/ 59 w 111"/>
                <a:gd name="T111" fmla="*/ 69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1" h="86">
                  <a:moveTo>
                    <a:pt x="59" y="69"/>
                  </a:moveTo>
                  <a:lnTo>
                    <a:pt x="56" y="65"/>
                  </a:lnTo>
                  <a:lnTo>
                    <a:pt x="50" y="63"/>
                  </a:lnTo>
                  <a:lnTo>
                    <a:pt x="46" y="59"/>
                  </a:lnTo>
                  <a:lnTo>
                    <a:pt x="42" y="57"/>
                  </a:lnTo>
                  <a:lnTo>
                    <a:pt x="39" y="53"/>
                  </a:lnTo>
                  <a:lnTo>
                    <a:pt x="33" y="50"/>
                  </a:lnTo>
                  <a:lnTo>
                    <a:pt x="29" y="46"/>
                  </a:lnTo>
                  <a:lnTo>
                    <a:pt x="25" y="44"/>
                  </a:lnTo>
                  <a:lnTo>
                    <a:pt x="21" y="40"/>
                  </a:lnTo>
                  <a:lnTo>
                    <a:pt x="18" y="36"/>
                  </a:lnTo>
                  <a:lnTo>
                    <a:pt x="14" y="33"/>
                  </a:lnTo>
                  <a:lnTo>
                    <a:pt x="10" y="29"/>
                  </a:lnTo>
                  <a:lnTo>
                    <a:pt x="8" y="25"/>
                  </a:lnTo>
                  <a:lnTo>
                    <a:pt x="4" y="21"/>
                  </a:lnTo>
                  <a:lnTo>
                    <a:pt x="2" y="17"/>
                  </a:lnTo>
                  <a:lnTo>
                    <a:pt x="0" y="12"/>
                  </a:lnTo>
                  <a:lnTo>
                    <a:pt x="0" y="6"/>
                  </a:lnTo>
                  <a:lnTo>
                    <a:pt x="2" y="2"/>
                  </a:lnTo>
                  <a:lnTo>
                    <a:pt x="4" y="0"/>
                  </a:lnTo>
                  <a:lnTo>
                    <a:pt x="10" y="0"/>
                  </a:lnTo>
                  <a:lnTo>
                    <a:pt x="16" y="2"/>
                  </a:lnTo>
                  <a:lnTo>
                    <a:pt x="21" y="6"/>
                  </a:lnTo>
                  <a:lnTo>
                    <a:pt x="29" y="12"/>
                  </a:lnTo>
                  <a:lnTo>
                    <a:pt x="39" y="17"/>
                  </a:lnTo>
                  <a:lnTo>
                    <a:pt x="46" y="23"/>
                  </a:lnTo>
                  <a:lnTo>
                    <a:pt x="56" y="29"/>
                  </a:lnTo>
                  <a:lnTo>
                    <a:pt x="65" y="36"/>
                  </a:lnTo>
                  <a:lnTo>
                    <a:pt x="75" y="44"/>
                  </a:lnTo>
                  <a:lnTo>
                    <a:pt x="82" y="50"/>
                  </a:lnTo>
                  <a:lnTo>
                    <a:pt x="90" y="55"/>
                  </a:lnTo>
                  <a:lnTo>
                    <a:pt x="97" y="61"/>
                  </a:lnTo>
                  <a:lnTo>
                    <a:pt x="103" y="67"/>
                  </a:lnTo>
                  <a:lnTo>
                    <a:pt x="107" y="69"/>
                  </a:lnTo>
                  <a:lnTo>
                    <a:pt x="109" y="72"/>
                  </a:lnTo>
                  <a:lnTo>
                    <a:pt x="111" y="76"/>
                  </a:lnTo>
                  <a:lnTo>
                    <a:pt x="111" y="80"/>
                  </a:lnTo>
                  <a:lnTo>
                    <a:pt x="109" y="82"/>
                  </a:lnTo>
                  <a:lnTo>
                    <a:pt x="105" y="86"/>
                  </a:lnTo>
                  <a:lnTo>
                    <a:pt x="103" y="86"/>
                  </a:lnTo>
                  <a:lnTo>
                    <a:pt x="101" y="86"/>
                  </a:lnTo>
                  <a:lnTo>
                    <a:pt x="97" y="86"/>
                  </a:lnTo>
                  <a:lnTo>
                    <a:pt x="96" y="86"/>
                  </a:lnTo>
                  <a:lnTo>
                    <a:pt x="92" y="84"/>
                  </a:lnTo>
                  <a:lnTo>
                    <a:pt x="88" y="84"/>
                  </a:lnTo>
                  <a:lnTo>
                    <a:pt x="84" y="82"/>
                  </a:lnTo>
                  <a:lnTo>
                    <a:pt x="78" y="80"/>
                  </a:lnTo>
                  <a:lnTo>
                    <a:pt x="77" y="78"/>
                  </a:lnTo>
                  <a:lnTo>
                    <a:pt x="75" y="76"/>
                  </a:lnTo>
                  <a:lnTo>
                    <a:pt x="73" y="76"/>
                  </a:lnTo>
                  <a:lnTo>
                    <a:pt x="69" y="74"/>
                  </a:lnTo>
                  <a:lnTo>
                    <a:pt x="67" y="72"/>
                  </a:lnTo>
                  <a:lnTo>
                    <a:pt x="65" y="72"/>
                  </a:lnTo>
                  <a:lnTo>
                    <a:pt x="61" y="71"/>
                  </a:lnTo>
                  <a:lnTo>
                    <a:pt x="59" y="69"/>
                  </a:lnTo>
                  <a:lnTo>
                    <a:pt x="59" y="69"/>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501" name="Freeform 37">
              <a:extLst>
                <a:ext uri="{FF2B5EF4-FFF2-40B4-BE49-F238E27FC236}">
                  <a16:creationId xmlns:a16="http://schemas.microsoft.com/office/drawing/2014/main" id="{6B6E0AAF-8E2D-264D-B7F7-FEA476FE3F74}"/>
                </a:ext>
              </a:extLst>
            </p:cNvPr>
            <p:cNvSpPr>
              <a:spLocks/>
            </p:cNvSpPr>
            <p:nvPr/>
          </p:nvSpPr>
          <p:spPr bwMode="auto">
            <a:xfrm>
              <a:off x="3317" y="1990"/>
              <a:ext cx="15" cy="66"/>
            </a:xfrm>
            <a:custGeom>
              <a:avLst/>
              <a:gdLst>
                <a:gd name="T0" fmla="*/ 2 w 28"/>
                <a:gd name="T1" fmla="*/ 85 h 133"/>
                <a:gd name="T2" fmla="*/ 0 w 28"/>
                <a:gd name="T3" fmla="*/ 81 h 133"/>
                <a:gd name="T4" fmla="*/ 0 w 28"/>
                <a:gd name="T5" fmla="*/ 76 h 133"/>
                <a:gd name="T6" fmla="*/ 0 w 28"/>
                <a:gd name="T7" fmla="*/ 70 h 133"/>
                <a:gd name="T8" fmla="*/ 0 w 28"/>
                <a:gd name="T9" fmla="*/ 64 h 133"/>
                <a:gd name="T10" fmla="*/ 0 w 28"/>
                <a:gd name="T11" fmla="*/ 59 h 133"/>
                <a:gd name="T12" fmla="*/ 0 w 28"/>
                <a:gd name="T13" fmla="*/ 53 h 133"/>
                <a:gd name="T14" fmla="*/ 0 w 28"/>
                <a:gd name="T15" fmla="*/ 47 h 133"/>
                <a:gd name="T16" fmla="*/ 0 w 28"/>
                <a:gd name="T17" fmla="*/ 43 h 133"/>
                <a:gd name="T18" fmla="*/ 0 w 28"/>
                <a:gd name="T19" fmla="*/ 38 h 133"/>
                <a:gd name="T20" fmla="*/ 0 w 28"/>
                <a:gd name="T21" fmla="*/ 32 h 133"/>
                <a:gd name="T22" fmla="*/ 2 w 28"/>
                <a:gd name="T23" fmla="*/ 26 h 133"/>
                <a:gd name="T24" fmla="*/ 2 w 28"/>
                <a:gd name="T25" fmla="*/ 23 h 133"/>
                <a:gd name="T26" fmla="*/ 4 w 28"/>
                <a:gd name="T27" fmla="*/ 17 h 133"/>
                <a:gd name="T28" fmla="*/ 5 w 28"/>
                <a:gd name="T29" fmla="*/ 13 h 133"/>
                <a:gd name="T30" fmla="*/ 7 w 28"/>
                <a:gd name="T31" fmla="*/ 9 h 133"/>
                <a:gd name="T32" fmla="*/ 9 w 28"/>
                <a:gd name="T33" fmla="*/ 5 h 133"/>
                <a:gd name="T34" fmla="*/ 15 w 28"/>
                <a:gd name="T35" fmla="*/ 2 h 133"/>
                <a:gd name="T36" fmla="*/ 19 w 28"/>
                <a:gd name="T37" fmla="*/ 0 h 133"/>
                <a:gd name="T38" fmla="*/ 21 w 28"/>
                <a:gd name="T39" fmla="*/ 2 h 133"/>
                <a:gd name="T40" fmla="*/ 25 w 28"/>
                <a:gd name="T41" fmla="*/ 5 h 133"/>
                <a:gd name="T42" fmla="*/ 26 w 28"/>
                <a:gd name="T43" fmla="*/ 11 h 133"/>
                <a:gd name="T44" fmla="*/ 26 w 28"/>
                <a:gd name="T45" fmla="*/ 19 h 133"/>
                <a:gd name="T46" fmla="*/ 28 w 28"/>
                <a:gd name="T47" fmla="*/ 26 h 133"/>
                <a:gd name="T48" fmla="*/ 28 w 28"/>
                <a:gd name="T49" fmla="*/ 38 h 133"/>
                <a:gd name="T50" fmla="*/ 28 w 28"/>
                <a:gd name="T51" fmla="*/ 47 h 133"/>
                <a:gd name="T52" fmla="*/ 28 w 28"/>
                <a:gd name="T53" fmla="*/ 59 h 133"/>
                <a:gd name="T54" fmla="*/ 28 w 28"/>
                <a:gd name="T55" fmla="*/ 70 h 133"/>
                <a:gd name="T56" fmla="*/ 28 w 28"/>
                <a:gd name="T57" fmla="*/ 81 h 133"/>
                <a:gd name="T58" fmla="*/ 28 w 28"/>
                <a:gd name="T59" fmla="*/ 93 h 133"/>
                <a:gd name="T60" fmla="*/ 28 w 28"/>
                <a:gd name="T61" fmla="*/ 102 h 133"/>
                <a:gd name="T62" fmla="*/ 28 w 28"/>
                <a:gd name="T63" fmla="*/ 112 h 133"/>
                <a:gd name="T64" fmla="*/ 28 w 28"/>
                <a:gd name="T65" fmla="*/ 120 h 133"/>
                <a:gd name="T66" fmla="*/ 28 w 28"/>
                <a:gd name="T67" fmla="*/ 121 h 133"/>
                <a:gd name="T68" fmla="*/ 28 w 28"/>
                <a:gd name="T69" fmla="*/ 123 h 133"/>
                <a:gd name="T70" fmla="*/ 26 w 28"/>
                <a:gd name="T71" fmla="*/ 125 h 133"/>
                <a:gd name="T72" fmla="*/ 26 w 28"/>
                <a:gd name="T73" fmla="*/ 127 h 133"/>
                <a:gd name="T74" fmla="*/ 25 w 28"/>
                <a:gd name="T75" fmla="*/ 131 h 133"/>
                <a:gd name="T76" fmla="*/ 21 w 28"/>
                <a:gd name="T77" fmla="*/ 133 h 133"/>
                <a:gd name="T78" fmla="*/ 17 w 28"/>
                <a:gd name="T79" fmla="*/ 133 h 133"/>
                <a:gd name="T80" fmla="*/ 13 w 28"/>
                <a:gd name="T81" fmla="*/ 131 h 133"/>
                <a:gd name="T82" fmla="*/ 11 w 28"/>
                <a:gd name="T83" fmla="*/ 131 h 133"/>
                <a:gd name="T84" fmla="*/ 9 w 28"/>
                <a:gd name="T85" fmla="*/ 129 h 133"/>
                <a:gd name="T86" fmla="*/ 7 w 28"/>
                <a:gd name="T87" fmla="*/ 125 h 133"/>
                <a:gd name="T88" fmla="*/ 7 w 28"/>
                <a:gd name="T89" fmla="*/ 123 h 133"/>
                <a:gd name="T90" fmla="*/ 5 w 28"/>
                <a:gd name="T91" fmla="*/ 120 h 133"/>
                <a:gd name="T92" fmla="*/ 5 w 28"/>
                <a:gd name="T93" fmla="*/ 116 h 133"/>
                <a:gd name="T94" fmla="*/ 4 w 28"/>
                <a:gd name="T95" fmla="*/ 114 h 133"/>
                <a:gd name="T96" fmla="*/ 4 w 28"/>
                <a:gd name="T97" fmla="*/ 112 h 133"/>
                <a:gd name="T98" fmla="*/ 4 w 28"/>
                <a:gd name="T99" fmla="*/ 110 h 133"/>
                <a:gd name="T100" fmla="*/ 4 w 28"/>
                <a:gd name="T101" fmla="*/ 108 h 133"/>
                <a:gd name="T102" fmla="*/ 2 w 28"/>
                <a:gd name="T103" fmla="*/ 106 h 133"/>
                <a:gd name="T104" fmla="*/ 2 w 28"/>
                <a:gd name="T105" fmla="*/ 102 h 133"/>
                <a:gd name="T106" fmla="*/ 2 w 28"/>
                <a:gd name="T107" fmla="*/ 100 h 133"/>
                <a:gd name="T108" fmla="*/ 2 w 28"/>
                <a:gd name="T109" fmla="*/ 97 h 133"/>
                <a:gd name="T110" fmla="*/ 2 w 28"/>
                <a:gd name="T111" fmla="*/ 95 h 133"/>
                <a:gd name="T112" fmla="*/ 2 w 28"/>
                <a:gd name="T113" fmla="*/ 91 h 133"/>
                <a:gd name="T114" fmla="*/ 2 w 28"/>
                <a:gd name="T115" fmla="*/ 89 h 133"/>
                <a:gd name="T116" fmla="*/ 2 w 28"/>
                <a:gd name="T117" fmla="*/ 85 h 133"/>
                <a:gd name="T118" fmla="*/ 2 w 28"/>
                <a:gd name="T119" fmla="*/ 85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8" h="133">
                  <a:moveTo>
                    <a:pt x="2" y="85"/>
                  </a:moveTo>
                  <a:lnTo>
                    <a:pt x="0" y="81"/>
                  </a:lnTo>
                  <a:lnTo>
                    <a:pt x="0" y="76"/>
                  </a:lnTo>
                  <a:lnTo>
                    <a:pt x="0" y="70"/>
                  </a:lnTo>
                  <a:lnTo>
                    <a:pt x="0" y="64"/>
                  </a:lnTo>
                  <a:lnTo>
                    <a:pt x="0" y="59"/>
                  </a:lnTo>
                  <a:lnTo>
                    <a:pt x="0" y="53"/>
                  </a:lnTo>
                  <a:lnTo>
                    <a:pt x="0" y="47"/>
                  </a:lnTo>
                  <a:lnTo>
                    <a:pt x="0" y="43"/>
                  </a:lnTo>
                  <a:lnTo>
                    <a:pt x="0" y="38"/>
                  </a:lnTo>
                  <a:lnTo>
                    <a:pt x="0" y="32"/>
                  </a:lnTo>
                  <a:lnTo>
                    <a:pt x="2" y="26"/>
                  </a:lnTo>
                  <a:lnTo>
                    <a:pt x="2" y="23"/>
                  </a:lnTo>
                  <a:lnTo>
                    <a:pt x="4" y="17"/>
                  </a:lnTo>
                  <a:lnTo>
                    <a:pt x="5" y="13"/>
                  </a:lnTo>
                  <a:lnTo>
                    <a:pt x="7" y="9"/>
                  </a:lnTo>
                  <a:lnTo>
                    <a:pt x="9" y="5"/>
                  </a:lnTo>
                  <a:lnTo>
                    <a:pt x="15" y="2"/>
                  </a:lnTo>
                  <a:lnTo>
                    <a:pt x="19" y="0"/>
                  </a:lnTo>
                  <a:lnTo>
                    <a:pt x="21" y="2"/>
                  </a:lnTo>
                  <a:lnTo>
                    <a:pt x="25" y="5"/>
                  </a:lnTo>
                  <a:lnTo>
                    <a:pt x="26" y="11"/>
                  </a:lnTo>
                  <a:lnTo>
                    <a:pt x="26" y="19"/>
                  </a:lnTo>
                  <a:lnTo>
                    <a:pt x="28" y="26"/>
                  </a:lnTo>
                  <a:lnTo>
                    <a:pt x="28" y="38"/>
                  </a:lnTo>
                  <a:lnTo>
                    <a:pt x="28" y="47"/>
                  </a:lnTo>
                  <a:lnTo>
                    <a:pt x="28" y="59"/>
                  </a:lnTo>
                  <a:lnTo>
                    <a:pt x="28" y="70"/>
                  </a:lnTo>
                  <a:lnTo>
                    <a:pt x="28" y="81"/>
                  </a:lnTo>
                  <a:lnTo>
                    <a:pt x="28" y="93"/>
                  </a:lnTo>
                  <a:lnTo>
                    <a:pt x="28" y="102"/>
                  </a:lnTo>
                  <a:lnTo>
                    <a:pt x="28" y="112"/>
                  </a:lnTo>
                  <a:lnTo>
                    <a:pt x="28" y="120"/>
                  </a:lnTo>
                  <a:lnTo>
                    <a:pt x="28" y="121"/>
                  </a:lnTo>
                  <a:lnTo>
                    <a:pt x="28" y="123"/>
                  </a:lnTo>
                  <a:lnTo>
                    <a:pt x="26" y="125"/>
                  </a:lnTo>
                  <a:lnTo>
                    <a:pt x="26" y="127"/>
                  </a:lnTo>
                  <a:lnTo>
                    <a:pt x="25" y="131"/>
                  </a:lnTo>
                  <a:lnTo>
                    <a:pt x="21" y="133"/>
                  </a:lnTo>
                  <a:lnTo>
                    <a:pt x="17" y="133"/>
                  </a:lnTo>
                  <a:lnTo>
                    <a:pt x="13" y="131"/>
                  </a:lnTo>
                  <a:lnTo>
                    <a:pt x="11" y="131"/>
                  </a:lnTo>
                  <a:lnTo>
                    <a:pt x="9" y="129"/>
                  </a:lnTo>
                  <a:lnTo>
                    <a:pt x="7" y="125"/>
                  </a:lnTo>
                  <a:lnTo>
                    <a:pt x="7" y="123"/>
                  </a:lnTo>
                  <a:lnTo>
                    <a:pt x="5" y="120"/>
                  </a:lnTo>
                  <a:lnTo>
                    <a:pt x="5" y="116"/>
                  </a:lnTo>
                  <a:lnTo>
                    <a:pt x="4" y="114"/>
                  </a:lnTo>
                  <a:lnTo>
                    <a:pt x="4" y="112"/>
                  </a:lnTo>
                  <a:lnTo>
                    <a:pt x="4" y="110"/>
                  </a:lnTo>
                  <a:lnTo>
                    <a:pt x="4" y="108"/>
                  </a:lnTo>
                  <a:lnTo>
                    <a:pt x="2" y="106"/>
                  </a:lnTo>
                  <a:lnTo>
                    <a:pt x="2" y="102"/>
                  </a:lnTo>
                  <a:lnTo>
                    <a:pt x="2" y="100"/>
                  </a:lnTo>
                  <a:lnTo>
                    <a:pt x="2" y="97"/>
                  </a:lnTo>
                  <a:lnTo>
                    <a:pt x="2" y="95"/>
                  </a:lnTo>
                  <a:lnTo>
                    <a:pt x="2" y="91"/>
                  </a:lnTo>
                  <a:lnTo>
                    <a:pt x="2" y="89"/>
                  </a:lnTo>
                  <a:lnTo>
                    <a:pt x="2" y="85"/>
                  </a:lnTo>
                  <a:lnTo>
                    <a:pt x="2" y="85"/>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502" name="Freeform 38">
              <a:extLst>
                <a:ext uri="{FF2B5EF4-FFF2-40B4-BE49-F238E27FC236}">
                  <a16:creationId xmlns:a16="http://schemas.microsoft.com/office/drawing/2014/main" id="{2CBED66A-0352-AE40-8346-EEBD29C537FF}"/>
                </a:ext>
              </a:extLst>
            </p:cNvPr>
            <p:cNvSpPr>
              <a:spLocks/>
            </p:cNvSpPr>
            <p:nvPr/>
          </p:nvSpPr>
          <p:spPr bwMode="auto">
            <a:xfrm>
              <a:off x="3077" y="2345"/>
              <a:ext cx="63" cy="29"/>
            </a:xfrm>
            <a:custGeom>
              <a:avLst/>
              <a:gdLst>
                <a:gd name="T0" fmla="*/ 5 w 127"/>
                <a:gd name="T1" fmla="*/ 36 h 57"/>
                <a:gd name="T2" fmla="*/ 11 w 127"/>
                <a:gd name="T3" fmla="*/ 32 h 57"/>
                <a:gd name="T4" fmla="*/ 15 w 127"/>
                <a:gd name="T5" fmla="*/ 30 h 57"/>
                <a:gd name="T6" fmla="*/ 20 w 127"/>
                <a:gd name="T7" fmla="*/ 26 h 57"/>
                <a:gd name="T8" fmla="*/ 26 w 127"/>
                <a:gd name="T9" fmla="*/ 24 h 57"/>
                <a:gd name="T10" fmla="*/ 32 w 127"/>
                <a:gd name="T11" fmla="*/ 23 h 57"/>
                <a:gd name="T12" fmla="*/ 38 w 127"/>
                <a:gd name="T13" fmla="*/ 19 h 57"/>
                <a:gd name="T14" fmla="*/ 43 w 127"/>
                <a:gd name="T15" fmla="*/ 17 h 57"/>
                <a:gd name="T16" fmla="*/ 51 w 127"/>
                <a:gd name="T17" fmla="*/ 15 h 57"/>
                <a:gd name="T18" fmla="*/ 57 w 127"/>
                <a:gd name="T19" fmla="*/ 11 h 57"/>
                <a:gd name="T20" fmla="*/ 62 w 127"/>
                <a:gd name="T21" fmla="*/ 9 h 57"/>
                <a:gd name="T22" fmla="*/ 70 w 127"/>
                <a:gd name="T23" fmla="*/ 7 h 57"/>
                <a:gd name="T24" fmla="*/ 76 w 127"/>
                <a:gd name="T25" fmla="*/ 5 h 57"/>
                <a:gd name="T26" fmla="*/ 81 w 127"/>
                <a:gd name="T27" fmla="*/ 4 h 57"/>
                <a:gd name="T28" fmla="*/ 89 w 127"/>
                <a:gd name="T29" fmla="*/ 4 h 57"/>
                <a:gd name="T30" fmla="*/ 95 w 127"/>
                <a:gd name="T31" fmla="*/ 2 h 57"/>
                <a:gd name="T32" fmla="*/ 100 w 127"/>
                <a:gd name="T33" fmla="*/ 2 h 57"/>
                <a:gd name="T34" fmla="*/ 104 w 127"/>
                <a:gd name="T35" fmla="*/ 2 h 57"/>
                <a:gd name="T36" fmla="*/ 110 w 127"/>
                <a:gd name="T37" fmla="*/ 0 h 57"/>
                <a:gd name="T38" fmla="*/ 112 w 127"/>
                <a:gd name="T39" fmla="*/ 0 h 57"/>
                <a:gd name="T40" fmla="*/ 116 w 127"/>
                <a:gd name="T41" fmla="*/ 2 h 57"/>
                <a:gd name="T42" fmla="*/ 119 w 127"/>
                <a:gd name="T43" fmla="*/ 2 h 57"/>
                <a:gd name="T44" fmla="*/ 121 w 127"/>
                <a:gd name="T45" fmla="*/ 2 h 57"/>
                <a:gd name="T46" fmla="*/ 123 w 127"/>
                <a:gd name="T47" fmla="*/ 2 h 57"/>
                <a:gd name="T48" fmla="*/ 125 w 127"/>
                <a:gd name="T49" fmla="*/ 4 h 57"/>
                <a:gd name="T50" fmla="*/ 127 w 127"/>
                <a:gd name="T51" fmla="*/ 5 h 57"/>
                <a:gd name="T52" fmla="*/ 127 w 127"/>
                <a:gd name="T53" fmla="*/ 7 h 57"/>
                <a:gd name="T54" fmla="*/ 127 w 127"/>
                <a:gd name="T55" fmla="*/ 11 h 57"/>
                <a:gd name="T56" fmla="*/ 125 w 127"/>
                <a:gd name="T57" fmla="*/ 13 h 57"/>
                <a:gd name="T58" fmla="*/ 117 w 127"/>
                <a:gd name="T59" fmla="*/ 17 h 57"/>
                <a:gd name="T60" fmla="*/ 112 w 127"/>
                <a:gd name="T61" fmla="*/ 21 h 57"/>
                <a:gd name="T62" fmla="*/ 104 w 127"/>
                <a:gd name="T63" fmla="*/ 24 h 57"/>
                <a:gd name="T64" fmla="*/ 98 w 127"/>
                <a:gd name="T65" fmla="*/ 26 h 57"/>
                <a:gd name="T66" fmla="*/ 91 w 127"/>
                <a:gd name="T67" fmla="*/ 30 h 57"/>
                <a:gd name="T68" fmla="*/ 83 w 127"/>
                <a:gd name="T69" fmla="*/ 32 h 57"/>
                <a:gd name="T70" fmla="*/ 78 w 127"/>
                <a:gd name="T71" fmla="*/ 36 h 57"/>
                <a:gd name="T72" fmla="*/ 70 w 127"/>
                <a:gd name="T73" fmla="*/ 38 h 57"/>
                <a:gd name="T74" fmla="*/ 62 w 127"/>
                <a:gd name="T75" fmla="*/ 42 h 57"/>
                <a:gd name="T76" fmla="*/ 55 w 127"/>
                <a:gd name="T77" fmla="*/ 44 h 57"/>
                <a:gd name="T78" fmla="*/ 47 w 127"/>
                <a:gd name="T79" fmla="*/ 45 h 57"/>
                <a:gd name="T80" fmla="*/ 41 w 127"/>
                <a:gd name="T81" fmla="*/ 47 h 57"/>
                <a:gd name="T82" fmla="*/ 34 w 127"/>
                <a:gd name="T83" fmla="*/ 51 h 57"/>
                <a:gd name="T84" fmla="*/ 26 w 127"/>
                <a:gd name="T85" fmla="*/ 53 h 57"/>
                <a:gd name="T86" fmla="*/ 20 w 127"/>
                <a:gd name="T87" fmla="*/ 55 h 57"/>
                <a:gd name="T88" fmla="*/ 13 w 127"/>
                <a:gd name="T89" fmla="*/ 57 h 57"/>
                <a:gd name="T90" fmla="*/ 11 w 127"/>
                <a:gd name="T91" fmla="*/ 57 h 57"/>
                <a:gd name="T92" fmla="*/ 7 w 127"/>
                <a:gd name="T93" fmla="*/ 57 h 57"/>
                <a:gd name="T94" fmla="*/ 5 w 127"/>
                <a:gd name="T95" fmla="*/ 57 h 57"/>
                <a:gd name="T96" fmla="*/ 3 w 127"/>
                <a:gd name="T97" fmla="*/ 57 h 57"/>
                <a:gd name="T98" fmla="*/ 1 w 127"/>
                <a:gd name="T99" fmla="*/ 55 h 57"/>
                <a:gd name="T100" fmla="*/ 1 w 127"/>
                <a:gd name="T101" fmla="*/ 53 h 57"/>
                <a:gd name="T102" fmla="*/ 1 w 127"/>
                <a:gd name="T103" fmla="*/ 51 h 57"/>
                <a:gd name="T104" fmla="*/ 1 w 127"/>
                <a:gd name="T105" fmla="*/ 49 h 57"/>
                <a:gd name="T106" fmla="*/ 0 w 127"/>
                <a:gd name="T107" fmla="*/ 45 h 57"/>
                <a:gd name="T108" fmla="*/ 1 w 127"/>
                <a:gd name="T109" fmla="*/ 44 h 57"/>
                <a:gd name="T110" fmla="*/ 1 w 127"/>
                <a:gd name="T111" fmla="*/ 42 h 57"/>
                <a:gd name="T112" fmla="*/ 1 w 127"/>
                <a:gd name="T113" fmla="*/ 40 h 57"/>
                <a:gd name="T114" fmla="*/ 3 w 127"/>
                <a:gd name="T115" fmla="*/ 36 h 57"/>
                <a:gd name="T116" fmla="*/ 5 w 127"/>
                <a:gd name="T117" fmla="*/ 36 h 57"/>
                <a:gd name="T118" fmla="*/ 5 w 127"/>
                <a:gd name="T119" fmla="*/ 36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7" h="57">
                  <a:moveTo>
                    <a:pt x="5" y="36"/>
                  </a:moveTo>
                  <a:lnTo>
                    <a:pt x="11" y="32"/>
                  </a:lnTo>
                  <a:lnTo>
                    <a:pt x="15" y="30"/>
                  </a:lnTo>
                  <a:lnTo>
                    <a:pt x="20" y="26"/>
                  </a:lnTo>
                  <a:lnTo>
                    <a:pt x="26" y="24"/>
                  </a:lnTo>
                  <a:lnTo>
                    <a:pt x="32" y="23"/>
                  </a:lnTo>
                  <a:lnTo>
                    <a:pt x="38" y="19"/>
                  </a:lnTo>
                  <a:lnTo>
                    <a:pt x="43" y="17"/>
                  </a:lnTo>
                  <a:lnTo>
                    <a:pt x="51" y="15"/>
                  </a:lnTo>
                  <a:lnTo>
                    <a:pt x="57" y="11"/>
                  </a:lnTo>
                  <a:lnTo>
                    <a:pt x="62" y="9"/>
                  </a:lnTo>
                  <a:lnTo>
                    <a:pt x="70" y="7"/>
                  </a:lnTo>
                  <a:lnTo>
                    <a:pt x="76" y="5"/>
                  </a:lnTo>
                  <a:lnTo>
                    <a:pt x="81" y="4"/>
                  </a:lnTo>
                  <a:lnTo>
                    <a:pt x="89" y="4"/>
                  </a:lnTo>
                  <a:lnTo>
                    <a:pt x="95" y="2"/>
                  </a:lnTo>
                  <a:lnTo>
                    <a:pt x="100" y="2"/>
                  </a:lnTo>
                  <a:lnTo>
                    <a:pt x="104" y="2"/>
                  </a:lnTo>
                  <a:lnTo>
                    <a:pt x="110" y="0"/>
                  </a:lnTo>
                  <a:lnTo>
                    <a:pt x="112" y="0"/>
                  </a:lnTo>
                  <a:lnTo>
                    <a:pt x="116" y="2"/>
                  </a:lnTo>
                  <a:lnTo>
                    <a:pt x="119" y="2"/>
                  </a:lnTo>
                  <a:lnTo>
                    <a:pt x="121" y="2"/>
                  </a:lnTo>
                  <a:lnTo>
                    <a:pt x="123" y="2"/>
                  </a:lnTo>
                  <a:lnTo>
                    <a:pt x="125" y="4"/>
                  </a:lnTo>
                  <a:lnTo>
                    <a:pt x="127" y="5"/>
                  </a:lnTo>
                  <a:lnTo>
                    <a:pt x="127" y="7"/>
                  </a:lnTo>
                  <a:lnTo>
                    <a:pt x="127" y="11"/>
                  </a:lnTo>
                  <a:lnTo>
                    <a:pt x="125" y="13"/>
                  </a:lnTo>
                  <a:lnTo>
                    <a:pt x="117" y="17"/>
                  </a:lnTo>
                  <a:lnTo>
                    <a:pt x="112" y="21"/>
                  </a:lnTo>
                  <a:lnTo>
                    <a:pt x="104" y="24"/>
                  </a:lnTo>
                  <a:lnTo>
                    <a:pt x="98" y="26"/>
                  </a:lnTo>
                  <a:lnTo>
                    <a:pt x="91" y="30"/>
                  </a:lnTo>
                  <a:lnTo>
                    <a:pt x="83" y="32"/>
                  </a:lnTo>
                  <a:lnTo>
                    <a:pt x="78" y="36"/>
                  </a:lnTo>
                  <a:lnTo>
                    <a:pt x="70" y="38"/>
                  </a:lnTo>
                  <a:lnTo>
                    <a:pt x="62" y="42"/>
                  </a:lnTo>
                  <a:lnTo>
                    <a:pt x="55" y="44"/>
                  </a:lnTo>
                  <a:lnTo>
                    <a:pt x="47" y="45"/>
                  </a:lnTo>
                  <a:lnTo>
                    <a:pt x="41" y="47"/>
                  </a:lnTo>
                  <a:lnTo>
                    <a:pt x="34" y="51"/>
                  </a:lnTo>
                  <a:lnTo>
                    <a:pt x="26" y="53"/>
                  </a:lnTo>
                  <a:lnTo>
                    <a:pt x="20" y="55"/>
                  </a:lnTo>
                  <a:lnTo>
                    <a:pt x="13" y="57"/>
                  </a:lnTo>
                  <a:lnTo>
                    <a:pt x="11" y="57"/>
                  </a:lnTo>
                  <a:lnTo>
                    <a:pt x="7" y="57"/>
                  </a:lnTo>
                  <a:lnTo>
                    <a:pt x="5" y="57"/>
                  </a:lnTo>
                  <a:lnTo>
                    <a:pt x="3" y="57"/>
                  </a:lnTo>
                  <a:lnTo>
                    <a:pt x="1" y="55"/>
                  </a:lnTo>
                  <a:lnTo>
                    <a:pt x="1" y="53"/>
                  </a:lnTo>
                  <a:lnTo>
                    <a:pt x="1" y="51"/>
                  </a:lnTo>
                  <a:lnTo>
                    <a:pt x="1" y="49"/>
                  </a:lnTo>
                  <a:lnTo>
                    <a:pt x="0" y="45"/>
                  </a:lnTo>
                  <a:lnTo>
                    <a:pt x="1" y="44"/>
                  </a:lnTo>
                  <a:lnTo>
                    <a:pt x="1" y="42"/>
                  </a:lnTo>
                  <a:lnTo>
                    <a:pt x="1" y="40"/>
                  </a:lnTo>
                  <a:lnTo>
                    <a:pt x="3" y="36"/>
                  </a:lnTo>
                  <a:lnTo>
                    <a:pt x="5" y="36"/>
                  </a:lnTo>
                  <a:lnTo>
                    <a:pt x="5" y="36"/>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503" name="Freeform 39">
              <a:extLst>
                <a:ext uri="{FF2B5EF4-FFF2-40B4-BE49-F238E27FC236}">
                  <a16:creationId xmlns:a16="http://schemas.microsoft.com/office/drawing/2014/main" id="{F7A8C3BD-76D1-CD49-8F6A-429196F67B07}"/>
                </a:ext>
              </a:extLst>
            </p:cNvPr>
            <p:cNvSpPr>
              <a:spLocks/>
            </p:cNvSpPr>
            <p:nvPr/>
          </p:nvSpPr>
          <p:spPr bwMode="auto">
            <a:xfrm>
              <a:off x="3118" y="2416"/>
              <a:ext cx="49" cy="37"/>
            </a:xfrm>
            <a:custGeom>
              <a:avLst/>
              <a:gdLst>
                <a:gd name="T0" fmla="*/ 4 w 99"/>
                <a:gd name="T1" fmla="*/ 58 h 75"/>
                <a:gd name="T2" fmla="*/ 8 w 99"/>
                <a:gd name="T3" fmla="*/ 56 h 75"/>
                <a:gd name="T4" fmla="*/ 12 w 99"/>
                <a:gd name="T5" fmla="*/ 52 h 75"/>
                <a:gd name="T6" fmla="*/ 16 w 99"/>
                <a:gd name="T7" fmla="*/ 48 h 75"/>
                <a:gd name="T8" fmla="*/ 21 w 99"/>
                <a:gd name="T9" fmla="*/ 44 h 75"/>
                <a:gd name="T10" fmla="*/ 27 w 99"/>
                <a:gd name="T11" fmla="*/ 40 h 75"/>
                <a:gd name="T12" fmla="*/ 31 w 99"/>
                <a:gd name="T13" fmla="*/ 37 h 75"/>
                <a:gd name="T14" fmla="*/ 36 w 99"/>
                <a:gd name="T15" fmla="*/ 33 h 75"/>
                <a:gd name="T16" fmla="*/ 42 w 99"/>
                <a:gd name="T17" fmla="*/ 29 h 75"/>
                <a:gd name="T18" fmla="*/ 48 w 99"/>
                <a:gd name="T19" fmla="*/ 23 h 75"/>
                <a:gd name="T20" fmla="*/ 54 w 99"/>
                <a:gd name="T21" fmla="*/ 19 h 75"/>
                <a:gd name="T22" fmla="*/ 59 w 99"/>
                <a:gd name="T23" fmla="*/ 16 h 75"/>
                <a:gd name="T24" fmla="*/ 65 w 99"/>
                <a:gd name="T25" fmla="*/ 12 h 75"/>
                <a:gd name="T26" fmla="*/ 71 w 99"/>
                <a:gd name="T27" fmla="*/ 8 h 75"/>
                <a:gd name="T28" fmla="*/ 76 w 99"/>
                <a:gd name="T29" fmla="*/ 6 h 75"/>
                <a:gd name="T30" fmla="*/ 80 w 99"/>
                <a:gd name="T31" fmla="*/ 4 h 75"/>
                <a:gd name="T32" fmla="*/ 86 w 99"/>
                <a:gd name="T33" fmla="*/ 2 h 75"/>
                <a:gd name="T34" fmla="*/ 88 w 99"/>
                <a:gd name="T35" fmla="*/ 0 h 75"/>
                <a:gd name="T36" fmla="*/ 92 w 99"/>
                <a:gd name="T37" fmla="*/ 0 h 75"/>
                <a:gd name="T38" fmla="*/ 95 w 99"/>
                <a:gd name="T39" fmla="*/ 2 h 75"/>
                <a:gd name="T40" fmla="*/ 97 w 99"/>
                <a:gd name="T41" fmla="*/ 4 h 75"/>
                <a:gd name="T42" fmla="*/ 99 w 99"/>
                <a:gd name="T43" fmla="*/ 6 h 75"/>
                <a:gd name="T44" fmla="*/ 99 w 99"/>
                <a:gd name="T45" fmla="*/ 8 h 75"/>
                <a:gd name="T46" fmla="*/ 99 w 99"/>
                <a:gd name="T47" fmla="*/ 10 h 75"/>
                <a:gd name="T48" fmla="*/ 99 w 99"/>
                <a:gd name="T49" fmla="*/ 12 h 75"/>
                <a:gd name="T50" fmla="*/ 99 w 99"/>
                <a:gd name="T51" fmla="*/ 16 h 75"/>
                <a:gd name="T52" fmla="*/ 97 w 99"/>
                <a:gd name="T53" fmla="*/ 18 h 75"/>
                <a:gd name="T54" fmla="*/ 94 w 99"/>
                <a:gd name="T55" fmla="*/ 21 h 75"/>
                <a:gd name="T56" fmla="*/ 88 w 99"/>
                <a:gd name="T57" fmla="*/ 27 h 75"/>
                <a:gd name="T58" fmla="*/ 84 w 99"/>
                <a:gd name="T59" fmla="*/ 31 h 75"/>
                <a:gd name="T60" fmla="*/ 80 w 99"/>
                <a:gd name="T61" fmla="*/ 35 h 75"/>
                <a:gd name="T62" fmla="*/ 74 w 99"/>
                <a:gd name="T63" fmla="*/ 38 h 75"/>
                <a:gd name="T64" fmla="*/ 69 w 99"/>
                <a:gd name="T65" fmla="*/ 42 h 75"/>
                <a:gd name="T66" fmla="*/ 65 w 99"/>
                <a:gd name="T67" fmla="*/ 46 h 75"/>
                <a:gd name="T68" fmla="*/ 59 w 99"/>
                <a:gd name="T69" fmla="*/ 52 h 75"/>
                <a:gd name="T70" fmla="*/ 54 w 99"/>
                <a:gd name="T71" fmla="*/ 54 h 75"/>
                <a:gd name="T72" fmla="*/ 48 w 99"/>
                <a:gd name="T73" fmla="*/ 58 h 75"/>
                <a:gd name="T74" fmla="*/ 42 w 99"/>
                <a:gd name="T75" fmla="*/ 61 h 75"/>
                <a:gd name="T76" fmla="*/ 36 w 99"/>
                <a:gd name="T77" fmla="*/ 65 h 75"/>
                <a:gd name="T78" fmla="*/ 29 w 99"/>
                <a:gd name="T79" fmla="*/ 67 h 75"/>
                <a:gd name="T80" fmla="*/ 23 w 99"/>
                <a:gd name="T81" fmla="*/ 71 h 75"/>
                <a:gd name="T82" fmla="*/ 16 w 99"/>
                <a:gd name="T83" fmla="*/ 73 h 75"/>
                <a:gd name="T84" fmla="*/ 10 w 99"/>
                <a:gd name="T85" fmla="*/ 75 h 75"/>
                <a:gd name="T86" fmla="*/ 6 w 99"/>
                <a:gd name="T87" fmla="*/ 75 h 75"/>
                <a:gd name="T88" fmla="*/ 4 w 99"/>
                <a:gd name="T89" fmla="*/ 73 h 75"/>
                <a:gd name="T90" fmla="*/ 2 w 99"/>
                <a:gd name="T91" fmla="*/ 71 h 75"/>
                <a:gd name="T92" fmla="*/ 0 w 99"/>
                <a:gd name="T93" fmla="*/ 67 h 75"/>
                <a:gd name="T94" fmla="*/ 0 w 99"/>
                <a:gd name="T95" fmla="*/ 63 h 75"/>
                <a:gd name="T96" fmla="*/ 2 w 99"/>
                <a:gd name="T97" fmla="*/ 61 h 75"/>
                <a:gd name="T98" fmla="*/ 4 w 99"/>
                <a:gd name="T99" fmla="*/ 59 h 75"/>
                <a:gd name="T100" fmla="*/ 4 w 99"/>
                <a:gd name="T101" fmla="*/ 58 h 75"/>
                <a:gd name="T102" fmla="*/ 4 w 99"/>
                <a:gd name="T103" fmla="*/ 5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99" h="75">
                  <a:moveTo>
                    <a:pt x="4" y="58"/>
                  </a:moveTo>
                  <a:lnTo>
                    <a:pt x="8" y="56"/>
                  </a:lnTo>
                  <a:lnTo>
                    <a:pt x="12" y="52"/>
                  </a:lnTo>
                  <a:lnTo>
                    <a:pt x="16" y="48"/>
                  </a:lnTo>
                  <a:lnTo>
                    <a:pt x="21" y="44"/>
                  </a:lnTo>
                  <a:lnTo>
                    <a:pt x="27" y="40"/>
                  </a:lnTo>
                  <a:lnTo>
                    <a:pt x="31" y="37"/>
                  </a:lnTo>
                  <a:lnTo>
                    <a:pt x="36" y="33"/>
                  </a:lnTo>
                  <a:lnTo>
                    <a:pt x="42" y="29"/>
                  </a:lnTo>
                  <a:lnTo>
                    <a:pt x="48" y="23"/>
                  </a:lnTo>
                  <a:lnTo>
                    <a:pt x="54" y="19"/>
                  </a:lnTo>
                  <a:lnTo>
                    <a:pt x="59" y="16"/>
                  </a:lnTo>
                  <a:lnTo>
                    <a:pt x="65" y="12"/>
                  </a:lnTo>
                  <a:lnTo>
                    <a:pt x="71" y="8"/>
                  </a:lnTo>
                  <a:lnTo>
                    <a:pt x="76" y="6"/>
                  </a:lnTo>
                  <a:lnTo>
                    <a:pt x="80" y="4"/>
                  </a:lnTo>
                  <a:lnTo>
                    <a:pt x="86" y="2"/>
                  </a:lnTo>
                  <a:lnTo>
                    <a:pt x="88" y="0"/>
                  </a:lnTo>
                  <a:lnTo>
                    <a:pt x="92" y="0"/>
                  </a:lnTo>
                  <a:lnTo>
                    <a:pt x="95" y="2"/>
                  </a:lnTo>
                  <a:lnTo>
                    <a:pt x="97" y="4"/>
                  </a:lnTo>
                  <a:lnTo>
                    <a:pt x="99" y="6"/>
                  </a:lnTo>
                  <a:lnTo>
                    <a:pt x="99" y="8"/>
                  </a:lnTo>
                  <a:lnTo>
                    <a:pt x="99" y="10"/>
                  </a:lnTo>
                  <a:lnTo>
                    <a:pt x="99" y="12"/>
                  </a:lnTo>
                  <a:lnTo>
                    <a:pt x="99" y="16"/>
                  </a:lnTo>
                  <a:lnTo>
                    <a:pt x="97" y="18"/>
                  </a:lnTo>
                  <a:lnTo>
                    <a:pt x="94" y="21"/>
                  </a:lnTo>
                  <a:lnTo>
                    <a:pt x="88" y="27"/>
                  </a:lnTo>
                  <a:lnTo>
                    <a:pt x="84" y="31"/>
                  </a:lnTo>
                  <a:lnTo>
                    <a:pt x="80" y="35"/>
                  </a:lnTo>
                  <a:lnTo>
                    <a:pt x="74" y="38"/>
                  </a:lnTo>
                  <a:lnTo>
                    <a:pt x="69" y="42"/>
                  </a:lnTo>
                  <a:lnTo>
                    <a:pt x="65" y="46"/>
                  </a:lnTo>
                  <a:lnTo>
                    <a:pt x="59" y="52"/>
                  </a:lnTo>
                  <a:lnTo>
                    <a:pt x="54" y="54"/>
                  </a:lnTo>
                  <a:lnTo>
                    <a:pt x="48" y="58"/>
                  </a:lnTo>
                  <a:lnTo>
                    <a:pt x="42" y="61"/>
                  </a:lnTo>
                  <a:lnTo>
                    <a:pt x="36" y="65"/>
                  </a:lnTo>
                  <a:lnTo>
                    <a:pt x="29" y="67"/>
                  </a:lnTo>
                  <a:lnTo>
                    <a:pt x="23" y="71"/>
                  </a:lnTo>
                  <a:lnTo>
                    <a:pt x="16" y="73"/>
                  </a:lnTo>
                  <a:lnTo>
                    <a:pt x="10" y="75"/>
                  </a:lnTo>
                  <a:lnTo>
                    <a:pt x="6" y="75"/>
                  </a:lnTo>
                  <a:lnTo>
                    <a:pt x="4" y="73"/>
                  </a:lnTo>
                  <a:lnTo>
                    <a:pt x="2" y="71"/>
                  </a:lnTo>
                  <a:lnTo>
                    <a:pt x="0" y="67"/>
                  </a:lnTo>
                  <a:lnTo>
                    <a:pt x="0" y="63"/>
                  </a:lnTo>
                  <a:lnTo>
                    <a:pt x="2" y="61"/>
                  </a:lnTo>
                  <a:lnTo>
                    <a:pt x="4" y="59"/>
                  </a:lnTo>
                  <a:lnTo>
                    <a:pt x="4" y="58"/>
                  </a:lnTo>
                  <a:lnTo>
                    <a:pt x="4" y="58"/>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504" name="Freeform 40">
              <a:extLst>
                <a:ext uri="{FF2B5EF4-FFF2-40B4-BE49-F238E27FC236}">
                  <a16:creationId xmlns:a16="http://schemas.microsoft.com/office/drawing/2014/main" id="{E270C9FD-0E0D-384C-8F9C-1C6D215FBB29}"/>
                </a:ext>
              </a:extLst>
            </p:cNvPr>
            <p:cNvSpPr>
              <a:spLocks/>
            </p:cNvSpPr>
            <p:nvPr/>
          </p:nvSpPr>
          <p:spPr bwMode="auto">
            <a:xfrm>
              <a:off x="3074" y="2240"/>
              <a:ext cx="66" cy="20"/>
            </a:xfrm>
            <a:custGeom>
              <a:avLst/>
              <a:gdLst>
                <a:gd name="T0" fmla="*/ 45 w 133"/>
                <a:gd name="T1" fmla="*/ 7 h 40"/>
                <a:gd name="T2" fmla="*/ 49 w 133"/>
                <a:gd name="T3" fmla="*/ 5 h 40"/>
                <a:gd name="T4" fmla="*/ 55 w 133"/>
                <a:gd name="T5" fmla="*/ 5 h 40"/>
                <a:gd name="T6" fmla="*/ 61 w 133"/>
                <a:gd name="T7" fmla="*/ 4 h 40"/>
                <a:gd name="T8" fmla="*/ 66 w 133"/>
                <a:gd name="T9" fmla="*/ 4 h 40"/>
                <a:gd name="T10" fmla="*/ 70 w 133"/>
                <a:gd name="T11" fmla="*/ 2 h 40"/>
                <a:gd name="T12" fmla="*/ 76 w 133"/>
                <a:gd name="T13" fmla="*/ 2 h 40"/>
                <a:gd name="T14" fmla="*/ 82 w 133"/>
                <a:gd name="T15" fmla="*/ 2 h 40"/>
                <a:gd name="T16" fmla="*/ 87 w 133"/>
                <a:gd name="T17" fmla="*/ 2 h 40"/>
                <a:gd name="T18" fmla="*/ 93 w 133"/>
                <a:gd name="T19" fmla="*/ 0 h 40"/>
                <a:gd name="T20" fmla="*/ 97 w 133"/>
                <a:gd name="T21" fmla="*/ 0 h 40"/>
                <a:gd name="T22" fmla="*/ 103 w 133"/>
                <a:gd name="T23" fmla="*/ 0 h 40"/>
                <a:gd name="T24" fmla="*/ 108 w 133"/>
                <a:gd name="T25" fmla="*/ 2 h 40"/>
                <a:gd name="T26" fmla="*/ 112 w 133"/>
                <a:gd name="T27" fmla="*/ 2 h 40"/>
                <a:gd name="T28" fmla="*/ 118 w 133"/>
                <a:gd name="T29" fmla="*/ 4 h 40"/>
                <a:gd name="T30" fmla="*/ 122 w 133"/>
                <a:gd name="T31" fmla="*/ 5 h 40"/>
                <a:gd name="T32" fmla="*/ 127 w 133"/>
                <a:gd name="T33" fmla="*/ 7 h 40"/>
                <a:gd name="T34" fmla="*/ 131 w 133"/>
                <a:gd name="T35" fmla="*/ 11 h 40"/>
                <a:gd name="T36" fmla="*/ 133 w 133"/>
                <a:gd name="T37" fmla="*/ 15 h 40"/>
                <a:gd name="T38" fmla="*/ 131 w 133"/>
                <a:gd name="T39" fmla="*/ 17 h 40"/>
                <a:gd name="T40" fmla="*/ 129 w 133"/>
                <a:gd name="T41" fmla="*/ 21 h 40"/>
                <a:gd name="T42" fmla="*/ 123 w 133"/>
                <a:gd name="T43" fmla="*/ 23 h 40"/>
                <a:gd name="T44" fmla="*/ 116 w 133"/>
                <a:gd name="T45" fmla="*/ 24 h 40"/>
                <a:gd name="T46" fmla="*/ 106 w 133"/>
                <a:gd name="T47" fmla="*/ 26 h 40"/>
                <a:gd name="T48" fmla="*/ 97 w 133"/>
                <a:gd name="T49" fmla="*/ 28 h 40"/>
                <a:gd name="T50" fmla="*/ 85 w 133"/>
                <a:gd name="T51" fmla="*/ 30 h 40"/>
                <a:gd name="T52" fmla="*/ 76 w 133"/>
                <a:gd name="T53" fmla="*/ 32 h 40"/>
                <a:gd name="T54" fmla="*/ 64 w 133"/>
                <a:gd name="T55" fmla="*/ 32 h 40"/>
                <a:gd name="T56" fmla="*/ 53 w 133"/>
                <a:gd name="T57" fmla="*/ 34 h 40"/>
                <a:gd name="T58" fmla="*/ 42 w 133"/>
                <a:gd name="T59" fmla="*/ 36 h 40"/>
                <a:gd name="T60" fmla="*/ 32 w 133"/>
                <a:gd name="T61" fmla="*/ 36 h 40"/>
                <a:gd name="T62" fmla="*/ 25 w 133"/>
                <a:gd name="T63" fmla="*/ 38 h 40"/>
                <a:gd name="T64" fmla="*/ 17 w 133"/>
                <a:gd name="T65" fmla="*/ 40 h 40"/>
                <a:gd name="T66" fmla="*/ 15 w 133"/>
                <a:gd name="T67" fmla="*/ 40 h 40"/>
                <a:gd name="T68" fmla="*/ 11 w 133"/>
                <a:gd name="T69" fmla="*/ 40 h 40"/>
                <a:gd name="T70" fmla="*/ 9 w 133"/>
                <a:gd name="T71" fmla="*/ 38 h 40"/>
                <a:gd name="T72" fmla="*/ 7 w 133"/>
                <a:gd name="T73" fmla="*/ 38 h 40"/>
                <a:gd name="T74" fmla="*/ 4 w 133"/>
                <a:gd name="T75" fmla="*/ 36 h 40"/>
                <a:gd name="T76" fmla="*/ 2 w 133"/>
                <a:gd name="T77" fmla="*/ 34 h 40"/>
                <a:gd name="T78" fmla="*/ 0 w 133"/>
                <a:gd name="T79" fmla="*/ 30 h 40"/>
                <a:gd name="T80" fmla="*/ 2 w 133"/>
                <a:gd name="T81" fmla="*/ 26 h 40"/>
                <a:gd name="T82" fmla="*/ 2 w 133"/>
                <a:gd name="T83" fmla="*/ 24 h 40"/>
                <a:gd name="T84" fmla="*/ 4 w 133"/>
                <a:gd name="T85" fmla="*/ 23 h 40"/>
                <a:gd name="T86" fmla="*/ 6 w 133"/>
                <a:gd name="T87" fmla="*/ 21 h 40"/>
                <a:gd name="T88" fmla="*/ 9 w 133"/>
                <a:gd name="T89" fmla="*/ 19 h 40"/>
                <a:gd name="T90" fmla="*/ 11 w 133"/>
                <a:gd name="T91" fmla="*/ 17 h 40"/>
                <a:gd name="T92" fmla="*/ 15 w 133"/>
                <a:gd name="T93" fmla="*/ 15 h 40"/>
                <a:gd name="T94" fmla="*/ 17 w 133"/>
                <a:gd name="T95" fmla="*/ 15 h 40"/>
                <a:gd name="T96" fmla="*/ 19 w 133"/>
                <a:gd name="T97" fmla="*/ 13 h 40"/>
                <a:gd name="T98" fmla="*/ 21 w 133"/>
                <a:gd name="T99" fmla="*/ 13 h 40"/>
                <a:gd name="T100" fmla="*/ 23 w 133"/>
                <a:gd name="T101" fmla="*/ 11 h 40"/>
                <a:gd name="T102" fmla="*/ 25 w 133"/>
                <a:gd name="T103" fmla="*/ 11 h 40"/>
                <a:gd name="T104" fmla="*/ 28 w 133"/>
                <a:gd name="T105" fmla="*/ 11 h 40"/>
                <a:gd name="T106" fmla="*/ 30 w 133"/>
                <a:gd name="T107" fmla="*/ 9 h 40"/>
                <a:gd name="T108" fmla="*/ 32 w 133"/>
                <a:gd name="T109" fmla="*/ 9 h 40"/>
                <a:gd name="T110" fmla="*/ 36 w 133"/>
                <a:gd name="T111" fmla="*/ 7 h 40"/>
                <a:gd name="T112" fmla="*/ 38 w 133"/>
                <a:gd name="T113" fmla="*/ 7 h 40"/>
                <a:gd name="T114" fmla="*/ 42 w 133"/>
                <a:gd name="T115" fmla="*/ 7 h 40"/>
                <a:gd name="T116" fmla="*/ 45 w 133"/>
                <a:gd name="T117" fmla="*/ 7 h 40"/>
                <a:gd name="T118" fmla="*/ 45 w 133"/>
                <a:gd name="T119" fmla="*/ 7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33" h="40">
                  <a:moveTo>
                    <a:pt x="45" y="7"/>
                  </a:moveTo>
                  <a:lnTo>
                    <a:pt x="49" y="5"/>
                  </a:lnTo>
                  <a:lnTo>
                    <a:pt x="55" y="5"/>
                  </a:lnTo>
                  <a:lnTo>
                    <a:pt x="61" y="4"/>
                  </a:lnTo>
                  <a:lnTo>
                    <a:pt x="66" y="4"/>
                  </a:lnTo>
                  <a:lnTo>
                    <a:pt x="70" y="2"/>
                  </a:lnTo>
                  <a:lnTo>
                    <a:pt x="76" y="2"/>
                  </a:lnTo>
                  <a:lnTo>
                    <a:pt x="82" y="2"/>
                  </a:lnTo>
                  <a:lnTo>
                    <a:pt x="87" y="2"/>
                  </a:lnTo>
                  <a:lnTo>
                    <a:pt x="93" y="0"/>
                  </a:lnTo>
                  <a:lnTo>
                    <a:pt x="97" y="0"/>
                  </a:lnTo>
                  <a:lnTo>
                    <a:pt x="103" y="0"/>
                  </a:lnTo>
                  <a:lnTo>
                    <a:pt x="108" y="2"/>
                  </a:lnTo>
                  <a:lnTo>
                    <a:pt x="112" y="2"/>
                  </a:lnTo>
                  <a:lnTo>
                    <a:pt x="118" y="4"/>
                  </a:lnTo>
                  <a:lnTo>
                    <a:pt x="122" y="5"/>
                  </a:lnTo>
                  <a:lnTo>
                    <a:pt x="127" y="7"/>
                  </a:lnTo>
                  <a:lnTo>
                    <a:pt x="131" y="11"/>
                  </a:lnTo>
                  <a:lnTo>
                    <a:pt x="133" y="15"/>
                  </a:lnTo>
                  <a:lnTo>
                    <a:pt x="131" y="17"/>
                  </a:lnTo>
                  <a:lnTo>
                    <a:pt x="129" y="21"/>
                  </a:lnTo>
                  <a:lnTo>
                    <a:pt x="123" y="23"/>
                  </a:lnTo>
                  <a:lnTo>
                    <a:pt x="116" y="24"/>
                  </a:lnTo>
                  <a:lnTo>
                    <a:pt x="106" y="26"/>
                  </a:lnTo>
                  <a:lnTo>
                    <a:pt x="97" y="28"/>
                  </a:lnTo>
                  <a:lnTo>
                    <a:pt x="85" y="30"/>
                  </a:lnTo>
                  <a:lnTo>
                    <a:pt x="76" y="32"/>
                  </a:lnTo>
                  <a:lnTo>
                    <a:pt x="64" y="32"/>
                  </a:lnTo>
                  <a:lnTo>
                    <a:pt x="53" y="34"/>
                  </a:lnTo>
                  <a:lnTo>
                    <a:pt x="42" y="36"/>
                  </a:lnTo>
                  <a:lnTo>
                    <a:pt x="32" y="36"/>
                  </a:lnTo>
                  <a:lnTo>
                    <a:pt x="25" y="38"/>
                  </a:lnTo>
                  <a:lnTo>
                    <a:pt x="17" y="40"/>
                  </a:lnTo>
                  <a:lnTo>
                    <a:pt x="15" y="40"/>
                  </a:lnTo>
                  <a:lnTo>
                    <a:pt x="11" y="40"/>
                  </a:lnTo>
                  <a:lnTo>
                    <a:pt x="9" y="38"/>
                  </a:lnTo>
                  <a:lnTo>
                    <a:pt x="7" y="38"/>
                  </a:lnTo>
                  <a:lnTo>
                    <a:pt x="4" y="36"/>
                  </a:lnTo>
                  <a:lnTo>
                    <a:pt x="2" y="34"/>
                  </a:lnTo>
                  <a:lnTo>
                    <a:pt x="0" y="30"/>
                  </a:lnTo>
                  <a:lnTo>
                    <a:pt x="2" y="26"/>
                  </a:lnTo>
                  <a:lnTo>
                    <a:pt x="2" y="24"/>
                  </a:lnTo>
                  <a:lnTo>
                    <a:pt x="4" y="23"/>
                  </a:lnTo>
                  <a:lnTo>
                    <a:pt x="6" y="21"/>
                  </a:lnTo>
                  <a:lnTo>
                    <a:pt x="9" y="19"/>
                  </a:lnTo>
                  <a:lnTo>
                    <a:pt x="11" y="17"/>
                  </a:lnTo>
                  <a:lnTo>
                    <a:pt x="15" y="15"/>
                  </a:lnTo>
                  <a:lnTo>
                    <a:pt x="17" y="15"/>
                  </a:lnTo>
                  <a:lnTo>
                    <a:pt x="19" y="13"/>
                  </a:lnTo>
                  <a:lnTo>
                    <a:pt x="21" y="13"/>
                  </a:lnTo>
                  <a:lnTo>
                    <a:pt x="23" y="11"/>
                  </a:lnTo>
                  <a:lnTo>
                    <a:pt x="25" y="11"/>
                  </a:lnTo>
                  <a:lnTo>
                    <a:pt x="28" y="11"/>
                  </a:lnTo>
                  <a:lnTo>
                    <a:pt x="30" y="9"/>
                  </a:lnTo>
                  <a:lnTo>
                    <a:pt x="32" y="9"/>
                  </a:lnTo>
                  <a:lnTo>
                    <a:pt x="36" y="7"/>
                  </a:lnTo>
                  <a:lnTo>
                    <a:pt x="38" y="7"/>
                  </a:lnTo>
                  <a:lnTo>
                    <a:pt x="42" y="7"/>
                  </a:lnTo>
                  <a:lnTo>
                    <a:pt x="45" y="7"/>
                  </a:lnTo>
                  <a:lnTo>
                    <a:pt x="45" y="7"/>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505" name="Freeform 41">
              <a:extLst>
                <a:ext uri="{FF2B5EF4-FFF2-40B4-BE49-F238E27FC236}">
                  <a16:creationId xmlns:a16="http://schemas.microsoft.com/office/drawing/2014/main" id="{AB759D22-8801-904E-B613-9C2B06718CF3}"/>
                </a:ext>
              </a:extLst>
            </p:cNvPr>
            <p:cNvSpPr>
              <a:spLocks/>
            </p:cNvSpPr>
            <p:nvPr/>
          </p:nvSpPr>
          <p:spPr bwMode="auto">
            <a:xfrm>
              <a:off x="3387" y="2420"/>
              <a:ext cx="48" cy="54"/>
            </a:xfrm>
            <a:custGeom>
              <a:avLst/>
              <a:gdLst>
                <a:gd name="T0" fmla="*/ 0 w 97"/>
                <a:gd name="T1" fmla="*/ 8 h 106"/>
                <a:gd name="T2" fmla="*/ 21 w 97"/>
                <a:gd name="T3" fmla="*/ 2 h 106"/>
                <a:gd name="T4" fmla="*/ 40 w 97"/>
                <a:gd name="T5" fmla="*/ 0 h 106"/>
                <a:gd name="T6" fmla="*/ 55 w 97"/>
                <a:gd name="T7" fmla="*/ 2 h 106"/>
                <a:gd name="T8" fmla="*/ 68 w 97"/>
                <a:gd name="T9" fmla="*/ 8 h 106"/>
                <a:gd name="T10" fmla="*/ 78 w 97"/>
                <a:gd name="T11" fmla="*/ 13 h 106"/>
                <a:gd name="T12" fmla="*/ 87 w 97"/>
                <a:gd name="T13" fmla="*/ 21 h 106"/>
                <a:gd name="T14" fmla="*/ 91 w 97"/>
                <a:gd name="T15" fmla="*/ 30 h 106"/>
                <a:gd name="T16" fmla="*/ 95 w 97"/>
                <a:gd name="T17" fmla="*/ 42 h 106"/>
                <a:gd name="T18" fmla="*/ 97 w 97"/>
                <a:gd name="T19" fmla="*/ 51 h 106"/>
                <a:gd name="T20" fmla="*/ 95 w 97"/>
                <a:gd name="T21" fmla="*/ 63 h 106"/>
                <a:gd name="T22" fmla="*/ 91 w 97"/>
                <a:gd name="T23" fmla="*/ 74 h 106"/>
                <a:gd name="T24" fmla="*/ 87 w 97"/>
                <a:gd name="T25" fmla="*/ 84 h 106"/>
                <a:gd name="T26" fmla="*/ 80 w 97"/>
                <a:gd name="T27" fmla="*/ 91 h 106"/>
                <a:gd name="T28" fmla="*/ 72 w 97"/>
                <a:gd name="T29" fmla="*/ 99 h 106"/>
                <a:gd name="T30" fmla="*/ 61 w 97"/>
                <a:gd name="T31" fmla="*/ 103 h 106"/>
                <a:gd name="T32" fmla="*/ 49 w 97"/>
                <a:gd name="T33" fmla="*/ 106 h 106"/>
                <a:gd name="T34" fmla="*/ 49 w 97"/>
                <a:gd name="T35" fmla="*/ 103 h 106"/>
                <a:gd name="T36" fmla="*/ 47 w 97"/>
                <a:gd name="T37" fmla="*/ 99 h 106"/>
                <a:gd name="T38" fmla="*/ 45 w 97"/>
                <a:gd name="T39" fmla="*/ 95 h 106"/>
                <a:gd name="T40" fmla="*/ 43 w 97"/>
                <a:gd name="T41" fmla="*/ 93 h 106"/>
                <a:gd name="T42" fmla="*/ 42 w 97"/>
                <a:gd name="T43" fmla="*/ 91 h 106"/>
                <a:gd name="T44" fmla="*/ 42 w 97"/>
                <a:gd name="T45" fmla="*/ 89 h 106"/>
                <a:gd name="T46" fmla="*/ 42 w 97"/>
                <a:gd name="T47" fmla="*/ 87 h 106"/>
                <a:gd name="T48" fmla="*/ 43 w 97"/>
                <a:gd name="T49" fmla="*/ 87 h 106"/>
                <a:gd name="T50" fmla="*/ 45 w 97"/>
                <a:gd name="T51" fmla="*/ 86 h 106"/>
                <a:gd name="T52" fmla="*/ 47 w 97"/>
                <a:gd name="T53" fmla="*/ 86 h 106"/>
                <a:gd name="T54" fmla="*/ 55 w 97"/>
                <a:gd name="T55" fmla="*/ 84 h 106"/>
                <a:gd name="T56" fmla="*/ 61 w 97"/>
                <a:gd name="T57" fmla="*/ 80 h 106"/>
                <a:gd name="T58" fmla="*/ 64 w 97"/>
                <a:gd name="T59" fmla="*/ 76 h 106"/>
                <a:gd name="T60" fmla="*/ 70 w 97"/>
                <a:gd name="T61" fmla="*/ 72 h 106"/>
                <a:gd name="T62" fmla="*/ 72 w 97"/>
                <a:gd name="T63" fmla="*/ 67 h 106"/>
                <a:gd name="T64" fmla="*/ 76 w 97"/>
                <a:gd name="T65" fmla="*/ 63 h 106"/>
                <a:gd name="T66" fmla="*/ 76 w 97"/>
                <a:gd name="T67" fmla="*/ 57 h 106"/>
                <a:gd name="T68" fmla="*/ 78 w 97"/>
                <a:gd name="T69" fmla="*/ 51 h 106"/>
                <a:gd name="T70" fmla="*/ 76 w 97"/>
                <a:gd name="T71" fmla="*/ 46 h 106"/>
                <a:gd name="T72" fmla="*/ 76 w 97"/>
                <a:gd name="T73" fmla="*/ 40 h 106"/>
                <a:gd name="T74" fmla="*/ 74 w 97"/>
                <a:gd name="T75" fmla="*/ 36 h 106"/>
                <a:gd name="T76" fmla="*/ 70 w 97"/>
                <a:gd name="T77" fmla="*/ 32 h 106"/>
                <a:gd name="T78" fmla="*/ 66 w 97"/>
                <a:gd name="T79" fmla="*/ 28 h 106"/>
                <a:gd name="T80" fmla="*/ 61 w 97"/>
                <a:gd name="T81" fmla="*/ 25 h 106"/>
                <a:gd name="T82" fmla="*/ 55 w 97"/>
                <a:gd name="T83" fmla="*/ 23 h 106"/>
                <a:gd name="T84" fmla="*/ 47 w 97"/>
                <a:gd name="T85" fmla="*/ 21 h 106"/>
                <a:gd name="T86" fmla="*/ 43 w 97"/>
                <a:gd name="T87" fmla="*/ 21 h 106"/>
                <a:gd name="T88" fmla="*/ 40 w 97"/>
                <a:gd name="T89" fmla="*/ 23 h 106"/>
                <a:gd name="T90" fmla="*/ 36 w 97"/>
                <a:gd name="T91" fmla="*/ 23 h 106"/>
                <a:gd name="T92" fmla="*/ 34 w 97"/>
                <a:gd name="T93" fmla="*/ 25 h 106"/>
                <a:gd name="T94" fmla="*/ 30 w 97"/>
                <a:gd name="T95" fmla="*/ 25 h 106"/>
                <a:gd name="T96" fmla="*/ 26 w 97"/>
                <a:gd name="T97" fmla="*/ 27 h 106"/>
                <a:gd name="T98" fmla="*/ 22 w 97"/>
                <a:gd name="T99" fmla="*/ 27 h 106"/>
                <a:gd name="T100" fmla="*/ 19 w 97"/>
                <a:gd name="T101" fmla="*/ 28 h 106"/>
                <a:gd name="T102" fmla="*/ 19 w 97"/>
                <a:gd name="T103" fmla="*/ 25 h 106"/>
                <a:gd name="T104" fmla="*/ 17 w 97"/>
                <a:gd name="T105" fmla="*/ 23 h 106"/>
                <a:gd name="T106" fmla="*/ 15 w 97"/>
                <a:gd name="T107" fmla="*/ 21 h 106"/>
                <a:gd name="T108" fmla="*/ 13 w 97"/>
                <a:gd name="T109" fmla="*/ 19 h 106"/>
                <a:gd name="T110" fmla="*/ 11 w 97"/>
                <a:gd name="T111" fmla="*/ 17 h 106"/>
                <a:gd name="T112" fmla="*/ 9 w 97"/>
                <a:gd name="T113" fmla="*/ 17 h 106"/>
                <a:gd name="T114" fmla="*/ 5 w 97"/>
                <a:gd name="T115" fmla="*/ 13 h 106"/>
                <a:gd name="T116" fmla="*/ 2 w 97"/>
                <a:gd name="T117" fmla="*/ 11 h 106"/>
                <a:gd name="T118" fmla="*/ 0 w 97"/>
                <a:gd name="T119" fmla="*/ 9 h 106"/>
                <a:gd name="T120" fmla="*/ 0 w 97"/>
                <a:gd name="T121" fmla="*/ 8 h 106"/>
                <a:gd name="T122" fmla="*/ 0 w 97"/>
                <a:gd name="T123" fmla="*/ 8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97" h="106">
                  <a:moveTo>
                    <a:pt x="0" y="8"/>
                  </a:moveTo>
                  <a:lnTo>
                    <a:pt x="21" y="2"/>
                  </a:lnTo>
                  <a:lnTo>
                    <a:pt x="40" y="0"/>
                  </a:lnTo>
                  <a:lnTo>
                    <a:pt x="55" y="2"/>
                  </a:lnTo>
                  <a:lnTo>
                    <a:pt x="68" y="8"/>
                  </a:lnTo>
                  <a:lnTo>
                    <a:pt x="78" y="13"/>
                  </a:lnTo>
                  <a:lnTo>
                    <a:pt x="87" y="21"/>
                  </a:lnTo>
                  <a:lnTo>
                    <a:pt x="91" y="30"/>
                  </a:lnTo>
                  <a:lnTo>
                    <a:pt x="95" y="42"/>
                  </a:lnTo>
                  <a:lnTo>
                    <a:pt x="97" y="51"/>
                  </a:lnTo>
                  <a:lnTo>
                    <a:pt x="95" y="63"/>
                  </a:lnTo>
                  <a:lnTo>
                    <a:pt x="91" y="74"/>
                  </a:lnTo>
                  <a:lnTo>
                    <a:pt x="87" y="84"/>
                  </a:lnTo>
                  <a:lnTo>
                    <a:pt x="80" y="91"/>
                  </a:lnTo>
                  <a:lnTo>
                    <a:pt x="72" y="99"/>
                  </a:lnTo>
                  <a:lnTo>
                    <a:pt x="61" y="103"/>
                  </a:lnTo>
                  <a:lnTo>
                    <a:pt x="49" y="106"/>
                  </a:lnTo>
                  <a:lnTo>
                    <a:pt x="49" y="103"/>
                  </a:lnTo>
                  <a:lnTo>
                    <a:pt x="47" y="99"/>
                  </a:lnTo>
                  <a:lnTo>
                    <a:pt x="45" y="95"/>
                  </a:lnTo>
                  <a:lnTo>
                    <a:pt x="43" y="93"/>
                  </a:lnTo>
                  <a:lnTo>
                    <a:pt x="42" y="91"/>
                  </a:lnTo>
                  <a:lnTo>
                    <a:pt x="42" y="89"/>
                  </a:lnTo>
                  <a:lnTo>
                    <a:pt x="42" y="87"/>
                  </a:lnTo>
                  <a:lnTo>
                    <a:pt x="43" y="87"/>
                  </a:lnTo>
                  <a:lnTo>
                    <a:pt x="45" y="86"/>
                  </a:lnTo>
                  <a:lnTo>
                    <a:pt x="47" y="86"/>
                  </a:lnTo>
                  <a:lnTo>
                    <a:pt x="55" y="84"/>
                  </a:lnTo>
                  <a:lnTo>
                    <a:pt x="61" y="80"/>
                  </a:lnTo>
                  <a:lnTo>
                    <a:pt x="64" y="76"/>
                  </a:lnTo>
                  <a:lnTo>
                    <a:pt x="70" y="72"/>
                  </a:lnTo>
                  <a:lnTo>
                    <a:pt x="72" y="67"/>
                  </a:lnTo>
                  <a:lnTo>
                    <a:pt x="76" y="63"/>
                  </a:lnTo>
                  <a:lnTo>
                    <a:pt x="76" y="57"/>
                  </a:lnTo>
                  <a:lnTo>
                    <a:pt x="78" y="51"/>
                  </a:lnTo>
                  <a:lnTo>
                    <a:pt x="76" y="46"/>
                  </a:lnTo>
                  <a:lnTo>
                    <a:pt x="76" y="40"/>
                  </a:lnTo>
                  <a:lnTo>
                    <a:pt x="74" y="36"/>
                  </a:lnTo>
                  <a:lnTo>
                    <a:pt x="70" y="32"/>
                  </a:lnTo>
                  <a:lnTo>
                    <a:pt x="66" y="28"/>
                  </a:lnTo>
                  <a:lnTo>
                    <a:pt x="61" y="25"/>
                  </a:lnTo>
                  <a:lnTo>
                    <a:pt x="55" y="23"/>
                  </a:lnTo>
                  <a:lnTo>
                    <a:pt x="47" y="21"/>
                  </a:lnTo>
                  <a:lnTo>
                    <a:pt x="43" y="21"/>
                  </a:lnTo>
                  <a:lnTo>
                    <a:pt x="40" y="23"/>
                  </a:lnTo>
                  <a:lnTo>
                    <a:pt x="36" y="23"/>
                  </a:lnTo>
                  <a:lnTo>
                    <a:pt x="34" y="25"/>
                  </a:lnTo>
                  <a:lnTo>
                    <a:pt x="30" y="25"/>
                  </a:lnTo>
                  <a:lnTo>
                    <a:pt x="26" y="27"/>
                  </a:lnTo>
                  <a:lnTo>
                    <a:pt x="22" y="27"/>
                  </a:lnTo>
                  <a:lnTo>
                    <a:pt x="19" y="28"/>
                  </a:lnTo>
                  <a:lnTo>
                    <a:pt x="19" y="25"/>
                  </a:lnTo>
                  <a:lnTo>
                    <a:pt x="17" y="23"/>
                  </a:lnTo>
                  <a:lnTo>
                    <a:pt x="15" y="21"/>
                  </a:lnTo>
                  <a:lnTo>
                    <a:pt x="13" y="19"/>
                  </a:lnTo>
                  <a:lnTo>
                    <a:pt x="11" y="17"/>
                  </a:lnTo>
                  <a:lnTo>
                    <a:pt x="9" y="17"/>
                  </a:lnTo>
                  <a:lnTo>
                    <a:pt x="5" y="13"/>
                  </a:lnTo>
                  <a:lnTo>
                    <a:pt x="2" y="11"/>
                  </a:lnTo>
                  <a:lnTo>
                    <a:pt x="0" y="9"/>
                  </a:lnTo>
                  <a:lnTo>
                    <a:pt x="0" y="8"/>
                  </a:lnTo>
                  <a:lnTo>
                    <a:pt x="0" y="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506" name="Freeform 42">
              <a:extLst>
                <a:ext uri="{FF2B5EF4-FFF2-40B4-BE49-F238E27FC236}">
                  <a16:creationId xmlns:a16="http://schemas.microsoft.com/office/drawing/2014/main" id="{ED6914BC-CE8B-1B41-9C06-018A8361B675}"/>
                </a:ext>
              </a:extLst>
            </p:cNvPr>
            <p:cNvSpPr>
              <a:spLocks/>
            </p:cNvSpPr>
            <p:nvPr/>
          </p:nvSpPr>
          <p:spPr bwMode="auto">
            <a:xfrm>
              <a:off x="3308" y="2423"/>
              <a:ext cx="47" cy="54"/>
            </a:xfrm>
            <a:custGeom>
              <a:avLst/>
              <a:gdLst>
                <a:gd name="T0" fmla="*/ 23 w 95"/>
                <a:gd name="T1" fmla="*/ 3 h 106"/>
                <a:gd name="T2" fmla="*/ 32 w 95"/>
                <a:gd name="T3" fmla="*/ 2 h 106"/>
                <a:gd name="T4" fmla="*/ 42 w 95"/>
                <a:gd name="T5" fmla="*/ 0 h 106"/>
                <a:gd name="T6" fmla="*/ 51 w 95"/>
                <a:gd name="T7" fmla="*/ 0 h 106"/>
                <a:gd name="T8" fmla="*/ 63 w 95"/>
                <a:gd name="T9" fmla="*/ 0 h 106"/>
                <a:gd name="T10" fmla="*/ 72 w 95"/>
                <a:gd name="T11" fmla="*/ 0 h 106"/>
                <a:gd name="T12" fmla="*/ 82 w 95"/>
                <a:gd name="T13" fmla="*/ 2 h 106"/>
                <a:gd name="T14" fmla="*/ 89 w 95"/>
                <a:gd name="T15" fmla="*/ 5 h 106"/>
                <a:gd name="T16" fmla="*/ 93 w 95"/>
                <a:gd name="T17" fmla="*/ 7 h 106"/>
                <a:gd name="T18" fmla="*/ 95 w 95"/>
                <a:gd name="T19" fmla="*/ 11 h 106"/>
                <a:gd name="T20" fmla="*/ 93 w 95"/>
                <a:gd name="T21" fmla="*/ 15 h 106"/>
                <a:gd name="T22" fmla="*/ 91 w 95"/>
                <a:gd name="T23" fmla="*/ 21 h 106"/>
                <a:gd name="T24" fmla="*/ 87 w 95"/>
                <a:gd name="T25" fmla="*/ 24 h 106"/>
                <a:gd name="T26" fmla="*/ 74 w 95"/>
                <a:gd name="T27" fmla="*/ 22 h 106"/>
                <a:gd name="T28" fmla="*/ 61 w 95"/>
                <a:gd name="T29" fmla="*/ 21 h 106"/>
                <a:gd name="T30" fmla="*/ 47 w 95"/>
                <a:gd name="T31" fmla="*/ 22 h 106"/>
                <a:gd name="T32" fmla="*/ 34 w 95"/>
                <a:gd name="T33" fmla="*/ 26 h 106"/>
                <a:gd name="T34" fmla="*/ 26 w 95"/>
                <a:gd name="T35" fmla="*/ 32 h 106"/>
                <a:gd name="T36" fmla="*/ 21 w 95"/>
                <a:gd name="T37" fmla="*/ 43 h 106"/>
                <a:gd name="T38" fmla="*/ 23 w 95"/>
                <a:gd name="T39" fmla="*/ 61 h 106"/>
                <a:gd name="T40" fmla="*/ 28 w 95"/>
                <a:gd name="T41" fmla="*/ 72 h 106"/>
                <a:gd name="T42" fmla="*/ 32 w 95"/>
                <a:gd name="T43" fmla="*/ 76 h 106"/>
                <a:gd name="T44" fmla="*/ 36 w 95"/>
                <a:gd name="T45" fmla="*/ 80 h 106"/>
                <a:gd name="T46" fmla="*/ 42 w 95"/>
                <a:gd name="T47" fmla="*/ 81 h 106"/>
                <a:gd name="T48" fmla="*/ 45 w 95"/>
                <a:gd name="T49" fmla="*/ 83 h 106"/>
                <a:gd name="T50" fmla="*/ 51 w 95"/>
                <a:gd name="T51" fmla="*/ 83 h 106"/>
                <a:gd name="T52" fmla="*/ 55 w 95"/>
                <a:gd name="T53" fmla="*/ 83 h 106"/>
                <a:gd name="T54" fmla="*/ 59 w 95"/>
                <a:gd name="T55" fmla="*/ 83 h 106"/>
                <a:gd name="T56" fmla="*/ 63 w 95"/>
                <a:gd name="T57" fmla="*/ 83 h 106"/>
                <a:gd name="T58" fmla="*/ 64 w 95"/>
                <a:gd name="T59" fmla="*/ 85 h 106"/>
                <a:gd name="T60" fmla="*/ 64 w 95"/>
                <a:gd name="T61" fmla="*/ 89 h 106"/>
                <a:gd name="T62" fmla="*/ 61 w 95"/>
                <a:gd name="T63" fmla="*/ 97 h 106"/>
                <a:gd name="T64" fmla="*/ 57 w 95"/>
                <a:gd name="T65" fmla="*/ 104 h 106"/>
                <a:gd name="T66" fmla="*/ 47 w 95"/>
                <a:gd name="T67" fmla="*/ 106 h 106"/>
                <a:gd name="T68" fmla="*/ 30 w 95"/>
                <a:gd name="T69" fmla="*/ 100 h 106"/>
                <a:gd name="T70" fmla="*/ 15 w 95"/>
                <a:gd name="T71" fmla="*/ 91 h 106"/>
                <a:gd name="T72" fmla="*/ 5 w 95"/>
                <a:gd name="T73" fmla="*/ 76 h 106"/>
                <a:gd name="T74" fmla="*/ 2 w 95"/>
                <a:gd name="T75" fmla="*/ 61 h 106"/>
                <a:gd name="T76" fmla="*/ 0 w 95"/>
                <a:gd name="T77" fmla="*/ 43 h 106"/>
                <a:gd name="T78" fmla="*/ 4 w 95"/>
                <a:gd name="T79" fmla="*/ 26 h 106"/>
                <a:gd name="T80" fmla="*/ 13 w 95"/>
                <a:gd name="T81" fmla="*/ 13 h 106"/>
                <a:gd name="T82" fmla="*/ 21 w 95"/>
                <a:gd name="T83" fmla="*/ 7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95" h="106">
                  <a:moveTo>
                    <a:pt x="21" y="7"/>
                  </a:moveTo>
                  <a:lnTo>
                    <a:pt x="23" y="3"/>
                  </a:lnTo>
                  <a:lnTo>
                    <a:pt x="28" y="3"/>
                  </a:lnTo>
                  <a:lnTo>
                    <a:pt x="32" y="2"/>
                  </a:lnTo>
                  <a:lnTo>
                    <a:pt x="36" y="2"/>
                  </a:lnTo>
                  <a:lnTo>
                    <a:pt x="42" y="0"/>
                  </a:lnTo>
                  <a:lnTo>
                    <a:pt x="47" y="0"/>
                  </a:lnTo>
                  <a:lnTo>
                    <a:pt x="51" y="0"/>
                  </a:lnTo>
                  <a:lnTo>
                    <a:pt x="57" y="0"/>
                  </a:lnTo>
                  <a:lnTo>
                    <a:pt x="63" y="0"/>
                  </a:lnTo>
                  <a:lnTo>
                    <a:pt x="66" y="0"/>
                  </a:lnTo>
                  <a:lnTo>
                    <a:pt x="72" y="0"/>
                  </a:lnTo>
                  <a:lnTo>
                    <a:pt x="78" y="2"/>
                  </a:lnTo>
                  <a:lnTo>
                    <a:pt x="82" y="2"/>
                  </a:lnTo>
                  <a:lnTo>
                    <a:pt x="85" y="3"/>
                  </a:lnTo>
                  <a:lnTo>
                    <a:pt x="89" y="5"/>
                  </a:lnTo>
                  <a:lnTo>
                    <a:pt x="91" y="7"/>
                  </a:lnTo>
                  <a:lnTo>
                    <a:pt x="93" y="7"/>
                  </a:lnTo>
                  <a:lnTo>
                    <a:pt x="95" y="9"/>
                  </a:lnTo>
                  <a:lnTo>
                    <a:pt x="95" y="11"/>
                  </a:lnTo>
                  <a:lnTo>
                    <a:pt x="93" y="13"/>
                  </a:lnTo>
                  <a:lnTo>
                    <a:pt x="93" y="15"/>
                  </a:lnTo>
                  <a:lnTo>
                    <a:pt x="91" y="19"/>
                  </a:lnTo>
                  <a:lnTo>
                    <a:pt x="91" y="21"/>
                  </a:lnTo>
                  <a:lnTo>
                    <a:pt x="91" y="24"/>
                  </a:lnTo>
                  <a:lnTo>
                    <a:pt x="87" y="24"/>
                  </a:lnTo>
                  <a:lnTo>
                    <a:pt x="82" y="22"/>
                  </a:lnTo>
                  <a:lnTo>
                    <a:pt x="74" y="22"/>
                  </a:lnTo>
                  <a:lnTo>
                    <a:pt x="68" y="22"/>
                  </a:lnTo>
                  <a:lnTo>
                    <a:pt x="61" y="21"/>
                  </a:lnTo>
                  <a:lnTo>
                    <a:pt x="53" y="22"/>
                  </a:lnTo>
                  <a:lnTo>
                    <a:pt x="47" y="22"/>
                  </a:lnTo>
                  <a:lnTo>
                    <a:pt x="40" y="24"/>
                  </a:lnTo>
                  <a:lnTo>
                    <a:pt x="34" y="26"/>
                  </a:lnTo>
                  <a:lnTo>
                    <a:pt x="30" y="28"/>
                  </a:lnTo>
                  <a:lnTo>
                    <a:pt x="26" y="32"/>
                  </a:lnTo>
                  <a:lnTo>
                    <a:pt x="23" y="38"/>
                  </a:lnTo>
                  <a:lnTo>
                    <a:pt x="21" y="43"/>
                  </a:lnTo>
                  <a:lnTo>
                    <a:pt x="23" y="51"/>
                  </a:lnTo>
                  <a:lnTo>
                    <a:pt x="23" y="61"/>
                  </a:lnTo>
                  <a:lnTo>
                    <a:pt x="28" y="70"/>
                  </a:lnTo>
                  <a:lnTo>
                    <a:pt x="28" y="72"/>
                  </a:lnTo>
                  <a:lnTo>
                    <a:pt x="30" y="74"/>
                  </a:lnTo>
                  <a:lnTo>
                    <a:pt x="32" y="76"/>
                  </a:lnTo>
                  <a:lnTo>
                    <a:pt x="34" y="78"/>
                  </a:lnTo>
                  <a:lnTo>
                    <a:pt x="36" y="80"/>
                  </a:lnTo>
                  <a:lnTo>
                    <a:pt x="38" y="80"/>
                  </a:lnTo>
                  <a:lnTo>
                    <a:pt x="42" y="81"/>
                  </a:lnTo>
                  <a:lnTo>
                    <a:pt x="44" y="81"/>
                  </a:lnTo>
                  <a:lnTo>
                    <a:pt x="45" y="83"/>
                  </a:lnTo>
                  <a:lnTo>
                    <a:pt x="49" y="83"/>
                  </a:lnTo>
                  <a:lnTo>
                    <a:pt x="51" y="83"/>
                  </a:lnTo>
                  <a:lnTo>
                    <a:pt x="53" y="83"/>
                  </a:lnTo>
                  <a:lnTo>
                    <a:pt x="55" y="83"/>
                  </a:lnTo>
                  <a:lnTo>
                    <a:pt x="57" y="83"/>
                  </a:lnTo>
                  <a:lnTo>
                    <a:pt x="59" y="83"/>
                  </a:lnTo>
                  <a:lnTo>
                    <a:pt x="61" y="85"/>
                  </a:lnTo>
                  <a:lnTo>
                    <a:pt x="63" y="83"/>
                  </a:lnTo>
                  <a:lnTo>
                    <a:pt x="64" y="85"/>
                  </a:lnTo>
                  <a:lnTo>
                    <a:pt x="64" y="85"/>
                  </a:lnTo>
                  <a:lnTo>
                    <a:pt x="64" y="87"/>
                  </a:lnTo>
                  <a:lnTo>
                    <a:pt x="64" y="89"/>
                  </a:lnTo>
                  <a:lnTo>
                    <a:pt x="63" y="93"/>
                  </a:lnTo>
                  <a:lnTo>
                    <a:pt x="61" y="97"/>
                  </a:lnTo>
                  <a:lnTo>
                    <a:pt x="59" y="100"/>
                  </a:lnTo>
                  <a:lnTo>
                    <a:pt x="57" y="104"/>
                  </a:lnTo>
                  <a:lnTo>
                    <a:pt x="59" y="106"/>
                  </a:lnTo>
                  <a:lnTo>
                    <a:pt x="47" y="106"/>
                  </a:lnTo>
                  <a:lnTo>
                    <a:pt x="38" y="104"/>
                  </a:lnTo>
                  <a:lnTo>
                    <a:pt x="30" y="100"/>
                  </a:lnTo>
                  <a:lnTo>
                    <a:pt x="23" y="97"/>
                  </a:lnTo>
                  <a:lnTo>
                    <a:pt x="15" y="91"/>
                  </a:lnTo>
                  <a:lnTo>
                    <a:pt x="11" y="83"/>
                  </a:lnTo>
                  <a:lnTo>
                    <a:pt x="5" y="76"/>
                  </a:lnTo>
                  <a:lnTo>
                    <a:pt x="4" y="68"/>
                  </a:lnTo>
                  <a:lnTo>
                    <a:pt x="2" y="61"/>
                  </a:lnTo>
                  <a:lnTo>
                    <a:pt x="0" y="53"/>
                  </a:lnTo>
                  <a:lnTo>
                    <a:pt x="0" y="43"/>
                  </a:lnTo>
                  <a:lnTo>
                    <a:pt x="2" y="36"/>
                  </a:lnTo>
                  <a:lnTo>
                    <a:pt x="4" y="26"/>
                  </a:lnTo>
                  <a:lnTo>
                    <a:pt x="9" y="19"/>
                  </a:lnTo>
                  <a:lnTo>
                    <a:pt x="13" y="13"/>
                  </a:lnTo>
                  <a:lnTo>
                    <a:pt x="21" y="7"/>
                  </a:lnTo>
                  <a:lnTo>
                    <a:pt x="21"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pic>
        <p:nvPicPr>
          <p:cNvPr id="62507" name="Picture 43" descr="PE01735_">
            <a:extLst>
              <a:ext uri="{FF2B5EF4-FFF2-40B4-BE49-F238E27FC236}">
                <a16:creationId xmlns:a16="http://schemas.microsoft.com/office/drawing/2014/main" id="{FDDE6FED-7B72-2E4D-8E3F-D4D9C07A709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3200400"/>
            <a:ext cx="1658938" cy="1312863"/>
          </a:xfrm>
          <a:prstGeom prst="rect">
            <a:avLst/>
          </a:prstGeom>
          <a:noFill/>
          <a:extLst>
            <a:ext uri="{909E8E84-426E-40DD-AFC4-6F175D3DCCD1}">
              <a14:hiddenFill xmlns:a14="http://schemas.microsoft.com/office/drawing/2010/main">
                <a:solidFill>
                  <a:srgbClr val="FFFFFF"/>
                </a:solidFill>
              </a14:hiddenFill>
            </a:ext>
          </a:extLst>
        </p:spPr>
      </p:pic>
      <p:grpSp>
        <p:nvGrpSpPr>
          <p:cNvPr id="62508" name="Group 44">
            <a:extLst>
              <a:ext uri="{FF2B5EF4-FFF2-40B4-BE49-F238E27FC236}">
                <a16:creationId xmlns:a16="http://schemas.microsoft.com/office/drawing/2014/main" id="{3EAD6819-EEF3-FA4C-8149-0984AB3EB359}"/>
              </a:ext>
            </a:extLst>
          </p:cNvPr>
          <p:cNvGrpSpPr>
            <a:grpSpLocks/>
          </p:cNvGrpSpPr>
          <p:nvPr/>
        </p:nvGrpSpPr>
        <p:grpSpPr bwMode="auto">
          <a:xfrm rot="-5326650">
            <a:off x="7325518" y="4180682"/>
            <a:ext cx="588963" cy="762000"/>
            <a:chOff x="3074" y="1987"/>
            <a:chExt cx="563" cy="751"/>
          </a:xfrm>
        </p:grpSpPr>
        <p:sp>
          <p:nvSpPr>
            <p:cNvPr id="62509" name="Freeform 45">
              <a:extLst>
                <a:ext uri="{FF2B5EF4-FFF2-40B4-BE49-F238E27FC236}">
                  <a16:creationId xmlns:a16="http://schemas.microsoft.com/office/drawing/2014/main" id="{BBE4727D-243F-2A47-A6A6-8A5B45D41D39}"/>
                </a:ext>
              </a:extLst>
            </p:cNvPr>
            <p:cNvSpPr>
              <a:spLocks/>
            </p:cNvSpPr>
            <p:nvPr/>
          </p:nvSpPr>
          <p:spPr bwMode="auto">
            <a:xfrm>
              <a:off x="3184" y="2107"/>
              <a:ext cx="342" cy="486"/>
            </a:xfrm>
            <a:custGeom>
              <a:avLst/>
              <a:gdLst>
                <a:gd name="T0" fmla="*/ 539 w 683"/>
                <a:gd name="T1" fmla="*/ 876 h 971"/>
                <a:gd name="T2" fmla="*/ 548 w 683"/>
                <a:gd name="T3" fmla="*/ 773 h 971"/>
                <a:gd name="T4" fmla="*/ 613 w 683"/>
                <a:gd name="T5" fmla="*/ 642 h 971"/>
                <a:gd name="T6" fmla="*/ 668 w 683"/>
                <a:gd name="T7" fmla="*/ 503 h 971"/>
                <a:gd name="T8" fmla="*/ 683 w 683"/>
                <a:gd name="T9" fmla="*/ 406 h 971"/>
                <a:gd name="T10" fmla="*/ 668 w 683"/>
                <a:gd name="T11" fmla="*/ 271 h 971"/>
                <a:gd name="T12" fmla="*/ 628 w 683"/>
                <a:gd name="T13" fmla="*/ 161 h 971"/>
                <a:gd name="T14" fmla="*/ 537 w 683"/>
                <a:gd name="T15" fmla="*/ 51 h 971"/>
                <a:gd name="T16" fmla="*/ 415 w 683"/>
                <a:gd name="T17" fmla="*/ 0 h 971"/>
                <a:gd name="T18" fmla="*/ 299 w 683"/>
                <a:gd name="T19" fmla="*/ 1 h 971"/>
                <a:gd name="T20" fmla="*/ 172 w 683"/>
                <a:gd name="T21" fmla="*/ 57 h 971"/>
                <a:gd name="T22" fmla="*/ 80 w 683"/>
                <a:gd name="T23" fmla="*/ 133 h 971"/>
                <a:gd name="T24" fmla="*/ 31 w 683"/>
                <a:gd name="T25" fmla="*/ 230 h 971"/>
                <a:gd name="T26" fmla="*/ 0 w 683"/>
                <a:gd name="T27" fmla="*/ 378 h 971"/>
                <a:gd name="T28" fmla="*/ 4 w 683"/>
                <a:gd name="T29" fmla="*/ 484 h 971"/>
                <a:gd name="T30" fmla="*/ 42 w 683"/>
                <a:gd name="T31" fmla="*/ 606 h 971"/>
                <a:gd name="T32" fmla="*/ 113 w 683"/>
                <a:gd name="T33" fmla="*/ 688 h 971"/>
                <a:gd name="T34" fmla="*/ 214 w 683"/>
                <a:gd name="T35" fmla="*/ 790 h 971"/>
                <a:gd name="T36" fmla="*/ 246 w 683"/>
                <a:gd name="T37" fmla="*/ 939 h 971"/>
                <a:gd name="T38" fmla="*/ 322 w 683"/>
                <a:gd name="T39" fmla="*/ 971 h 971"/>
                <a:gd name="T40" fmla="*/ 436 w 683"/>
                <a:gd name="T41" fmla="*/ 950 h 971"/>
                <a:gd name="T42" fmla="*/ 539 w 683"/>
                <a:gd name="T43" fmla="*/ 876 h 971"/>
                <a:gd name="T44" fmla="*/ 539 w 683"/>
                <a:gd name="T45" fmla="*/ 876 h 9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83" h="971">
                  <a:moveTo>
                    <a:pt x="539" y="876"/>
                  </a:moveTo>
                  <a:lnTo>
                    <a:pt x="548" y="773"/>
                  </a:lnTo>
                  <a:lnTo>
                    <a:pt x="613" y="642"/>
                  </a:lnTo>
                  <a:lnTo>
                    <a:pt x="668" y="503"/>
                  </a:lnTo>
                  <a:lnTo>
                    <a:pt x="683" y="406"/>
                  </a:lnTo>
                  <a:lnTo>
                    <a:pt x="668" y="271"/>
                  </a:lnTo>
                  <a:lnTo>
                    <a:pt x="628" y="161"/>
                  </a:lnTo>
                  <a:lnTo>
                    <a:pt x="537" y="51"/>
                  </a:lnTo>
                  <a:lnTo>
                    <a:pt x="415" y="0"/>
                  </a:lnTo>
                  <a:lnTo>
                    <a:pt x="299" y="1"/>
                  </a:lnTo>
                  <a:lnTo>
                    <a:pt x="172" y="57"/>
                  </a:lnTo>
                  <a:lnTo>
                    <a:pt x="80" y="133"/>
                  </a:lnTo>
                  <a:lnTo>
                    <a:pt x="31" y="230"/>
                  </a:lnTo>
                  <a:lnTo>
                    <a:pt x="0" y="378"/>
                  </a:lnTo>
                  <a:lnTo>
                    <a:pt x="4" y="484"/>
                  </a:lnTo>
                  <a:lnTo>
                    <a:pt x="42" y="606"/>
                  </a:lnTo>
                  <a:lnTo>
                    <a:pt x="113" y="688"/>
                  </a:lnTo>
                  <a:lnTo>
                    <a:pt x="214" y="790"/>
                  </a:lnTo>
                  <a:lnTo>
                    <a:pt x="246" y="939"/>
                  </a:lnTo>
                  <a:lnTo>
                    <a:pt x="322" y="971"/>
                  </a:lnTo>
                  <a:lnTo>
                    <a:pt x="436" y="950"/>
                  </a:lnTo>
                  <a:lnTo>
                    <a:pt x="539" y="876"/>
                  </a:lnTo>
                  <a:lnTo>
                    <a:pt x="539" y="876"/>
                  </a:lnTo>
                  <a:close/>
                </a:path>
              </a:pathLst>
            </a:custGeom>
            <a:solidFill>
              <a:srgbClr val="FFFFC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510" name="Freeform 46">
              <a:extLst>
                <a:ext uri="{FF2B5EF4-FFF2-40B4-BE49-F238E27FC236}">
                  <a16:creationId xmlns:a16="http://schemas.microsoft.com/office/drawing/2014/main" id="{38A1A4E7-164C-9B4F-BDEE-D980A7B21A83}"/>
                </a:ext>
              </a:extLst>
            </p:cNvPr>
            <p:cNvSpPr>
              <a:spLocks/>
            </p:cNvSpPr>
            <p:nvPr/>
          </p:nvSpPr>
          <p:spPr bwMode="auto">
            <a:xfrm>
              <a:off x="3310" y="2425"/>
              <a:ext cx="122" cy="163"/>
            </a:xfrm>
            <a:custGeom>
              <a:avLst/>
              <a:gdLst>
                <a:gd name="T0" fmla="*/ 203 w 243"/>
                <a:gd name="T1" fmla="*/ 303 h 326"/>
                <a:gd name="T2" fmla="*/ 201 w 243"/>
                <a:gd name="T3" fmla="*/ 212 h 326"/>
                <a:gd name="T4" fmla="*/ 190 w 243"/>
                <a:gd name="T5" fmla="*/ 96 h 326"/>
                <a:gd name="T6" fmla="*/ 228 w 243"/>
                <a:gd name="T7" fmla="*/ 82 h 326"/>
                <a:gd name="T8" fmla="*/ 243 w 243"/>
                <a:gd name="T9" fmla="*/ 44 h 326"/>
                <a:gd name="T10" fmla="*/ 220 w 243"/>
                <a:gd name="T11" fmla="*/ 2 h 326"/>
                <a:gd name="T12" fmla="*/ 169 w 243"/>
                <a:gd name="T13" fmla="*/ 4 h 326"/>
                <a:gd name="T14" fmla="*/ 125 w 243"/>
                <a:gd name="T15" fmla="*/ 0 h 326"/>
                <a:gd name="T16" fmla="*/ 81 w 243"/>
                <a:gd name="T17" fmla="*/ 10 h 326"/>
                <a:gd name="T18" fmla="*/ 24 w 243"/>
                <a:gd name="T19" fmla="*/ 12 h 326"/>
                <a:gd name="T20" fmla="*/ 0 w 243"/>
                <a:gd name="T21" fmla="*/ 52 h 326"/>
                <a:gd name="T22" fmla="*/ 17 w 243"/>
                <a:gd name="T23" fmla="*/ 80 h 326"/>
                <a:gd name="T24" fmla="*/ 49 w 243"/>
                <a:gd name="T25" fmla="*/ 94 h 326"/>
                <a:gd name="T26" fmla="*/ 55 w 243"/>
                <a:gd name="T27" fmla="*/ 185 h 326"/>
                <a:gd name="T28" fmla="*/ 60 w 243"/>
                <a:gd name="T29" fmla="*/ 324 h 326"/>
                <a:gd name="T30" fmla="*/ 123 w 243"/>
                <a:gd name="T31" fmla="*/ 326 h 326"/>
                <a:gd name="T32" fmla="*/ 203 w 243"/>
                <a:gd name="T33" fmla="*/ 303 h 326"/>
                <a:gd name="T34" fmla="*/ 203 w 243"/>
                <a:gd name="T35" fmla="*/ 303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43" h="326">
                  <a:moveTo>
                    <a:pt x="203" y="303"/>
                  </a:moveTo>
                  <a:lnTo>
                    <a:pt x="201" y="212"/>
                  </a:lnTo>
                  <a:lnTo>
                    <a:pt x="190" y="96"/>
                  </a:lnTo>
                  <a:lnTo>
                    <a:pt x="228" y="82"/>
                  </a:lnTo>
                  <a:lnTo>
                    <a:pt x="243" y="44"/>
                  </a:lnTo>
                  <a:lnTo>
                    <a:pt x="220" y="2"/>
                  </a:lnTo>
                  <a:lnTo>
                    <a:pt x="169" y="4"/>
                  </a:lnTo>
                  <a:lnTo>
                    <a:pt x="125" y="0"/>
                  </a:lnTo>
                  <a:lnTo>
                    <a:pt x="81" y="10"/>
                  </a:lnTo>
                  <a:lnTo>
                    <a:pt x="24" y="12"/>
                  </a:lnTo>
                  <a:lnTo>
                    <a:pt x="0" y="52"/>
                  </a:lnTo>
                  <a:lnTo>
                    <a:pt x="17" y="80"/>
                  </a:lnTo>
                  <a:lnTo>
                    <a:pt x="49" y="94"/>
                  </a:lnTo>
                  <a:lnTo>
                    <a:pt x="55" y="185"/>
                  </a:lnTo>
                  <a:lnTo>
                    <a:pt x="60" y="324"/>
                  </a:lnTo>
                  <a:lnTo>
                    <a:pt x="123" y="326"/>
                  </a:lnTo>
                  <a:lnTo>
                    <a:pt x="203" y="303"/>
                  </a:lnTo>
                  <a:lnTo>
                    <a:pt x="203" y="303"/>
                  </a:lnTo>
                  <a:close/>
                </a:path>
              </a:pathLst>
            </a:custGeom>
            <a:solidFill>
              <a:srgbClr val="C7F0F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511" name="Freeform 47">
              <a:extLst>
                <a:ext uri="{FF2B5EF4-FFF2-40B4-BE49-F238E27FC236}">
                  <a16:creationId xmlns:a16="http://schemas.microsoft.com/office/drawing/2014/main" id="{4E47ACCC-C38C-BE4E-B528-DD28F71E0401}"/>
                </a:ext>
              </a:extLst>
            </p:cNvPr>
            <p:cNvSpPr>
              <a:spLocks/>
            </p:cNvSpPr>
            <p:nvPr/>
          </p:nvSpPr>
          <p:spPr bwMode="auto">
            <a:xfrm>
              <a:off x="3352" y="2710"/>
              <a:ext cx="48" cy="23"/>
            </a:xfrm>
            <a:custGeom>
              <a:avLst/>
              <a:gdLst>
                <a:gd name="T0" fmla="*/ 0 w 97"/>
                <a:gd name="T1" fmla="*/ 2 h 45"/>
                <a:gd name="T2" fmla="*/ 17 w 97"/>
                <a:gd name="T3" fmla="*/ 40 h 45"/>
                <a:gd name="T4" fmla="*/ 54 w 97"/>
                <a:gd name="T5" fmla="*/ 45 h 45"/>
                <a:gd name="T6" fmla="*/ 82 w 97"/>
                <a:gd name="T7" fmla="*/ 38 h 45"/>
                <a:gd name="T8" fmla="*/ 97 w 97"/>
                <a:gd name="T9" fmla="*/ 0 h 45"/>
                <a:gd name="T10" fmla="*/ 0 w 97"/>
                <a:gd name="T11" fmla="*/ 2 h 45"/>
                <a:gd name="T12" fmla="*/ 0 w 97"/>
                <a:gd name="T13" fmla="*/ 2 h 45"/>
              </a:gdLst>
              <a:ahLst/>
              <a:cxnLst>
                <a:cxn ang="0">
                  <a:pos x="T0" y="T1"/>
                </a:cxn>
                <a:cxn ang="0">
                  <a:pos x="T2" y="T3"/>
                </a:cxn>
                <a:cxn ang="0">
                  <a:pos x="T4" y="T5"/>
                </a:cxn>
                <a:cxn ang="0">
                  <a:pos x="T6" y="T7"/>
                </a:cxn>
                <a:cxn ang="0">
                  <a:pos x="T8" y="T9"/>
                </a:cxn>
                <a:cxn ang="0">
                  <a:pos x="T10" y="T11"/>
                </a:cxn>
                <a:cxn ang="0">
                  <a:pos x="T12" y="T13"/>
                </a:cxn>
              </a:cxnLst>
              <a:rect l="0" t="0" r="r" b="b"/>
              <a:pathLst>
                <a:path w="97" h="45">
                  <a:moveTo>
                    <a:pt x="0" y="2"/>
                  </a:moveTo>
                  <a:lnTo>
                    <a:pt x="17" y="40"/>
                  </a:lnTo>
                  <a:lnTo>
                    <a:pt x="54" y="45"/>
                  </a:lnTo>
                  <a:lnTo>
                    <a:pt x="82" y="38"/>
                  </a:lnTo>
                  <a:lnTo>
                    <a:pt x="97" y="0"/>
                  </a:lnTo>
                  <a:lnTo>
                    <a:pt x="0" y="2"/>
                  </a:lnTo>
                  <a:lnTo>
                    <a:pt x="0" y="2"/>
                  </a:lnTo>
                  <a:close/>
                </a:path>
              </a:pathLst>
            </a:custGeom>
            <a:solidFill>
              <a:srgbClr val="7A94A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512" name="Freeform 48">
              <a:extLst>
                <a:ext uri="{FF2B5EF4-FFF2-40B4-BE49-F238E27FC236}">
                  <a16:creationId xmlns:a16="http://schemas.microsoft.com/office/drawing/2014/main" id="{FACFC31B-6190-3340-AED7-673543F60FFB}"/>
                </a:ext>
              </a:extLst>
            </p:cNvPr>
            <p:cNvSpPr>
              <a:spLocks/>
            </p:cNvSpPr>
            <p:nvPr/>
          </p:nvSpPr>
          <p:spPr bwMode="auto">
            <a:xfrm>
              <a:off x="3295" y="2543"/>
              <a:ext cx="163" cy="167"/>
            </a:xfrm>
            <a:custGeom>
              <a:avLst/>
              <a:gdLst>
                <a:gd name="T0" fmla="*/ 13 w 327"/>
                <a:gd name="T1" fmla="*/ 69 h 335"/>
                <a:gd name="T2" fmla="*/ 69 w 327"/>
                <a:gd name="T3" fmla="*/ 90 h 335"/>
                <a:gd name="T4" fmla="*/ 116 w 327"/>
                <a:gd name="T5" fmla="*/ 90 h 335"/>
                <a:gd name="T6" fmla="*/ 181 w 327"/>
                <a:gd name="T7" fmla="*/ 90 h 335"/>
                <a:gd name="T8" fmla="*/ 270 w 327"/>
                <a:gd name="T9" fmla="*/ 44 h 335"/>
                <a:gd name="T10" fmla="*/ 325 w 327"/>
                <a:gd name="T11" fmla="*/ 0 h 335"/>
                <a:gd name="T12" fmla="*/ 327 w 327"/>
                <a:gd name="T13" fmla="*/ 34 h 335"/>
                <a:gd name="T14" fmla="*/ 314 w 327"/>
                <a:gd name="T15" fmla="*/ 72 h 335"/>
                <a:gd name="T16" fmla="*/ 316 w 327"/>
                <a:gd name="T17" fmla="*/ 109 h 335"/>
                <a:gd name="T18" fmla="*/ 289 w 327"/>
                <a:gd name="T19" fmla="*/ 150 h 335"/>
                <a:gd name="T20" fmla="*/ 306 w 327"/>
                <a:gd name="T21" fmla="*/ 183 h 335"/>
                <a:gd name="T22" fmla="*/ 285 w 327"/>
                <a:gd name="T23" fmla="*/ 217 h 335"/>
                <a:gd name="T24" fmla="*/ 289 w 327"/>
                <a:gd name="T25" fmla="*/ 247 h 335"/>
                <a:gd name="T26" fmla="*/ 293 w 327"/>
                <a:gd name="T27" fmla="*/ 280 h 335"/>
                <a:gd name="T28" fmla="*/ 244 w 327"/>
                <a:gd name="T29" fmla="*/ 318 h 335"/>
                <a:gd name="T30" fmla="*/ 175 w 327"/>
                <a:gd name="T31" fmla="*/ 335 h 335"/>
                <a:gd name="T32" fmla="*/ 86 w 327"/>
                <a:gd name="T33" fmla="*/ 322 h 335"/>
                <a:gd name="T34" fmla="*/ 55 w 327"/>
                <a:gd name="T35" fmla="*/ 310 h 335"/>
                <a:gd name="T36" fmla="*/ 34 w 327"/>
                <a:gd name="T37" fmla="*/ 251 h 335"/>
                <a:gd name="T38" fmla="*/ 12 w 327"/>
                <a:gd name="T39" fmla="*/ 215 h 335"/>
                <a:gd name="T40" fmla="*/ 23 w 327"/>
                <a:gd name="T41" fmla="*/ 190 h 335"/>
                <a:gd name="T42" fmla="*/ 12 w 327"/>
                <a:gd name="T43" fmla="*/ 160 h 335"/>
                <a:gd name="T44" fmla="*/ 23 w 327"/>
                <a:gd name="T45" fmla="*/ 128 h 335"/>
                <a:gd name="T46" fmla="*/ 0 w 327"/>
                <a:gd name="T47" fmla="*/ 82 h 335"/>
                <a:gd name="T48" fmla="*/ 13 w 327"/>
                <a:gd name="T49" fmla="*/ 69 h 335"/>
                <a:gd name="T50" fmla="*/ 13 w 327"/>
                <a:gd name="T51" fmla="*/ 69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27" h="335">
                  <a:moveTo>
                    <a:pt x="13" y="69"/>
                  </a:moveTo>
                  <a:lnTo>
                    <a:pt x="69" y="90"/>
                  </a:lnTo>
                  <a:lnTo>
                    <a:pt x="116" y="90"/>
                  </a:lnTo>
                  <a:lnTo>
                    <a:pt x="181" y="90"/>
                  </a:lnTo>
                  <a:lnTo>
                    <a:pt x="270" y="44"/>
                  </a:lnTo>
                  <a:lnTo>
                    <a:pt x="325" y="0"/>
                  </a:lnTo>
                  <a:lnTo>
                    <a:pt x="327" y="34"/>
                  </a:lnTo>
                  <a:lnTo>
                    <a:pt x="314" y="72"/>
                  </a:lnTo>
                  <a:lnTo>
                    <a:pt x="316" y="109"/>
                  </a:lnTo>
                  <a:lnTo>
                    <a:pt x="289" y="150"/>
                  </a:lnTo>
                  <a:lnTo>
                    <a:pt x="306" y="183"/>
                  </a:lnTo>
                  <a:lnTo>
                    <a:pt x="285" y="217"/>
                  </a:lnTo>
                  <a:lnTo>
                    <a:pt x="289" y="247"/>
                  </a:lnTo>
                  <a:lnTo>
                    <a:pt x="293" y="280"/>
                  </a:lnTo>
                  <a:lnTo>
                    <a:pt x="244" y="318"/>
                  </a:lnTo>
                  <a:lnTo>
                    <a:pt x="175" y="335"/>
                  </a:lnTo>
                  <a:lnTo>
                    <a:pt x="86" y="322"/>
                  </a:lnTo>
                  <a:lnTo>
                    <a:pt x="55" y="310"/>
                  </a:lnTo>
                  <a:lnTo>
                    <a:pt x="34" y="251"/>
                  </a:lnTo>
                  <a:lnTo>
                    <a:pt x="12" y="215"/>
                  </a:lnTo>
                  <a:lnTo>
                    <a:pt x="23" y="190"/>
                  </a:lnTo>
                  <a:lnTo>
                    <a:pt x="12" y="160"/>
                  </a:lnTo>
                  <a:lnTo>
                    <a:pt x="23" y="128"/>
                  </a:lnTo>
                  <a:lnTo>
                    <a:pt x="0" y="82"/>
                  </a:lnTo>
                  <a:lnTo>
                    <a:pt x="13" y="69"/>
                  </a:lnTo>
                  <a:lnTo>
                    <a:pt x="13" y="69"/>
                  </a:lnTo>
                  <a:close/>
                </a:path>
              </a:pathLst>
            </a:custGeom>
            <a:solidFill>
              <a:srgbClr val="BA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513" name="Freeform 49">
              <a:extLst>
                <a:ext uri="{FF2B5EF4-FFF2-40B4-BE49-F238E27FC236}">
                  <a16:creationId xmlns:a16="http://schemas.microsoft.com/office/drawing/2014/main" id="{C14AD76A-13BD-1946-9445-33CA6713BC14}"/>
                </a:ext>
              </a:extLst>
            </p:cNvPr>
            <p:cNvSpPr>
              <a:spLocks/>
            </p:cNvSpPr>
            <p:nvPr/>
          </p:nvSpPr>
          <p:spPr bwMode="auto">
            <a:xfrm>
              <a:off x="3179" y="2101"/>
              <a:ext cx="353" cy="478"/>
            </a:xfrm>
            <a:custGeom>
              <a:avLst/>
              <a:gdLst>
                <a:gd name="T0" fmla="*/ 371 w 706"/>
                <a:gd name="T1" fmla="*/ 0 h 956"/>
                <a:gd name="T2" fmla="*/ 457 w 706"/>
                <a:gd name="T3" fmla="*/ 12 h 956"/>
                <a:gd name="T4" fmla="*/ 536 w 706"/>
                <a:gd name="T5" fmla="*/ 46 h 956"/>
                <a:gd name="T6" fmla="*/ 603 w 706"/>
                <a:gd name="T7" fmla="*/ 105 h 956"/>
                <a:gd name="T8" fmla="*/ 668 w 706"/>
                <a:gd name="T9" fmla="*/ 205 h 956"/>
                <a:gd name="T10" fmla="*/ 702 w 706"/>
                <a:gd name="T11" fmla="*/ 329 h 956"/>
                <a:gd name="T12" fmla="*/ 702 w 706"/>
                <a:gd name="T13" fmla="*/ 456 h 956"/>
                <a:gd name="T14" fmla="*/ 673 w 706"/>
                <a:gd name="T15" fmla="*/ 576 h 956"/>
                <a:gd name="T16" fmla="*/ 635 w 706"/>
                <a:gd name="T17" fmla="*/ 656 h 956"/>
                <a:gd name="T18" fmla="*/ 603 w 706"/>
                <a:gd name="T19" fmla="*/ 725 h 956"/>
                <a:gd name="T20" fmla="*/ 576 w 706"/>
                <a:gd name="T21" fmla="*/ 793 h 956"/>
                <a:gd name="T22" fmla="*/ 561 w 706"/>
                <a:gd name="T23" fmla="*/ 865 h 956"/>
                <a:gd name="T24" fmla="*/ 554 w 706"/>
                <a:gd name="T25" fmla="*/ 882 h 956"/>
                <a:gd name="T26" fmla="*/ 544 w 706"/>
                <a:gd name="T27" fmla="*/ 884 h 956"/>
                <a:gd name="T28" fmla="*/ 546 w 706"/>
                <a:gd name="T29" fmla="*/ 816 h 956"/>
                <a:gd name="T30" fmla="*/ 573 w 706"/>
                <a:gd name="T31" fmla="*/ 730 h 956"/>
                <a:gd name="T32" fmla="*/ 612 w 706"/>
                <a:gd name="T33" fmla="*/ 647 h 956"/>
                <a:gd name="T34" fmla="*/ 649 w 706"/>
                <a:gd name="T35" fmla="*/ 563 h 956"/>
                <a:gd name="T36" fmla="*/ 673 w 706"/>
                <a:gd name="T37" fmla="*/ 447 h 956"/>
                <a:gd name="T38" fmla="*/ 673 w 706"/>
                <a:gd name="T39" fmla="*/ 320 h 956"/>
                <a:gd name="T40" fmla="*/ 637 w 706"/>
                <a:gd name="T41" fmla="*/ 198 h 956"/>
                <a:gd name="T42" fmla="*/ 559 w 706"/>
                <a:gd name="T43" fmla="*/ 93 h 956"/>
                <a:gd name="T44" fmla="*/ 458 w 706"/>
                <a:gd name="T45" fmla="*/ 34 h 956"/>
                <a:gd name="T46" fmla="*/ 356 w 706"/>
                <a:gd name="T47" fmla="*/ 25 h 956"/>
                <a:gd name="T48" fmla="*/ 253 w 706"/>
                <a:gd name="T49" fmla="*/ 48 h 956"/>
                <a:gd name="T50" fmla="*/ 160 w 706"/>
                <a:gd name="T51" fmla="*/ 95 h 956"/>
                <a:gd name="T52" fmla="*/ 76 w 706"/>
                <a:gd name="T53" fmla="*/ 190 h 956"/>
                <a:gd name="T54" fmla="*/ 30 w 706"/>
                <a:gd name="T55" fmla="*/ 318 h 956"/>
                <a:gd name="T56" fmla="*/ 21 w 706"/>
                <a:gd name="T57" fmla="*/ 445 h 956"/>
                <a:gd name="T58" fmla="*/ 38 w 706"/>
                <a:gd name="T59" fmla="*/ 552 h 956"/>
                <a:gd name="T60" fmla="*/ 80 w 706"/>
                <a:gd name="T61" fmla="*/ 628 h 956"/>
                <a:gd name="T62" fmla="*/ 145 w 706"/>
                <a:gd name="T63" fmla="*/ 694 h 956"/>
                <a:gd name="T64" fmla="*/ 207 w 706"/>
                <a:gd name="T65" fmla="*/ 761 h 956"/>
                <a:gd name="T66" fmla="*/ 249 w 706"/>
                <a:gd name="T67" fmla="*/ 844 h 956"/>
                <a:gd name="T68" fmla="*/ 255 w 706"/>
                <a:gd name="T69" fmla="*/ 880 h 956"/>
                <a:gd name="T70" fmla="*/ 261 w 706"/>
                <a:gd name="T71" fmla="*/ 903 h 956"/>
                <a:gd name="T72" fmla="*/ 268 w 706"/>
                <a:gd name="T73" fmla="*/ 928 h 956"/>
                <a:gd name="T74" fmla="*/ 272 w 706"/>
                <a:gd name="T75" fmla="*/ 949 h 956"/>
                <a:gd name="T76" fmla="*/ 268 w 706"/>
                <a:gd name="T77" fmla="*/ 955 h 956"/>
                <a:gd name="T78" fmla="*/ 253 w 706"/>
                <a:gd name="T79" fmla="*/ 949 h 956"/>
                <a:gd name="T80" fmla="*/ 240 w 706"/>
                <a:gd name="T81" fmla="*/ 911 h 956"/>
                <a:gd name="T82" fmla="*/ 228 w 706"/>
                <a:gd name="T83" fmla="*/ 856 h 956"/>
                <a:gd name="T84" fmla="*/ 209 w 706"/>
                <a:gd name="T85" fmla="*/ 801 h 956"/>
                <a:gd name="T86" fmla="*/ 173 w 706"/>
                <a:gd name="T87" fmla="*/ 751 h 956"/>
                <a:gd name="T88" fmla="*/ 112 w 706"/>
                <a:gd name="T89" fmla="*/ 698 h 956"/>
                <a:gd name="T90" fmla="*/ 59 w 706"/>
                <a:gd name="T91" fmla="*/ 637 h 956"/>
                <a:gd name="T92" fmla="*/ 21 w 706"/>
                <a:gd name="T93" fmla="*/ 567 h 956"/>
                <a:gd name="T94" fmla="*/ 2 w 706"/>
                <a:gd name="T95" fmla="*/ 489 h 956"/>
                <a:gd name="T96" fmla="*/ 0 w 706"/>
                <a:gd name="T97" fmla="*/ 382 h 956"/>
                <a:gd name="T98" fmla="*/ 17 w 706"/>
                <a:gd name="T99" fmla="*/ 276 h 956"/>
                <a:gd name="T100" fmla="*/ 57 w 706"/>
                <a:gd name="T101" fmla="*/ 177 h 956"/>
                <a:gd name="T102" fmla="*/ 126 w 706"/>
                <a:gd name="T103" fmla="*/ 93 h 956"/>
                <a:gd name="T104" fmla="*/ 175 w 706"/>
                <a:gd name="T105" fmla="*/ 57 h 956"/>
                <a:gd name="T106" fmla="*/ 213 w 706"/>
                <a:gd name="T107" fmla="*/ 38 h 956"/>
                <a:gd name="T108" fmla="*/ 255 w 706"/>
                <a:gd name="T109" fmla="*/ 25 h 956"/>
                <a:gd name="T110" fmla="*/ 295 w 706"/>
                <a:gd name="T111" fmla="*/ 12 h 9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06" h="956">
                  <a:moveTo>
                    <a:pt x="306" y="8"/>
                  </a:moveTo>
                  <a:lnTo>
                    <a:pt x="327" y="4"/>
                  </a:lnTo>
                  <a:lnTo>
                    <a:pt x="350" y="2"/>
                  </a:lnTo>
                  <a:lnTo>
                    <a:pt x="371" y="0"/>
                  </a:lnTo>
                  <a:lnTo>
                    <a:pt x="394" y="2"/>
                  </a:lnTo>
                  <a:lnTo>
                    <a:pt x="415" y="2"/>
                  </a:lnTo>
                  <a:lnTo>
                    <a:pt x="436" y="6"/>
                  </a:lnTo>
                  <a:lnTo>
                    <a:pt x="457" y="12"/>
                  </a:lnTo>
                  <a:lnTo>
                    <a:pt x="477" y="17"/>
                  </a:lnTo>
                  <a:lnTo>
                    <a:pt x="498" y="25"/>
                  </a:lnTo>
                  <a:lnTo>
                    <a:pt x="517" y="34"/>
                  </a:lnTo>
                  <a:lnTo>
                    <a:pt x="536" y="46"/>
                  </a:lnTo>
                  <a:lnTo>
                    <a:pt x="554" y="59"/>
                  </a:lnTo>
                  <a:lnTo>
                    <a:pt x="571" y="72"/>
                  </a:lnTo>
                  <a:lnTo>
                    <a:pt x="588" y="88"/>
                  </a:lnTo>
                  <a:lnTo>
                    <a:pt x="603" y="105"/>
                  </a:lnTo>
                  <a:lnTo>
                    <a:pt x="618" y="124"/>
                  </a:lnTo>
                  <a:lnTo>
                    <a:pt x="637" y="150"/>
                  </a:lnTo>
                  <a:lnTo>
                    <a:pt x="652" y="177"/>
                  </a:lnTo>
                  <a:lnTo>
                    <a:pt x="668" y="205"/>
                  </a:lnTo>
                  <a:lnTo>
                    <a:pt x="679" y="236"/>
                  </a:lnTo>
                  <a:lnTo>
                    <a:pt x="689" y="266"/>
                  </a:lnTo>
                  <a:lnTo>
                    <a:pt x="696" y="297"/>
                  </a:lnTo>
                  <a:lnTo>
                    <a:pt x="702" y="329"/>
                  </a:lnTo>
                  <a:lnTo>
                    <a:pt x="706" y="361"/>
                  </a:lnTo>
                  <a:lnTo>
                    <a:pt x="706" y="392"/>
                  </a:lnTo>
                  <a:lnTo>
                    <a:pt x="706" y="424"/>
                  </a:lnTo>
                  <a:lnTo>
                    <a:pt x="702" y="456"/>
                  </a:lnTo>
                  <a:lnTo>
                    <a:pt x="698" y="487"/>
                  </a:lnTo>
                  <a:lnTo>
                    <a:pt x="690" y="517"/>
                  </a:lnTo>
                  <a:lnTo>
                    <a:pt x="683" y="548"/>
                  </a:lnTo>
                  <a:lnTo>
                    <a:pt x="673" y="576"/>
                  </a:lnTo>
                  <a:lnTo>
                    <a:pt x="660" y="605"/>
                  </a:lnTo>
                  <a:lnTo>
                    <a:pt x="652" y="620"/>
                  </a:lnTo>
                  <a:lnTo>
                    <a:pt x="645" y="637"/>
                  </a:lnTo>
                  <a:lnTo>
                    <a:pt x="635" y="656"/>
                  </a:lnTo>
                  <a:lnTo>
                    <a:pt x="628" y="673"/>
                  </a:lnTo>
                  <a:lnTo>
                    <a:pt x="618" y="690"/>
                  </a:lnTo>
                  <a:lnTo>
                    <a:pt x="611" y="707"/>
                  </a:lnTo>
                  <a:lnTo>
                    <a:pt x="603" y="725"/>
                  </a:lnTo>
                  <a:lnTo>
                    <a:pt x="595" y="742"/>
                  </a:lnTo>
                  <a:lnTo>
                    <a:pt x="590" y="759"/>
                  </a:lnTo>
                  <a:lnTo>
                    <a:pt x="582" y="776"/>
                  </a:lnTo>
                  <a:lnTo>
                    <a:pt x="576" y="793"/>
                  </a:lnTo>
                  <a:lnTo>
                    <a:pt x="573" y="810"/>
                  </a:lnTo>
                  <a:lnTo>
                    <a:pt x="567" y="827"/>
                  </a:lnTo>
                  <a:lnTo>
                    <a:pt x="565" y="846"/>
                  </a:lnTo>
                  <a:lnTo>
                    <a:pt x="561" y="865"/>
                  </a:lnTo>
                  <a:lnTo>
                    <a:pt x="559" y="882"/>
                  </a:lnTo>
                  <a:lnTo>
                    <a:pt x="557" y="882"/>
                  </a:lnTo>
                  <a:lnTo>
                    <a:pt x="555" y="882"/>
                  </a:lnTo>
                  <a:lnTo>
                    <a:pt x="554" y="882"/>
                  </a:lnTo>
                  <a:lnTo>
                    <a:pt x="552" y="884"/>
                  </a:lnTo>
                  <a:lnTo>
                    <a:pt x="550" y="884"/>
                  </a:lnTo>
                  <a:lnTo>
                    <a:pt x="548" y="884"/>
                  </a:lnTo>
                  <a:lnTo>
                    <a:pt x="544" y="884"/>
                  </a:lnTo>
                  <a:lnTo>
                    <a:pt x="544" y="884"/>
                  </a:lnTo>
                  <a:lnTo>
                    <a:pt x="542" y="861"/>
                  </a:lnTo>
                  <a:lnTo>
                    <a:pt x="542" y="839"/>
                  </a:lnTo>
                  <a:lnTo>
                    <a:pt x="546" y="816"/>
                  </a:lnTo>
                  <a:lnTo>
                    <a:pt x="550" y="795"/>
                  </a:lnTo>
                  <a:lnTo>
                    <a:pt x="555" y="772"/>
                  </a:lnTo>
                  <a:lnTo>
                    <a:pt x="563" y="751"/>
                  </a:lnTo>
                  <a:lnTo>
                    <a:pt x="573" y="730"/>
                  </a:lnTo>
                  <a:lnTo>
                    <a:pt x="582" y="709"/>
                  </a:lnTo>
                  <a:lnTo>
                    <a:pt x="593" y="688"/>
                  </a:lnTo>
                  <a:lnTo>
                    <a:pt x="603" y="667"/>
                  </a:lnTo>
                  <a:lnTo>
                    <a:pt x="612" y="647"/>
                  </a:lnTo>
                  <a:lnTo>
                    <a:pt x="624" y="626"/>
                  </a:lnTo>
                  <a:lnTo>
                    <a:pt x="633" y="605"/>
                  </a:lnTo>
                  <a:lnTo>
                    <a:pt x="641" y="584"/>
                  </a:lnTo>
                  <a:lnTo>
                    <a:pt x="649" y="563"/>
                  </a:lnTo>
                  <a:lnTo>
                    <a:pt x="656" y="542"/>
                  </a:lnTo>
                  <a:lnTo>
                    <a:pt x="664" y="510"/>
                  </a:lnTo>
                  <a:lnTo>
                    <a:pt x="670" y="479"/>
                  </a:lnTo>
                  <a:lnTo>
                    <a:pt x="673" y="447"/>
                  </a:lnTo>
                  <a:lnTo>
                    <a:pt x="677" y="417"/>
                  </a:lnTo>
                  <a:lnTo>
                    <a:pt x="677" y="384"/>
                  </a:lnTo>
                  <a:lnTo>
                    <a:pt x="677" y="352"/>
                  </a:lnTo>
                  <a:lnTo>
                    <a:pt x="673" y="320"/>
                  </a:lnTo>
                  <a:lnTo>
                    <a:pt x="668" y="289"/>
                  </a:lnTo>
                  <a:lnTo>
                    <a:pt x="660" y="257"/>
                  </a:lnTo>
                  <a:lnTo>
                    <a:pt x="651" y="228"/>
                  </a:lnTo>
                  <a:lnTo>
                    <a:pt x="637" y="198"/>
                  </a:lnTo>
                  <a:lnTo>
                    <a:pt x="622" y="169"/>
                  </a:lnTo>
                  <a:lnTo>
                    <a:pt x="603" y="143"/>
                  </a:lnTo>
                  <a:lnTo>
                    <a:pt x="582" y="118"/>
                  </a:lnTo>
                  <a:lnTo>
                    <a:pt x="559" y="93"/>
                  </a:lnTo>
                  <a:lnTo>
                    <a:pt x="531" y="72"/>
                  </a:lnTo>
                  <a:lnTo>
                    <a:pt x="508" y="57"/>
                  </a:lnTo>
                  <a:lnTo>
                    <a:pt x="483" y="44"/>
                  </a:lnTo>
                  <a:lnTo>
                    <a:pt x="458" y="34"/>
                  </a:lnTo>
                  <a:lnTo>
                    <a:pt x="434" y="29"/>
                  </a:lnTo>
                  <a:lnTo>
                    <a:pt x="409" y="25"/>
                  </a:lnTo>
                  <a:lnTo>
                    <a:pt x="382" y="23"/>
                  </a:lnTo>
                  <a:lnTo>
                    <a:pt x="356" y="25"/>
                  </a:lnTo>
                  <a:lnTo>
                    <a:pt x="331" y="27"/>
                  </a:lnTo>
                  <a:lnTo>
                    <a:pt x="304" y="32"/>
                  </a:lnTo>
                  <a:lnTo>
                    <a:pt x="278" y="38"/>
                  </a:lnTo>
                  <a:lnTo>
                    <a:pt x="253" y="48"/>
                  </a:lnTo>
                  <a:lnTo>
                    <a:pt x="228" y="57"/>
                  </a:lnTo>
                  <a:lnTo>
                    <a:pt x="205" y="69"/>
                  </a:lnTo>
                  <a:lnTo>
                    <a:pt x="183" y="82"/>
                  </a:lnTo>
                  <a:lnTo>
                    <a:pt x="160" y="95"/>
                  </a:lnTo>
                  <a:lnTo>
                    <a:pt x="141" y="110"/>
                  </a:lnTo>
                  <a:lnTo>
                    <a:pt x="116" y="135"/>
                  </a:lnTo>
                  <a:lnTo>
                    <a:pt x="95" y="162"/>
                  </a:lnTo>
                  <a:lnTo>
                    <a:pt x="76" y="190"/>
                  </a:lnTo>
                  <a:lnTo>
                    <a:pt x="61" y="221"/>
                  </a:lnTo>
                  <a:lnTo>
                    <a:pt x="48" y="253"/>
                  </a:lnTo>
                  <a:lnTo>
                    <a:pt x="38" y="285"/>
                  </a:lnTo>
                  <a:lnTo>
                    <a:pt x="30" y="318"/>
                  </a:lnTo>
                  <a:lnTo>
                    <a:pt x="25" y="350"/>
                  </a:lnTo>
                  <a:lnTo>
                    <a:pt x="23" y="382"/>
                  </a:lnTo>
                  <a:lnTo>
                    <a:pt x="21" y="415"/>
                  </a:lnTo>
                  <a:lnTo>
                    <a:pt x="21" y="445"/>
                  </a:lnTo>
                  <a:lnTo>
                    <a:pt x="25" y="475"/>
                  </a:lnTo>
                  <a:lnTo>
                    <a:pt x="27" y="504"/>
                  </a:lnTo>
                  <a:lnTo>
                    <a:pt x="32" y="529"/>
                  </a:lnTo>
                  <a:lnTo>
                    <a:pt x="38" y="552"/>
                  </a:lnTo>
                  <a:lnTo>
                    <a:pt x="46" y="572"/>
                  </a:lnTo>
                  <a:lnTo>
                    <a:pt x="55" y="591"/>
                  </a:lnTo>
                  <a:lnTo>
                    <a:pt x="67" y="610"/>
                  </a:lnTo>
                  <a:lnTo>
                    <a:pt x="80" y="628"/>
                  </a:lnTo>
                  <a:lnTo>
                    <a:pt x="95" y="647"/>
                  </a:lnTo>
                  <a:lnTo>
                    <a:pt x="110" y="662"/>
                  </a:lnTo>
                  <a:lnTo>
                    <a:pt x="127" y="679"/>
                  </a:lnTo>
                  <a:lnTo>
                    <a:pt x="145" y="694"/>
                  </a:lnTo>
                  <a:lnTo>
                    <a:pt x="160" y="711"/>
                  </a:lnTo>
                  <a:lnTo>
                    <a:pt x="177" y="726"/>
                  </a:lnTo>
                  <a:lnTo>
                    <a:pt x="192" y="744"/>
                  </a:lnTo>
                  <a:lnTo>
                    <a:pt x="207" y="761"/>
                  </a:lnTo>
                  <a:lnTo>
                    <a:pt x="221" y="780"/>
                  </a:lnTo>
                  <a:lnTo>
                    <a:pt x="232" y="799"/>
                  </a:lnTo>
                  <a:lnTo>
                    <a:pt x="242" y="821"/>
                  </a:lnTo>
                  <a:lnTo>
                    <a:pt x="249" y="844"/>
                  </a:lnTo>
                  <a:lnTo>
                    <a:pt x="255" y="869"/>
                  </a:lnTo>
                  <a:lnTo>
                    <a:pt x="255" y="871"/>
                  </a:lnTo>
                  <a:lnTo>
                    <a:pt x="255" y="875"/>
                  </a:lnTo>
                  <a:lnTo>
                    <a:pt x="255" y="880"/>
                  </a:lnTo>
                  <a:lnTo>
                    <a:pt x="257" y="884"/>
                  </a:lnTo>
                  <a:lnTo>
                    <a:pt x="259" y="890"/>
                  </a:lnTo>
                  <a:lnTo>
                    <a:pt x="259" y="896"/>
                  </a:lnTo>
                  <a:lnTo>
                    <a:pt x="261" y="903"/>
                  </a:lnTo>
                  <a:lnTo>
                    <a:pt x="262" y="909"/>
                  </a:lnTo>
                  <a:lnTo>
                    <a:pt x="264" y="915"/>
                  </a:lnTo>
                  <a:lnTo>
                    <a:pt x="266" y="922"/>
                  </a:lnTo>
                  <a:lnTo>
                    <a:pt x="268" y="928"/>
                  </a:lnTo>
                  <a:lnTo>
                    <a:pt x="268" y="934"/>
                  </a:lnTo>
                  <a:lnTo>
                    <a:pt x="270" y="939"/>
                  </a:lnTo>
                  <a:lnTo>
                    <a:pt x="270" y="945"/>
                  </a:lnTo>
                  <a:lnTo>
                    <a:pt x="272" y="949"/>
                  </a:lnTo>
                  <a:lnTo>
                    <a:pt x="272" y="953"/>
                  </a:lnTo>
                  <a:lnTo>
                    <a:pt x="272" y="955"/>
                  </a:lnTo>
                  <a:lnTo>
                    <a:pt x="270" y="956"/>
                  </a:lnTo>
                  <a:lnTo>
                    <a:pt x="268" y="955"/>
                  </a:lnTo>
                  <a:lnTo>
                    <a:pt x="264" y="953"/>
                  </a:lnTo>
                  <a:lnTo>
                    <a:pt x="261" y="951"/>
                  </a:lnTo>
                  <a:lnTo>
                    <a:pt x="257" y="949"/>
                  </a:lnTo>
                  <a:lnTo>
                    <a:pt x="253" y="949"/>
                  </a:lnTo>
                  <a:lnTo>
                    <a:pt x="249" y="951"/>
                  </a:lnTo>
                  <a:lnTo>
                    <a:pt x="245" y="937"/>
                  </a:lnTo>
                  <a:lnTo>
                    <a:pt x="243" y="924"/>
                  </a:lnTo>
                  <a:lnTo>
                    <a:pt x="240" y="911"/>
                  </a:lnTo>
                  <a:lnTo>
                    <a:pt x="238" y="898"/>
                  </a:lnTo>
                  <a:lnTo>
                    <a:pt x="234" y="884"/>
                  </a:lnTo>
                  <a:lnTo>
                    <a:pt x="232" y="869"/>
                  </a:lnTo>
                  <a:lnTo>
                    <a:pt x="228" y="856"/>
                  </a:lnTo>
                  <a:lnTo>
                    <a:pt x="224" y="842"/>
                  </a:lnTo>
                  <a:lnTo>
                    <a:pt x="221" y="827"/>
                  </a:lnTo>
                  <a:lnTo>
                    <a:pt x="215" y="814"/>
                  </a:lnTo>
                  <a:lnTo>
                    <a:pt x="209" y="801"/>
                  </a:lnTo>
                  <a:lnTo>
                    <a:pt x="202" y="787"/>
                  </a:lnTo>
                  <a:lnTo>
                    <a:pt x="194" y="776"/>
                  </a:lnTo>
                  <a:lnTo>
                    <a:pt x="184" y="763"/>
                  </a:lnTo>
                  <a:lnTo>
                    <a:pt x="173" y="751"/>
                  </a:lnTo>
                  <a:lnTo>
                    <a:pt x="160" y="742"/>
                  </a:lnTo>
                  <a:lnTo>
                    <a:pt x="143" y="726"/>
                  </a:lnTo>
                  <a:lnTo>
                    <a:pt x="127" y="713"/>
                  </a:lnTo>
                  <a:lnTo>
                    <a:pt x="112" y="698"/>
                  </a:lnTo>
                  <a:lnTo>
                    <a:pt x="97" y="683"/>
                  </a:lnTo>
                  <a:lnTo>
                    <a:pt x="84" y="667"/>
                  </a:lnTo>
                  <a:lnTo>
                    <a:pt x="70" y="652"/>
                  </a:lnTo>
                  <a:lnTo>
                    <a:pt x="59" y="637"/>
                  </a:lnTo>
                  <a:lnTo>
                    <a:pt x="48" y="620"/>
                  </a:lnTo>
                  <a:lnTo>
                    <a:pt x="36" y="603"/>
                  </a:lnTo>
                  <a:lnTo>
                    <a:pt x="28" y="586"/>
                  </a:lnTo>
                  <a:lnTo>
                    <a:pt x="21" y="567"/>
                  </a:lnTo>
                  <a:lnTo>
                    <a:pt x="13" y="550"/>
                  </a:lnTo>
                  <a:lnTo>
                    <a:pt x="8" y="531"/>
                  </a:lnTo>
                  <a:lnTo>
                    <a:pt x="4" y="510"/>
                  </a:lnTo>
                  <a:lnTo>
                    <a:pt x="2" y="489"/>
                  </a:lnTo>
                  <a:lnTo>
                    <a:pt x="0" y="466"/>
                  </a:lnTo>
                  <a:lnTo>
                    <a:pt x="0" y="437"/>
                  </a:lnTo>
                  <a:lnTo>
                    <a:pt x="0" y="411"/>
                  </a:lnTo>
                  <a:lnTo>
                    <a:pt x="0" y="382"/>
                  </a:lnTo>
                  <a:lnTo>
                    <a:pt x="4" y="356"/>
                  </a:lnTo>
                  <a:lnTo>
                    <a:pt x="6" y="329"/>
                  </a:lnTo>
                  <a:lnTo>
                    <a:pt x="11" y="302"/>
                  </a:lnTo>
                  <a:lnTo>
                    <a:pt x="17" y="276"/>
                  </a:lnTo>
                  <a:lnTo>
                    <a:pt x="25" y="251"/>
                  </a:lnTo>
                  <a:lnTo>
                    <a:pt x="32" y="225"/>
                  </a:lnTo>
                  <a:lnTo>
                    <a:pt x="44" y="202"/>
                  </a:lnTo>
                  <a:lnTo>
                    <a:pt x="57" y="177"/>
                  </a:lnTo>
                  <a:lnTo>
                    <a:pt x="70" y="156"/>
                  </a:lnTo>
                  <a:lnTo>
                    <a:pt x="87" y="133"/>
                  </a:lnTo>
                  <a:lnTo>
                    <a:pt x="105" y="112"/>
                  </a:lnTo>
                  <a:lnTo>
                    <a:pt x="126" y="93"/>
                  </a:lnTo>
                  <a:lnTo>
                    <a:pt x="148" y="76"/>
                  </a:lnTo>
                  <a:lnTo>
                    <a:pt x="156" y="69"/>
                  </a:lnTo>
                  <a:lnTo>
                    <a:pt x="165" y="63"/>
                  </a:lnTo>
                  <a:lnTo>
                    <a:pt x="175" y="57"/>
                  </a:lnTo>
                  <a:lnTo>
                    <a:pt x="184" y="52"/>
                  </a:lnTo>
                  <a:lnTo>
                    <a:pt x="194" y="46"/>
                  </a:lnTo>
                  <a:lnTo>
                    <a:pt x="204" y="42"/>
                  </a:lnTo>
                  <a:lnTo>
                    <a:pt x="213" y="38"/>
                  </a:lnTo>
                  <a:lnTo>
                    <a:pt x="224" y="34"/>
                  </a:lnTo>
                  <a:lnTo>
                    <a:pt x="234" y="31"/>
                  </a:lnTo>
                  <a:lnTo>
                    <a:pt x="243" y="27"/>
                  </a:lnTo>
                  <a:lnTo>
                    <a:pt x="255" y="25"/>
                  </a:lnTo>
                  <a:lnTo>
                    <a:pt x="264" y="21"/>
                  </a:lnTo>
                  <a:lnTo>
                    <a:pt x="274" y="17"/>
                  </a:lnTo>
                  <a:lnTo>
                    <a:pt x="285" y="15"/>
                  </a:lnTo>
                  <a:lnTo>
                    <a:pt x="295" y="12"/>
                  </a:lnTo>
                  <a:lnTo>
                    <a:pt x="306" y="8"/>
                  </a:lnTo>
                  <a:lnTo>
                    <a:pt x="306" y="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514" name="Freeform 50">
              <a:extLst>
                <a:ext uri="{FF2B5EF4-FFF2-40B4-BE49-F238E27FC236}">
                  <a16:creationId xmlns:a16="http://schemas.microsoft.com/office/drawing/2014/main" id="{8D742062-C151-2440-8419-ECB32FF92E29}"/>
                </a:ext>
              </a:extLst>
            </p:cNvPr>
            <p:cNvSpPr>
              <a:spLocks/>
            </p:cNvSpPr>
            <p:nvPr/>
          </p:nvSpPr>
          <p:spPr bwMode="auto">
            <a:xfrm>
              <a:off x="3330" y="2418"/>
              <a:ext cx="88" cy="171"/>
            </a:xfrm>
            <a:custGeom>
              <a:avLst/>
              <a:gdLst>
                <a:gd name="T0" fmla="*/ 98 w 176"/>
                <a:gd name="T1" fmla="*/ 2 h 342"/>
                <a:gd name="T2" fmla="*/ 133 w 176"/>
                <a:gd name="T3" fmla="*/ 19 h 342"/>
                <a:gd name="T4" fmla="*/ 154 w 176"/>
                <a:gd name="T5" fmla="*/ 55 h 342"/>
                <a:gd name="T6" fmla="*/ 165 w 176"/>
                <a:gd name="T7" fmla="*/ 97 h 342"/>
                <a:gd name="T8" fmla="*/ 169 w 176"/>
                <a:gd name="T9" fmla="*/ 143 h 342"/>
                <a:gd name="T10" fmla="*/ 171 w 176"/>
                <a:gd name="T11" fmla="*/ 179 h 342"/>
                <a:gd name="T12" fmla="*/ 173 w 176"/>
                <a:gd name="T13" fmla="*/ 208 h 342"/>
                <a:gd name="T14" fmla="*/ 175 w 176"/>
                <a:gd name="T15" fmla="*/ 234 h 342"/>
                <a:gd name="T16" fmla="*/ 175 w 176"/>
                <a:gd name="T17" fmla="*/ 263 h 342"/>
                <a:gd name="T18" fmla="*/ 176 w 176"/>
                <a:gd name="T19" fmla="*/ 291 h 342"/>
                <a:gd name="T20" fmla="*/ 176 w 176"/>
                <a:gd name="T21" fmla="*/ 318 h 342"/>
                <a:gd name="T22" fmla="*/ 167 w 176"/>
                <a:gd name="T23" fmla="*/ 322 h 342"/>
                <a:gd name="T24" fmla="*/ 161 w 176"/>
                <a:gd name="T25" fmla="*/ 325 h 342"/>
                <a:gd name="T26" fmla="*/ 152 w 176"/>
                <a:gd name="T27" fmla="*/ 268 h 342"/>
                <a:gd name="T28" fmla="*/ 148 w 176"/>
                <a:gd name="T29" fmla="*/ 208 h 342"/>
                <a:gd name="T30" fmla="*/ 146 w 176"/>
                <a:gd name="T31" fmla="*/ 147 h 342"/>
                <a:gd name="T32" fmla="*/ 140 w 176"/>
                <a:gd name="T33" fmla="*/ 92 h 342"/>
                <a:gd name="T34" fmla="*/ 127 w 176"/>
                <a:gd name="T35" fmla="*/ 48 h 342"/>
                <a:gd name="T36" fmla="*/ 93 w 176"/>
                <a:gd name="T37" fmla="*/ 27 h 342"/>
                <a:gd name="T38" fmla="*/ 62 w 176"/>
                <a:gd name="T39" fmla="*/ 36 h 342"/>
                <a:gd name="T40" fmla="*/ 43 w 176"/>
                <a:gd name="T41" fmla="*/ 67 h 342"/>
                <a:gd name="T42" fmla="*/ 32 w 176"/>
                <a:gd name="T43" fmla="*/ 105 h 342"/>
                <a:gd name="T44" fmla="*/ 26 w 176"/>
                <a:gd name="T45" fmla="*/ 147 h 342"/>
                <a:gd name="T46" fmla="*/ 24 w 176"/>
                <a:gd name="T47" fmla="*/ 179 h 342"/>
                <a:gd name="T48" fmla="*/ 22 w 176"/>
                <a:gd name="T49" fmla="*/ 213 h 342"/>
                <a:gd name="T50" fmla="*/ 24 w 176"/>
                <a:gd name="T51" fmla="*/ 247 h 342"/>
                <a:gd name="T52" fmla="*/ 26 w 176"/>
                <a:gd name="T53" fmla="*/ 282 h 342"/>
                <a:gd name="T54" fmla="*/ 28 w 176"/>
                <a:gd name="T55" fmla="*/ 314 h 342"/>
                <a:gd name="T56" fmla="*/ 28 w 176"/>
                <a:gd name="T57" fmla="*/ 342 h 342"/>
                <a:gd name="T58" fmla="*/ 19 w 176"/>
                <a:gd name="T59" fmla="*/ 341 h 342"/>
                <a:gd name="T60" fmla="*/ 13 w 176"/>
                <a:gd name="T61" fmla="*/ 342 h 342"/>
                <a:gd name="T62" fmla="*/ 9 w 176"/>
                <a:gd name="T63" fmla="*/ 333 h 342"/>
                <a:gd name="T64" fmla="*/ 5 w 176"/>
                <a:gd name="T65" fmla="*/ 312 h 342"/>
                <a:gd name="T66" fmla="*/ 3 w 176"/>
                <a:gd name="T67" fmla="*/ 287 h 342"/>
                <a:gd name="T68" fmla="*/ 3 w 176"/>
                <a:gd name="T69" fmla="*/ 265 h 342"/>
                <a:gd name="T70" fmla="*/ 3 w 176"/>
                <a:gd name="T71" fmla="*/ 242 h 342"/>
                <a:gd name="T72" fmla="*/ 1 w 176"/>
                <a:gd name="T73" fmla="*/ 223 h 342"/>
                <a:gd name="T74" fmla="*/ 0 w 176"/>
                <a:gd name="T75" fmla="*/ 177 h 342"/>
                <a:gd name="T76" fmla="*/ 1 w 176"/>
                <a:gd name="T77" fmla="*/ 131 h 342"/>
                <a:gd name="T78" fmla="*/ 7 w 176"/>
                <a:gd name="T79" fmla="*/ 86 h 342"/>
                <a:gd name="T80" fmla="*/ 24 w 176"/>
                <a:gd name="T81" fmla="*/ 46 h 342"/>
                <a:gd name="T82" fmla="*/ 53 w 176"/>
                <a:gd name="T83" fmla="*/ 12 h 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76" h="342">
                  <a:moveTo>
                    <a:pt x="66" y="4"/>
                  </a:moveTo>
                  <a:lnTo>
                    <a:pt x="83" y="0"/>
                  </a:lnTo>
                  <a:lnTo>
                    <a:pt x="98" y="2"/>
                  </a:lnTo>
                  <a:lnTo>
                    <a:pt x="112" y="6"/>
                  </a:lnTo>
                  <a:lnTo>
                    <a:pt x="123" y="12"/>
                  </a:lnTo>
                  <a:lnTo>
                    <a:pt x="133" y="19"/>
                  </a:lnTo>
                  <a:lnTo>
                    <a:pt x="142" y="31"/>
                  </a:lnTo>
                  <a:lnTo>
                    <a:pt x="148" y="42"/>
                  </a:lnTo>
                  <a:lnTo>
                    <a:pt x="154" y="55"/>
                  </a:lnTo>
                  <a:lnTo>
                    <a:pt x="159" y="69"/>
                  </a:lnTo>
                  <a:lnTo>
                    <a:pt x="163" y="82"/>
                  </a:lnTo>
                  <a:lnTo>
                    <a:pt x="165" y="97"/>
                  </a:lnTo>
                  <a:lnTo>
                    <a:pt x="167" y="112"/>
                  </a:lnTo>
                  <a:lnTo>
                    <a:pt x="169" y="128"/>
                  </a:lnTo>
                  <a:lnTo>
                    <a:pt x="169" y="143"/>
                  </a:lnTo>
                  <a:lnTo>
                    <a:pt x="169" y="156"/>
                  </a:lnTo>
                  <a:lnTo>
                    <a:pt x="171" y="169"/>
                  </a:lnTo>
                  <a:lnTo>
                    <a:pt x="171" y="179"/>
                  </a:lnTo>
                  <a:lnTo>
                    <a:pt x="171" y="188"/>
                  </a:lnTo>
                  <a:lnTo>
                    <a:pt x="171" y="198"/>
                  </a:lnTo>
                  <a:lnTo>
                    <a:pt x="173" y="208"/>
                  </a:lnTo>
                  <a:lnTo>
                    <a:pt x="173" y="215"/>
                  </a:lnTo>
                  <a:lnTo>
                    <a:pt x="173" y="225"/>
                  </a:lnTo>
                  <a:lnTo>
                    <a:pt x="175" y="234"/>
                  </a:lnTo>
                  <a:lnTo>
                    <a:pt x="175" y="244"/>
                  </a:lnTo>
                  <a:lnTo>
                    <a:pt x="175" y="253"/>
                  </a:lnTo>
                  <a:lnTo>
                    <a:pt x="175" y="263"/>
                  </a:lnTo>
                  <a:lnTo>
                    <a:pt x="176" y="272"/>
                  </a:lnTo>
                  <a:lnTo>
                    <a:pt x="176" y="282"/>
                  </a:lnTo>
                  <a:lnTo>
                    <a:pt x="176" y="291"/>
                  </a:lnTo>
                  <a:lnTo>
                    <a:pt x="176" y="301"/>
                  </a:lnTo>
                  <a:lnTo>
                    <a:pt x="176" y="308"/>
                  </a:lnTo>
                  <a:lnTo>
                    <a:pt x="176" y="318"/>
                  </a:lnTo>
                  <a:lnTo>
                    <a:pt x="173" y="320"/>
                  </a:lnTo>
                  <a:lnTo>
                    <a:pt x="169" y="322"/>
                  </a:lnTo>
                  <a:lnTo>
                    <a:pt x="167" y="322"/>
                  </a:lnTo>
                  <a:lnTo>
                    <a:pt x="165" y="323"/>
                  </a:lnTo>
                  <a:lnTo>
                    <a:pt x="163" y="323"/>
                  </a:lnTo>
                  <a:lnTo>
                    <a:pt x="161" y="325"/>
                  </a:lnTo>
                  <a:lnTo>
                    <a:pt x="157" y="306"/>
                  </a:lnTo>
                  <a:lnTo>
                    <a:pt x="154" y="287"/>
                  </a:lnTo>
                  <a:lnTo>
                    <a:pt x="152" y="268"/>
                  </a:lnTo>
                  <a:lnTo>
                    <a:pt x="150" y="249"/>
                  </a:lnTo>
                  <a:lnTo>
                    <a:pt x="150" y="228"/>
                  </a:lnTo>
                  <a:lnTo>
                    <a:pt x="148" y="208"/>
                  </a:lnTo>
                  <a:lnTo>
                    <a:pt x="148" y="187"/>
                  </a:lnTo>
                  <a:lnTo>
                    <a:pt x="148" y="168"/>
                  </a:lnTo>
                  <a:lnTo>
                    <a:pt x="146" y="147"/>
                  </a:lnTo>
                  <a:lnTo>
                    <a:pt x="144" y="128"/>
                  </a:lnTo>
                  <a:lnTo>
                    <a:pt x="142" y="109"/>
                  </a:lnTo>
                  <a:lnTo>
                    <a:pt x="140" y="92"/>
                  </a:lnTo>
                  <a:lnTo>
                    <a:pt x="136" y="76"/>
                  </a:lnTo>
                  <a:lnTo>
                    <a:pt x="133" y="61"/>
                  </a:lnTo>
                  <a:lnTo>
                    <a:pt x="127" y="48"/>
                  </a:lnTo>
                  <a:lnTo>
                    <a:pt x="119" y="36"/>
                  </a:lnTo>
                  <a:lnTo>
                    <a:pt x="104" y="29"/>
                  </a:lnTo>
                  <a:lnTo>
                    <a:pt x="93" y="27"/>
                  </a:lnTo>
                  <a:lnTo>
                    <a:pt x="81" y="27"/>
                  </a:lnTo>
                  <a:lnTo>
                    <a:pt x="72" y="31"/>
                  </a:lnTo>
                  <a:lnTo>
                    <a:pt x="62" y="36"/>
                  </a:lnTo>
                  <a:lnTo>
                    <a:pt x="55" y="44"/>
                  </a:lnTo>
                  <a:lnTo>
                    <a:pt x="49" y="54"/>
                  </a:lnTo>
                  <a:lnTo>
                    <a:pt x="43" y="67"/>
                  </a:lnTo>
                  <a:lnTo>
                    <a:pt x="39" y="78"/>
                  </a:lnTo>
                  <a:lnTo>
                    <a:pt x="36" y="92"/>
                  </a:lnTo>
                  <a:lnTo>
                    <a:pt x="32" y="105"/>
                  </a:lnTo>
                  <a:lnTo>
                    <a:pt x="30" y="120"/>
                  </a:lnTo>
                  <a:lnTo>
                    <a:pt x="28" y="133"/>
                  </a:lnTo>
                  <a:lnTo>
                    <a:pt x="26" y="147"/>
                  </a:lnTo>
                  <a:lnTo>
                    <a:pt x="26" y="158"/>
                  </a:lnTo>
                  <a:lnTo>
                    <a:pt x="24" y="169"/>
                  </a:lnTo>
                  <a:lnTo>
                    <a:pt x="24" y="179"/>
                  </a:lnTo>
                  <a:lnTo>
                    <a:pt x="22" y="190"/>
                  </a:lnTo>
                  <a:lnTo>
                    <a:pt x="22" y="202"/>
                  </a:lnTo>
                  <a:lnTo>
                    <a:pt x="22" y="213"/>
                  </a:lnTo>
                  <a:lnTo>
                    <a:pt x="22" y="225"/>
                  </a:lnTo>
                  <a:lnTo>
                    <a:pt x="24" y="236"/>
                  </a:lnTo>
                  <a:lnTo>
                    <a:pt x="24" y="247"/>
                  </a:lnTo>
                  <a:lnTo>
                    <a:pt x="26" y="259"/>
                  </a:lnTo>
                  <a:lnTo>
                    <a:pt x="26" y="270"/>
                  </a:lnTo>
                  <a:lnTo>
                    <a:pt x="26" y="282"/>
                  </a:lnTo>
                  <a:lnTo>
                    <a:pt x="26" y="293"/>
                  </a:lnTo>
                  <a:lnTo>
                    <a:pt x="28" y="303"/>
                  </a:lnTo>
                  <a:lnTo>
                    <a:pt x="28" y="314"/>
                  </a:lnTo>
                  <a:lnTo>
                    <a:pt x="28" y="323"/>
                  </a:lnTo>
                  <a:lnTo>
                    <a:pt x="28" y="333"/>
                  </a:lnTo>
                  <a:lnTo>
                    <a:pt x="28" y="342"/>
                  </a:lnTo>
                  <a:lnTo>
                    <a:pt x="24" y="341"/>
                  </a:lnTo>
                  <a:lnTo>
                    <a:pt x="20" y="341"/>
                  </a:lnTo>
                  <a:lnTo>
                    <a:pt x="19" y="341"/>
                  </a:lnTo>
                  <a:lnTo>
                    <a:pt x="17" y="342"/>
                  </a:lnTo>
                  <a:lnTo>
                    <a:pt x="15" y="342"/>
                  </a:lnTo>
                  <a:lnTo>
                    <a:pt x="13" y="342"/>
                  </a:lnTo>
                  <a:lnTo>
                    <a:pt x="13" y="341"/>
                  </a:lnTo>
                  <a:lnTo>
                    <a:pt x="11" y="339"/>
                  </a:lnTo>
                  <a:lnTo>
                    <a:pt x="9" y="333"/>
                  </a:lnTo>
                  <a:lnTo>
                    <a:pt x="7" y="325"/>
                  </a:lnTo>
                  <a:lnTo>
                    <a:pt x="7" y="318"/>
                  </a:lnTo>
                  <a:lnTo>
                    <a:pt x="5" y="312"/>
                  </a:lnTo>
                  <a:lnTo>
                    <a:pt x="5" y="304"/>
                  </a:lnTo>
                  <a:lnTo>
                    <a:pt x="5" y="297"/>
                  </a:lnTo>
                  <a:lnTo>
                    <a:pt x="3" y="287"/>
                  </a:lnTo>
                  <a:lnTo>
                    <a:pt x="3" y="280"/>
                  </a:lnTo>
                  <a:lnTo>
                    <a:pt x="3" y="272"/>
                  </a:lnTo>
                  <a:lnTo>
                    <a:pt x="3" y="265"/>
                  </a:lnTo>
                  <a:lnTo>
                    <a:pt x="3" y="257"/>
                  </a:lnTo>
                  <a:lnTo>
                    <a:pt x="3" y="249"/>
                  </a:lnTo>
                  <a:lnTo>
                    <a:pt x="3" y="242"/>
                  </a:lnTo>
                  <a:lnTo>
                    <a:pt x="3" y="234"/>
                  </a:lnTo>
                  <a:lnTo>
                    <a:pt x="1" y="228"/>
                  </a:lnTo>
                  <a:lnTo>
                    <a:pt x="1" y="223"/>
                  </a:lnTo>
                  <a:lnTo>
                    <a:pt x="1" y="208"/>
                  </a:lnTo>
                  <a:lnTo>
                    <a:pt x="0" y="192"/>
                  </a:lnTo>
                  <a:lnTo>
                    <a:pt x="0" y="177"/>
                  </a:lnTo>
                  <a:lnTo>
                    <a:pt x="0" y="162"/>
                  </a:lnTo>
                  <a:lnTo>
                    <a:pt x="0" y="147"/>
                  </a:lnTo>
                  <a:lnTo>
                    <a:pt x="1" y="131"/>
                  </a:lnTo>
                  <a:lnTo>
                    <a:pt x="3" y="116"/>
                  </a:lnTo>
                  <a:lnTo>
                    <a:pt x="5" y="101"/>
                  </a:lnTo>
                  <a:lnTo>
                    <a:pt x="7" y="86"/>
                  </a:lnTo>
                  <a:lnTo>
                    <a:pt x="13" y="73"/>
                  </a:lnTo>
                  <a:lnTo>
                    <a:pt x="19" y="59"/>
                  </a:lnTo>
                  <a:lnTo>
                    <a:pt x="24" y="46"/>
                  </a:lnTo>
                  <a:lnTo>
                    <a:pt x="32" y="34"/>
                  </a:lnTo>
                  <a:lnTo>
                    <a:pt x="41" y="23"/>
                  </a:lnTo>
                  <a:lnTo>
                    <a:pt x="53" y="12"/>
                  </a:lnTo>
                  <a:lnTo>
                    <a:pt x="66" y="4"/>
                  </a:lnTo>
                  <a:lnTo>
                    <a:pt x="66"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515" name="Freeform 51">
              <a:extLst>
                <a:ext uri="{FF2B5EF4-FFF2-40B4-BE49-F238E27FC236}">
                  <a16:creationId xmlns:a16="http://schemas.microsoft.com/office/drawing/2014/main" id="{CB888605-68A0-2E44-A9DB-7C56116D7B9B}"/>
                </a:ext>
              </a:extLst>
            </p:cNvPr>
            <p:cNvSpPr>
              <a:spLocks/>
            </p:cNvSpPr>
            <p:nvPr/>
          </p:nvSpPr>
          <p:spPr bwMode="auto">
            <a:xfrm>
              <a:off x="3291" y="2533"/>
              <a:ext cx="173" cy="96"/>
            </a:xfrm>
            <a:custGeom>
              <a:avLst/>
              <a:gdLst>
                <a:gd name="T0" fmla="*/ 336 w 346"/>
                <a:gd name="T1" fmla="*/ 12 h 192"/>
                <a:gd name="T2" fmla="*/ 346 w 346"/>
                <a:gd name="T3" fmla="*/ 38 h 192"/>
                <a:gd name="T4" fmla="*/ 344 w 346"/>
                <a:gd name="T5" fmla="*/ 65 h 192"/>
                <a:gd name="T6" fmla="*/ 332 w 346"/>
                <a:gd name="T7" fmla="*/ 92 h 192"/>
                <a:gd name="T8" fmla="*/ 315 w 346"/>
                <a:gd name="T9" fmla="*/ 116 h 192"/>
                <a:gd name="T10" fmla="*/ 291 w 346"/>
                <a:gd name="T11" fmla="*/ 137 h 192"/>
                <a:gd name="T12" fmla="*/ 266 w 346"/>
                <a:gd name="T13" fmla="*/ 156 h 192"/>
                <a:gd name="T14" fmla="*/ 239 w 346"/>
                <a:gd name="T15" fmla="*/ 171 h 192"/>
                <a:gd name="T16" fmla="*/ 220 w 346"/>
                <a:gd name="T17" fmla="*/ 179 h 192"/>
                <a:gd name="T18" fmla="*/ 207 w 346"/>
                <a:gd name="T19" fmla="*/ 183 h 192"/>
                <a:gd name="T20" fmla="*/ 194 w 346"/>
                <a:gd name="T21" fmla="*/ 187 h 192"/>
                <a:gd name="T22" fmla="*/ 180 w 346"/>
                <a:gd name="T23" fmla="*/ 189 h 192"/>
                <a:gd name="T24" fmla="*/ 167 w 346"/>
                <a:gd name="T25" fmla="*/ 189 h 192"/>
                <a:gd name="T26" fmla="*/ 154 w 346"/>
                <a:gd name="T27" fmla="*/ 190 h 192"/>
                <a:gd name="T28" fmla="*/ 140 w 346"/>
                <a:gd name="T29" fmla="*/ 192 h 192"/>
                <a:gd name="T30" fmla="*/ 127 w 346"/>
                <a:gd name="T31" fmla="*/ 192 h 192"/>
                <a:gd name="T32" fmla="*/ 110 w 346"/>
                <a:gd name="T33" fmla="*/ 192 h 192"/>
                <a:gd name="T34" fmla="*/ 87 w 346"/>
                <a:gd name="T35" fmla="*/ 189 h 192"/>
                <a:gd name="T36" fmla="*/ 64 w 346"/>
                <a:gd name="T37" fmla="*/ 181 h 192"/>
                <a:gd name="T38" fmla="*/ 41 w 346"/>
                <a:gd name="T39" fmla="*/ 170 h 192"/>
                <a:gd name="T40" fmla="*/ 20 w 346"/>
                <a:gd name="T41" fmla="*/ 154 h 192"/>
                <a:gd name="T42" fmla="*/ 7 w 346"/>
                <a:gd name="T43" fmla="*/ 137 h 192"/>
                <a:gd name="T44" fmla="*/ 0 w 346"/>
                <a:gd name="T45" fmla="*/ 116 h 192"/>
                <a:gd name="T46" fmla="*/ 0 w 346"/>
                <a:gd name="T47" fmla="*/ 93 h 192"/>
                <a:gd name="T48" fmla="*/ 7 w 346"/>
                <a:gd name="T49" fmla="*/ 80 h 192"/>
                <a:gd name="T50" fmla="*/ 13 w 346"/>
                <a:gd name="T51" fmla="*/ 80 h 192"/>
                <a:gd name="T52" fmla="*/ 20 w 346"/>
                <a:gd name="T53" fmla="*/ 78 h 192"/>
                <a:gd name="T54" fmla="*/ 26 w 346"/>
                <a:gd name="T55" fmla="*/ 76 h 192"/>
                <a:gd name="T56" fmla="*/ 26 w 346"/>
                <a:gd name="T57" fmla="*/ 92 h 192"/>
                <a:gd name="T58" fmla="*/ 26 w 346"/>
                <a:gd name="T59" fmla="*/ 118 h 192"/>
                <a:gd name="T60" fmla="*/ 41 w 346"/>
                <a:gd name="T61" fmla="*/ 139 h 192"/>
                <a:gd name="T62" fmla="*/ 62 w 346"/>
                <a:gd name="T63" fmla="*/ 154 h 192"/>
                <a:gd name="T64" fmla="*/ 91 w 346"/>
                <a:gd name="T65" fmla="*/ 166 h 192"/>
                <a:gd name="T66" fmla="*/ 123 w 346"/>
                <a:gd name="T67" fmla="*/ 171 h 192"/>
                <a:gd name="T68" fmla="*/ 156 w 346"/>
                <a:gd name="T69" fmla="*/ 171 h 192"/>
                <a:gd name="T70" fmla="*/ 184 w 346"/>
                <a:gd name="T71" fmla="*/ 168 h 192"/>
                <a:gd name="T72" fmla="*/ 209 w 346"/>
                <a:gd name="T73" fmla="*/ 158 h 192"/>
                <a:gd name="T74" fmla="*/ 234 w 346"/>
                <a:gd name="T75" fmla="*/ 149 h 192"/>
                <a:gd name="T76" fmla="*/ 258 w 346"/>
                <a:gd name="T77" fmla="*/ 135 h 192"/>
                <a:gd name="T78" fmla="*/ 281 w 346"/>
                <a:gd name="T79" fmla="*/ 118 h 192"/>
                <a:gd name="T80" fmla="*/ 302 w 346"/>
                <a:gd name="T81" fmla="*/ 99 h 192"/>
                <a:gd name="T82" fmla="*/ 315 w 346"/>
                <a:gd name="T83" fmla="*/ 76 h 192"/>
                <a:gd name="T84" fmla="*/ 323 w 346"/>
                <a:gd name="T85" fmla="*/ 52 h 192"/>
                <a:gd name="T86" fmla="*/ 323 w 346"/>
                <a:gd name="T87" fmla="*/ 23 h 192"/>
                <a:gd name="T88" fmla="*/ 321 w 346"/>
                <a:gd name="T89" fmla="*/ 6 h 192"/>
                <a:gd name="T90" fmla="*/ 325 w 346"/>
                <a:gd name="T91" fmla="*/ 2 h 192"/>
                <a:gd name="T92" fmla="*/ 327 w 346"/>
                <a:gd name="T93" fmla="*/ 0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46" h="192">
                  <a:moveTo>
                    <a:pt x="327" y="0"/>
                  </a:moveTo>
                  <a:lnTo>
                    <a:pt x="336" y="12"/>
                  </a:lnTo>
                  <a:lnTo>
                    <a:pt x="342" y="25"/>
                  </a:lnTo>
                  <a:lnTo>
                    <a:pt x="346" y="38"/>
                  </a:lnTo>
                  <a:lnTo>
                    <a:pt x="346" y="52"/>
                  </a:lnTo>
                  <a:lnTo>
                    <a:pt x="344" y="65"/>
                  </a:lnTo>
                  <a:lnTo>
                    <a:pt x="340" y="78"/>
                  </a:lnTo>
                  <a:lnTo>
                    <a:pt x="332" y="92"/>
                  </a:lnTo>
                  <a:lnTo>
                    <a:pt x="325" y="103"/>
                  </a:lnTo>
                  <a:lnTo>
                    <a:pt x="315" y="116"/>
                  </a:lnTo>
                  <a:lnTo>
                    <a:pt x="304" y="128"/>
                  </a:lnTo>
                  <a:lnTo>
                    <a:pt x="291" y="137"/>
                  </a:lnTo>
                  <a:lnTo>
                    <a:pt x="279" y="149"/>
                  </a:lnTo>
                  <a:lnTo>
                    <a:pt x="266" y="156"/>
                  </a:lnTo>
                  <a:lnTo>
                    <a:pt x="253" y="164"/>
                  </a:lnTo>
                  <a:lnTo>
                    <a:pt x="239" y="171"/>
                  </a:lnTo>
                  <a:lnTo>
                    <a:pt x="228" y="177"/>
                  </a:lnTo>
                  <a:lnTo>
                    <a:pt x="220" y="179"/>
                  </a:lnTo>
                  <a:lnTo>
                    <a:pt x="214" y="181"/>
                  </a:lnTo>
                  <a:lnTo>
                    <a:pt x="207" y="183"/>
                  </a:lnTo>
                  <a:lnTo>
                    <a:pt x="201" y="185"/>
                  </a:lnTo>
                  <a:lnTo>
                    <a:pt x="194" y="187"/>
                  </a:lnTo>
                  <a:lnTo>
                    <a:pt x="188" y="187"/>
                  </a:lnTo>
                  <a:lnTo>
                    <a:pt x="180" y="189"/>
                  </a:lnTo>
                  <a:lnTo>
                    <a:pt x="175" y="189"/>
                  </a:lnTo>
                  <a:lnTo>
                    <a:pt x="167" y="189"/>
                  </a:lnTo>
                  <a:lnTo>
                    <a:pt x="161" y="190"/>
                  </a:lnTo>
                  <a:lnTo>
                    <a:pt x="154" y="190"/>
                  </a:lnTo>
                  <a:lnTo>
                    <a:pt x="146" y="190"/>
                  </a:lnTo>
                  <a:lnTo>
                    <a:pt x="140" y="192"/>
                  </a:lnTo>
                  <a:lnTo>
                    <a:pt x="135" y="192"/>
                  </a:lnTo>
                  <a:lnTo>
                    <a:pt x="127" y="192"/>
                  </a:lnTo>
                  <a:lnTo>
                    <a:pt x="121" y="192"/>
                  </a:lnTo>
                  <a:lnTo>
                    <a:pt x="110" y="192"/>
                  </a:lnTo>
                  <a:lnTo>
                    <a:pt x="98" y="190"/>
                  </a:lnTo>
                  <a:lnTo>
                    <a:pt x="87" y="189"/>
                  </a:lnTo>
                  <a:lnTo>
                    <a:pt x="76" y="187"/>
                  </a:lnTo>
                  <a:lnTo>
                    <a:pt x="64" y="181"/>
                  </a:lnTo>
                  <a:lnTo>
                    <a:pt x="53" y="177"/>
                  </a:lnTo>
                  <a:lnTo>
                    <a:pt x="41" y="170"/>
                  </a:lnTo>
                  <a:lnTo>
                    <a:pt x="32" y="164"/>
                  </a:lnTo>
                  <a:lnTo>
                    <a:pt x="20" y="154"/>
                  </a:lnTo>
                  <a:lnTo>
                    <a:pt x="13" y="147"/>
                  </a:lnTo>
                  <a:lnTo>
                    <a:pt x="7" y="137"/>
                  </a:lnTo>
                  <a:lnTo>
                    <a:pt x="1" y="128"/>
                  </a:lnTo>
                  <a:lnTo>
                    <a:pt x="0" y="116"/>
                  </a:lnTo>
                  <a:lnTo>
                    <a:pt x="0" y="105"/>
                  </a:lnTo>
                  <a:lnTo>
                    <a:pt x="0" y="93"/>
                  </a:lnTo>
                  <a:lnTo>
                    <a:pt x="5" y="80"/>
                  </a:lnTo>
                  <a:lnTo>
                    <a:pt x="7" y="80"/>
                  </a:lnTo>
                  <a:lnTo>
                    <a:pt x="11" y="80"/>
                  </a:lnTo>
                  <a:lnTo>
                    <a:pt x="13" y="80"/>
                  </a:lnTo>
                  <a:lnTo>
                    <a:pt x="17" y="78"/>
                  </a:lnTo>
                  <a:lnTo>
                    <a:pt x="20" y="78"/>
                  </a:lnTo>
                  <a:lnTo>
                    <a:pt x="22" y="76"/>
                  </a:lnTo>
                  <a:lnTo>
                    <a:pt x="26" y="76"/>
                  </a:lnTo>
                  <a:lnTo>
                    <a:pt x="32" y="76"/>
                  </a:lnTo>
                  <a:lnTo>
                    <a:pt x="26" y="92"/>
                  </a:lnTo>
                  <a:lnTo>
                    <a:pt x="24" y="107"/>
                  </a:lnTo>
                  <a:lnTo>
                    <a:pt x="26" y="118"/>
                  </a:lnTo>
                  <a:lnTo>
                    <a:pt x="32" y="130"/>
                  </a:lnTo>
                  <a:lnTo>
                    <a:pt x="41" y="139"/>
                  </a:lnTo>
                  <a:lnTo>
                    <a:pt x="51" y="149"/>
                  </a:lnTo>
                  <a:lnTo>
                    <a:pt x="62" y="154"/>
                  </a:lnTo>
                  <a:lnTo>
                    <a:pt x="78" y="162"/>
                  </a:lnTo>
                  <a:lnTo>
                    <a:pt x="91" y="166"/>
                  </a:lnTo>
                  <a:lnTo>
                    <a:pt x="108" y="170"/>
                  </a:lnTo>
                  <a:lnTo>
                    <a:pt x="123" y="171"/>
                  </a:lnTo>
                  <a:lnTo>
                    <a:pt x="138" y="171"/>
                  </a:lnTo>
                  <a:lnTo>
                    <a:pt x="156" y="171"/>
                  </a:lnTo>
                  <a:lnTo>
                    <a:pt x="171" y="170"/>
                  </a:lnTo>
                  <a:lnTo>
                    <a:pt x="184" y="168"/>
                  </a:lnTo>
                  <a:lnTo>
                    <a:pt x="195" y="164"/>
                  </a:lnTo>
                  <a:lnTo>
                    <a:pt x="209" y="158"/>
                  </a:lnTo>
                  <a:lnTo>
                    <a:pt x="220" y="154"/>
                  </a:lnTo>
                  <a:lnTo>
                    <a:pt x="234" y="149"/>
                  </a:lnTo>
                  <a:lnTo>
                    <a:pt x="247" y="141"/>
                  </a:lnTo>
                  <a:lnTo>
                    <a:pt x="258" y="135"/>
                  </a:lnTo>
                  <a:lnTo>
                    <a:pt x="270" y="128"/>
                  </a:lnTo>
                  <a:lnTo>
                    <a:pt x="281" y="118"/>
                  </a:lnTo>
                  <a:lnTo>
                    <a:pt x="292" y="111"/>
                  </a:lnTo>
                  <a:lnTo>
                    <a:pt x="302" y="99"/>
                  </a:lnTo>
                  <a:lnTo>
                    <a:pt x="310" y="90"/>
                  </a:lnTo>
                  <a:lnTo>
                    <a:pt x="315" y="76"/>
                  </a:lnTo>
                  <a:lnTo>
                    <a:pt x="321" y="65"/>
                  </a:lnTo>
                  <a:lnTo>
                    <a:pt x="323" y="52"/>
                  </a:lnTo>
                  <a:lnTo>
                    <a:pt x="325" y="38"/>
                  </a:lnTo>
                  <a:lnTo>
                    <a:pt x="323" y="23"/>
                  </a:lnTo>
                  <a:lnTo>
                    <a:pt x="319" y="8"/>
                  </a:lnTo>
                  <a:lnTo>
                    <a:pt x="321" y="6"/>
                  </a:lnTo>
                  <a:lnTo>
                    <a:pt x="323" y="4"/>
                  </a:lnTo>
                  <a:lnTo>
                    <a:pt x="325" y="2"/>
                  </a:lnTo>
                  <a:lnTo>
                    <a:pt x="327" y="0"/>
                  </a:lnTo>
                  <a:lnTo>
                    <a:pt x="32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516" name="Freeform 52">
              <a:extLst>
                <a:ext uri="{FF2B5EF4-FFF2-40B4-BE49-F238E27FC236}">
                  <a16:creationId xmlns:a16="http://schemas.microsoft.com/office/drawing/2014/main" id="{6296BCF6-74F6-F444-8C5A-D411670CDE55}"/>
                </a:ext>
              </a:extLst>
            </p:cNvPr>
            <p:cNvSpPr>
              <a:spLocks/>
            </p:cNvSpPr>
            <p:nvPr/>
          </p:nvSpPr>
          <p:spPr bwMode="auto">
            <a:xfrm>
              <a:off x="3296" y="2576"/>
              <a:ext cx="163" cy="84"/>
            </a:xfrm>
            <a:custGeom>
              <a:avLst/>
              <a:gdLst>
                <a:gd name="T0" fmla="*/ 314 w 327"/>
                <a:gd name="T1" fmla="*/ 13 h 167"/>
                <a:gd name="T2" fmla="*/ 320 w 327"/>
                <a:gd name="T3" fmla="*/ 11 h 167"/>
                <a:gd name="T4" fmla="*/ 323 w 327"/>
                <a:gd name="T5" fmla="*/ 4 h 167"/>
                <a:gd name="T6" fmla="*/ 325 w 327"/>
                <a:gd name="T7" fmla="*/ 0 h 167"/>
                <a:gd name="T8" fmla="*/ 327 w 327"/>
                <a:gd name="T9" fmla="*/ 15 h 167"/>
                <a:gd name="T10" fmla="*/ 323 w 327"/>
                <a:gd name="T11" fmla="*/ 42 h 167"/>
                <a:gd name="T12" fmla="*/ 316 w 327"/>
                <a:gd name="T13" fmla="*/ 64 h 167"/>
                <a:gd name="T14" fmla="*/ 304 w 327"/>
                <a:gd name="T15" fmla="*/ 83 h 167"/>
                <a:gd name="T16" fmla="*/ 289 w 327"/>
                <a:gd name="T17" fmla="*/ 99 h 167"/>
                <a:gd name="T18" fmla="*/ 274 w 327"/>
                <a:gd name="T19" fmla="*/ 112 h 167"/>
                <a:gd name="T20" fmla="*/ 257 w 327"/>
                <a:gd name="T21" fmla="*/ 123 h 167"/>
                <a:gd name="T22" fmla="*/ 244 w 327"/>
                <a:gd name="T23" fmla="*/ 131 h 167"/>
                <a:gd name="T24" fmla="*/ 232 w 327"/>
                <a:gd name="T25" fmla="*/ 139 h 167"/>
                <a:gd name="T26" fmla="*/ 219 w 327"/>
                <a:gd name="T27" fmla="*/ 144 h 167"/>
                <a:gd name="T28" fmla="*/ 205 w 327"/>
                <a:gd name="T29" fmla="*/ 150 h 167"/>
                <a:gd name="T30" fmla="*/ 190 w 327"/>
                <a:gd name="T31" fmla="*/ 154 h 167"/>
                <a:gd name="T32" fmla="*/ 177 w 327"/>
                <a:gd name="T33" fmla="*/ 158 h 167"/>
                <a:gd name="T34" fmla="*/ 164 w 327"/>
                <a:gd name="T35" fmla="*/ 161 h 167"/>
                <a:gd name="T36" fmla="*/ 148 w 327"/>
                <a:gd name="T37" fmla="*/ 163 h 167"/>
                <a:gd name="T38" fmla="*/ 131 w 327"/>
                <a:gd name="T39" fmla="*/ 165 h 167"/>
                <a:gd name="T40" fmla="*/ 114 w 327"/>
                <a:gd name="T41" fmla="*/ 167 h 167"/>
                <a:gd name="T42" fmla="*/ 89 w 327"/>
                <a:gd name="T43" fmla="*/ 163 h 167"/>
                <a:gd name="T44" fmla="*/ 63 w 327"/>
                <a:gd name="T45" fmla="*/ 156 h 167"/>
                <a:gd name="T46" fmla="*/ 38 w 327"/>
                <a:gd name="T47" fmla="*/ 144 h 167"/>
                <a:gd name="T48" fmla="*/ 17 w 327"/>
                <a:gd name="T49" fmla="*/ 131 h 167"/>
                <a:gd name="T50" fmla="*/ 4 w 327"/>
                <a:gd name="T51" fmla="*/ 112 h 167"/>
                <a:gd name="T52" fmla="*/ 0 w 327"/>
                <a:gd name="T53" fmla="*/ 91 h 167"/>
                <a:gd name="T54" fmla="*/ 6 w 327"/>
                <a:gd name="T55" fmla="*/ 68 h 167"/>
                <a:gd name="T56" fmla="*/ 23 w 327"/>
                <a:gd name="T57" fmla="*/ 59 h 167"/>
                <a:gd name="T58" fmla="*/ 29 w 327"/>
                <a:gd name="T59" fmla="*/ 66 h 167"/>
                <a:gd name="T60" fmla="*/ 30 w 327"/>
                <a:gd name="T61" fmla="*/ 76 h 167"/>
                <a:gd name="T62" fmla="*/ 27 w 327"/>
                <a:gd name="T63" fmla="*/ 85 h 167"/>
                <a:gd name="T64" fmla="*/ 25 w 327"/>
                <a:gd name="T65" fmla="*/ 95 h 167"/>
                <a:gd name="T66" fmla="*/ 23 w 327"/>
                <a:gd name="T67" fmla="*/ 104 h 167"/>
                <a:gd name="T68" fmla="*/ 27 w 327"/>
                <a:gd name="T69" fmla="*/ 112 h 167"/>
                <a:gd name="T70" fmla="*/ 36 w 327"/>
                <a:gd name="T71" fmla="*/ 120 h 167"/>
                <a:gd name="T72" fmla="*/ 61 w 327"/>
                <a:gd name="T73" fmla="*/ 131 h 167"/>
                <a:gd name="T74" fmla="*/ 101 w 327"/>
                <a:gd name="T75" fmla="*/ 140 h 167"/>
                <a:gd name="T76" fmla="*/ 143 w 327"/>
                <a:gd name="T77" fmla="*/ 140 h 167"/>
                <a:gd name="T78" fmla="*/ 185 w 327"/>
                <a:gd name="T79" fmla="*/ 133 h 167"/>
                <a:gd name="T80" fmla="*/ 223 w 327"/>
                <a:gd name="T81" fmla="*/ 118 h 167"/>
                <a:gd name="T82" fmla="*/ 257 w 327"/>
                <a:gd name="T83" fmla="*/ 97 h 167"/>
                <a:gd name="T84" fmla="*/ 285 w 327"/>
                <a:gd name="T85" fmla="*/ 66 h 167"/>
                <a:gd name="T86" fmla="*/ 304 w 327"/>
                <a:gd name="T87" fmla="*/ 32 h 167"/>
                <a:gd name="T88" fmla="*/ 312 w 327"/>
                <a:gd name="T89" fmla="*/ 11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27" h="167">
                  <a:moveTo>
                    <a:pt x="312" y="11"/>
                  </a:moveTo>
                  <a:lnTo>
                    <a:pt x="314" y="13"/>
                  </a:lnTo>
                  <a:lnTo>
                    <a:pt x="318" y="13"/>
                  </a:lnTo>
                  <a:lnTo>
                    <a:pt x="320" y="11"/>
                  </a:lnTo>
                  <a:lnTo>
                    <a:pt x="322" y="7"/>
                  </a:lnTo>
                  <a:lnTo>
                    <a:pt x="323" y="4"/>
                  </a:lnTo>
                  <a:lnTo>
                    <a:pt x="325" y="0"/>
                  </a:lnTo>
                  <a:lnTo>
                    <a:pt x="325" y="0"/>
                  </a:lnTo>
                  <a:lnTo>
                    <a:pt x="327" y="2"/>
                  </a:lnTo>
                  <a:lnTo>
                    <a:pt x="327" y="15"/>
                  </a:lnTo>
                  <a:lnTo>
                    <a:pt x="327" y="30"/>
                  </a:lnTo>
                  <a:lnTo>
                    <a:pt x="323" y="42"/>
                  </a:lnTo>
                  <a:lnTo>
                    <a:pt x="322" y="53"/>
                  </a:lnTo>
                  <a:lnTo>
                    <a:pt x="316" y="64"/>
                  </a:lnTo>
                  <a:lnTo>
                    <a:pt x="310" y="74"/>
                  </a:lnTo>
                  <a:lnTo>
                    <a:pt x="304" y="83"/>
                  </a:lnTo>
                  <a:lnTo>
                    <a:pt x="297" y="91"/>
                  </a:lnTo>
                  <a:lnTo>
                    <a:pt x="289" y="99"/>
                  </a:lnTo>
                  <a:lnTo>
                    <a:pt x="282" y="106"/>
                  </a:lnTo>
                  <a:lnTo>
                    <a:pt x="274" y="112"/>
                  </a:lnTo>
                  <a:lnTo>
                    <a:pt x="266" y="118"/>
                  </a:lnTo>
                  <a:lnTo>
                    <a:pt x="257" y="123"/>
                  </a:lnTo>
                  <a:lnTo>
                    <a:pt x="251" y="127"/>
                  </a:lnTo>
                  <a:lnTo>
                    <a:pt x="244" y="131"/>
                  </a:lnTo>
                  <a:lnTo>
                    <a:pt x="238" y="135"/>
                  </a:lnTo>
                  <a:lnTo>
                    <a:pt x="232" y="139"/>
                  </a:lnTo>
                  <a:lnTo>
                    <a:pt x="225" y="142"/>
                  </a:lnTo>
                  <a:lnTo>
                    <a:pt x="219" y="144"/>
                  </a:lnTo>
                  <a:lnTo>
                    <a:pt x="211" y="148"/>
                  </a:lnTo>
                  <a:lnTo>
                    <a:pt x="205" y="150"/>
                  </a:lnTo>
                  <a:lnTo>
                    <a:pt x="198" y="152"/>
                  </a:lnTo>
                  <a:lnTo>
                    <a:pt x="190" y="154"/>
                  </a:lnTo>
                  <a:lnTo>
                    <a:pt x="185" y="156"/>
                  </a:lnTo>
                  <a:lnTo>
                    <a:pt x="177" y="158"/>
                  </a:lnTo>
                  <a:lnTo>
                    <a:pt x="169" y="159"/>
                  </a:lnTo>
                  <a:lnTo>
                    <a:pt x="164" y="161"/>
                  </a:lnTo>
                  <a:lnTo>
                    <a:pt x="156" y="161"/>
                  </a:lnTo>
                  <a:lnTo>
                    <a:pt x="148" y="163"/>
                  </a:lnTo>
                  <a:lnTo>
                    <a:pt x="141" y="165"/>
                  </a:lnTo>
                  <a:lnTo>
                    <a:pt x="131" y="165"/>
                  </a:lnTo>
                  <a:lnTo>
                    <a:pt x="124" y="167"/>
                  </a:lnTo>
                  <a:lnTo>
                    <a:pt x="114" y="167"/>
                  </a:lnTo>
                  <a:lnTo>
                    <a:pt x="101" y="165"/>
                  </a:lnTo>
                  <a:lnTo>
                    <a:pt x="89" y="163"/>
                  </a:lnTo>
                  <a:lnTo>
                    <a:pt x="76" y="159"/>
                  </a:lnTo>
                  <a:lnTo>
                    <a:pt x="63" y="156"/>
                  </a:lnTo>
                  <a:lnTo>
                    <a:pt x="51" y="152"/>
                  </a:lnTo>
                  <a:lnTo>
                    <a:pt x="38" y="144"/>
                  </a:lnTo>
                  <a:lnTo>
                    <a:pt x="29" y="139"/>
                  </a:lnTo>
                  <a:lnTo>
                    <a:pt x="17" y="131"/>
                  </a:lnTo>
                  <a:lnTo>
                    <a:pt x="10" y="121"/>
                  </a:lnTo>
                  <a:lnTo>
                    <a:pt x="4" y="112"/>
                  </a:lnTo>
                  <a:lnTo>
                    <a:pt x="0" y="102"/>
                  </a:lnTo>
                  <a:lnTo>
                    <a:pt x="0" y="91"/>
                  </a:lnTo>
                  <a:lnTo>
                    <a:pt x="2" y="80"/>
                  </a:lnTo>
                  <a:lnTo>
                    <a:pt x="6" y="68"/>
                  </a:lnTo>
                  <a:lnTo>
                    <a:pt x="15" y="55"/>
                  </a:lnTo>
                  <a:lnTo>
                    <a:pt x="23" y="59"/>
                  </a:lnTo>
                  <a:lnTo>
                    <a:pt x="27" y="63"/>
                  </a:lnTo>
                  <a:lnTo>
                    <a:pt x="29" y="66"/>
                  </a:lnTo>
                  <a:lnTo>
                    <a:pt x="30" y="70"/>
                  </a:lnTo>
                  <a:lnTo>
                    <a:pt x="30" y="76"/>
                  </a:lnTo>
                  <a:lnTo>
                    <a:pt x="29" y="80"/>
                  </a:lnTo>
                  <a:lnTo>
                    <a:pt x="27" y="85"/>
                  </a:lnTo>
                  <a:lnTo>
                    <a:pt x="27" y="89"/>
                  </a:lnTo>
                  <a:lnTo>
                    <a:pt x="25" y="95"/>
                  </a:lnTo>
                  <a:lnTo>
                    <a:pt x="23" y="99"/>
                  </a:lnTo>
                  <a:lnTo>
                    <a:pt x="23" y="104"/>
                  </a:lnTo>
                  <a:lnTo>
                    <a:pt x="25" y="108"/>
                  </a:lnTo>
                  <a:lnTo>
                    <a:pt x="27" y="112"/>
                  </a:lnTo>
                  <a:lnTo>
                    <a:pt x="30" y="116"/>
                  </a:lnTo>
                  <a:lnTo>
                    <a:pt x="36" y="120"/>
                  </a:lnTo>
                  <a:lnTo>
                    <a:pt x="44" y="123"/>
                  </a:lnTo>
                  <a:lnTo>
                    <a:pt x="61" y="131"/>
                  </a:lnTo>
                  <a:lnTo>
                    <a:pt x="80" y="137"/>
                  </a:lnTo>
                  <a:lnTo>
                    <a:pt x="101" y="140"/>
                  </a:lnTo>
                  <a:lnTo>
                    <a:pt x="122" y="140"/>
                  </a:lnTo>
                  <a:lnTo>
                    <a:pt x="143" y="140"/>
                  </a:lnTo>
                  <a:lnTo>
                    <a:pt x="164" y="139"/>
                  </a:lnTo>
                  <a:lnTo>
                    <a:pt x="185" y="133"/>
                  </a:lnTo>
                  <a:lnTo>
                    <a:pt x="204" y="127"/>
                  </a:lnTo>
                  <a:lnTo>
                    <a:pt x="223" y="118"/>
                  </a:lnTo>
                  <a:lnTo>
                    <a:pt x="242" y="108"/>
                  </a:lnTo>
                  <a:lnTo>
                    <a:pt x="257" y="97"/>
                  </a:lnTo>
                  <a:lnTo>
                    <a:pt x="272" y="83"/>
                  </a:lnTo>
                  <a:lnTo>
                    <a:pt x="285" y="66"/>
                  </a:lnTo>
                  <a:lnTo>
                    <a:pt x="297" y="49"/>
                  </a:lnTo>
                  <a:lnTo>
                    <a:pt x="304" y="32"/>
                  </a:lnTo>
                  <a:lnTo>
                    <a:pt x="312" y="11"/>
                  </a:lnTo>
                  <a:lnTo>
                    <a:pt x="312"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517" name="Freeform 53">
              <a:extLst>
                <a:ext uri="{FF2B5EF4-FFF2-40B4-BE49-F238E27FC236}">
                  <a16:creationId xmlns:a16="http://schemas.microsoft.com/office/drawing/2014/main" id="{E81CB8DA-CF24-2C40-8828-7ACE7DD706AE}"/>
                </a:ext>
              </a:extLst>
            </p:cNvPr>
            <p:cNvSpPr>
              <a:spLocks/>
            </p:cNvSpPr>
            <p:nvPr/>
          </p:nvSpPr>
          <p:spPr bwMode="auto">
            <a:xfrm>
              <a:off x="3298" y="2613"/>
              <a:ext cx="155" cy="74"/>
            </a:xfrm>
            <a:custGeom>
              <a:avLst/>
              <a:gdLst>
                <a:gd name="T0" fmla="*/ 304 w 310"/>
                <a:gd name="T1" fmla="*/ 11 h 146"/>
                <a:gd name="T2" fmla="*/ 310 w 310"/>
                <a:gd name="T3" fmla="*/ 34 h 146"/>
                <a:gd name="T4" fmla="*/ 306 w 310"/>
                <a:gd name="T5" fmla="*/ 57 h 146"/>
                <a:gd name="T6" fmla="*/ 293 w 310"/>
                <a:gd name="T7" fmla="*/ 78 h 146"/>
                <a:gd name="T8" fmla="*/ 274 w 310"/>
                <a:gd name="T9" fmla="*/ 97 h 146"/>
                <a:gd name="T10" fmla="*/ 253 w 310"/>
                <a:gd name="T11" fmla="*/ 112 h 146"/>
                <a:gd name="T12" fmla="*/ 228 w 310"/>
                <a:gd name="T13" fmla="*/ 125 h 146"/>
                <a:gd name="T14" fmla="*/ 205 w 310"/>
                <a:gd name="T15" fmla="*/ 135 h 146"/>
                <a:gd name="T16" fmla="*/ 192 w 310"/>
                <a:gd name="T17" fmla="*/ 139 h 146"/>
                <a:gd name="T18" fmla="*/ 184 w 310"/>
                <a:gd name="T19" fmla="*/ 139 h 146"/>
                <a:gd name="T20" fmla="*/ 175 w 310"/>
                <a:gd name="T21" fmla="*/ 141 h 146"/>
                <a:gd name="T22" fmla="*/ 165 w 310"/>
                <a:gd name="T23" fmla="*/ 143 h 146"/>
                <a:gd name="T24" fmla="*/ 154 w 310"/>
                <a:gd name="T25" fmla="*/ 143 h 146"/>
                <a:gd name="T26" fmla="*/ 144 w 310"/>
                <a:gd name="T27" fmla="*/ 144 h 146"/>
                <a:gd name="T28" fmla="*/ 135 w 310"/>
                <a:gd name="T29" fmla="*/ 144 h 146"/>
                <a:gd name="T30" fmla="*/ 125 w 310"/>
                <a:gd name="T31" fmla="*/ 144 h 146"/>
                <a:gd name="T32" fmla="*/ 112 w 310"/>
                <a:gd name="T33" fmla="*/ 144 h 146"/>
                <a:gd name="T34" fmla="*/ 87 w 310"/>
                <a:gd name="T35" fmla="*/ 143 h 146"/>
                <a:gd name="T36" fmla="*/ 63 w 310"/>
                <a:gd name="T37" fmla="*/ 139 h 146"/>
                <a:gd name="T38" fmla="*/ 40 w 310"/>
                <a:gd name="T39" fmla="*/ 131 h 146"/>
                <a:gd name="T40" fmla="*/ 19 w 310"/>
                <a:gd name="T41" fmla="*/ 120 h 146"/>
                <a:gd name="T42" fmla="*/ 5 w 310"/>
                <a:gd name="T43" fmla="*/ 104 h 146"/>
                <a:gd name="T44" fmla="*/ 0 w 310"/>
                <a:gd name="T45" fmla="*/ 87 h 146"/>
                <a:gd name="T46" fmla="*/ 2 w 310"/>
                <a:gd name="T47" fmla="*/ 65 h 146"/>
                <a:gd name="T48" fmla="*/ 11 w 310"/>
                <a:gd name="T49" fmla="*/ 53 h 146"/>
                <a:gd name="T50" fmla="*/ 19 w 310"/>
                <a:gd name="T51" fmla="*/ 53 h 146"/>
                <a:gd name="T52" fmla="*/ 19 w 310"/>
                <a:gd name="T53" fmla="*/ 68 h 146"/>
                <a:gd name="T54" fmla="*/ 24 w 310"/>
                <a:gd name="T55" fmla="*/ 91 h 146"/>
                <a:gd name="T56" fmla="*/ 42 w 310"/>
                <a:gd name="T57" fmla="*/ 106 h 146"/>
                <a:gd name="T58" fmla="*/ 66 w 310"/>
                <a:gd name="T59" fmla="*/ 116 h 146"/>
                <a:gd name="T60" fmla="*/ 99 w 310"/>
                <a:gd name="T61" fmla="*/ 120 h 146"/>
                <a:gd name="T62" fmla="*/ 133 w 310"/>
                <a:gd name="T63" fmla="*/ 120 h 146"/>
                <a:gd name="T64" fmla="*/ 167 w 310"/>
                <a:gd name="T65" fmla="*/ 116 h 146"/>
                <a:gd name="T66" fmla="*/ 196 w 310"/>
                <a:gd name="T67" fmla="*/ 112 h 146"/>
                <a:gd name="T68" fmla="*/ 215 w 310"/>
                <a:gd name="T69" fmla="*/ 106 h 146"/>
                <a:gd name="T70" fmla="*/ 232 w 310"/>
                <a:gd name="T71" fmla="*/ 101 h 146"/>
                <a:gd name="T72" fmla="*/ 247 w 310"/>
                <a:gd name="T73" fmla="*/ 91 h 146"/>
                <a:gd name="T74" fmla="*/ 260 w 310"/>
                <a:gd name="T75" fmla="*/ 82 h 146"/>
                <a:gd name="T76" fmla="*/ 272 w 310"/>
                <a:gd name="T77" fmla="*/ 68 h 146"/>
                <a:gd name="T78" fmla="*/ 281 w 310"/>
                <a:gd name="T79" fmla="*/ 55 h 146"/>
                <a:gd name="T80" fmla="*/ 285 w 310"/>
                <a:gd name="T81" fmla="*/ 42 h 146"/>
                <a:gd name="T82" fmla="*/ 285 w 310"/>
                <a:gd name="T83" fmla="*/ 28 h 146"/>
                <a:gd name="T84" fmla="*/ 281 w 310"/>
                <a:gd name="T85" fmla="*/ 19 h 146"/>
                <a:gd name="T86" fmla="*/ 283 w 310"/>
                <a:gd name="T87" fmla="*/ 13 h 146"/>
                <a:gd name="T88" fmla="*/ 291 w 310"/>
                <a:gd name="T89" fmla="*/ 9 h 146"/>
                <a:gd name="T90" fmla="*/ 295 w 310"/>
                <a:gd name="T91" fmla="*/ 6 h 146"/>
                <a:gd name="T92" fmla="*/ 296 w 310"/>
                <a:gd name="T93" fmla="*/ 2 h 146"/>
                <a:gd name="T94" fmla="*/ 296 w 310"/>
                <a:gd name="T95" fmla="*/ 0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10" h="146">
                  <a:moveTo>
                    <a:pt x="296" y="0"/>
                  </a:moveTo>
                  <a:lnTo>
                    <a:pt x="304" y="11"/>
                  </a:lnTo>
                  <a:lnTo>
                    <a:pt x="308" y="23"/>
                  </a:lnTo>
                  <a:lnTo>
                    <a:pt x="310" y="34"/>
                  </a:lnTo>
                  <a:lnTo>
                    <a:pt x="310" y="46"/>
                  </a:lnTo>
                  <a:lnTo>
                    <a:pt x="306" y="57"/>
                  </a:lnTo>
                  <a:lnTo>
                    <a:pt x="300" y="68"/>
                  </a:lnTo>
                  <a:lnTo>
                    <a:pt x="293" y="78"/>
                  </a:lnTo>
                  <a:lnTo>
                    <a:pt x="285" y="87"/>
                  </a:lnTo>
                  <a:lnTo>
                    <a:pt x="274" y="97"/>
                  </a:lnTo>
                  <a:lnTo>
                    <a:pt x="264" y="104"/>
                  </a:lnTo>
                  <a:lnTo>
                    <a:pt x="253" y="112"/>
                  </a:lnTo>
                  <a:lnTo>
                    <a:pt x="241" y="120"/>
                  </a:lnTo>
                  <a:lnTo>
                    <a:pt x="228" y="125"/>
                  </a:lnTo>
                  <a:lnTo>
                    <a:pt x="217" y="131"/>
                  </a:lnTo>
                  <a:lnTo>
                    <a:pt x="205" y="135"/>
                  </a:lnTo>
                  <a:lnTo>
                    <a:pt x="196" y="139"/>
                  </a:lnTo>
                  <a:lnTo>
                    <a:pt x="192" y="139"/>
                  </a:lnTo>
                  <a:lnTo>
                    <a:pt x="188" y="139"/>
                  </a:lnTo>
                  <a:lnTo>
                    <a:pt x="184" y="139"/>
                  </a:lnTo>
                  <a:lnTo>
                    <a:pt x="180" y="141"/>
                  </a:lnTo>
                  <a:lnTo>
                    <a:pt x="175" y="141"/>
                  </a:lnTo>
                  <a:lnTo>
                    <a:pt x="171" y="141"/>
                  </a:lnTo>
                  <a:lnTo>
                    <a:pt x="165" y="143"/>
                  </a:lnTo>
                  <a:lnTo>
                    <a:pt x="160" y="143"/>
                  </a:lnTo>
                  <a:lnTo>
                    <a:pt x="154" y="143"/>
                  </a:lnTo>
                  <a:lnTo>
                    <a:pt x="148" y="144"/>
                  </a:lnTo>
                  <a:lnTo>
                    <a:pt x="144" y="144"/>
                  </a:lnTo>
                  <a:lnTo>
                    <a:pt x="139" y="144"/>
                  </a:lnTo>
                  <a:lnTo>
                    <a:pt x="135" y="144"/>
                  </a:lnTo>
                  <a:lnTo>
                    <a:pt x="131" y="144"/>
                  </a:lnTo>
                  <a:lnTo>
                    <a:pt x="125" y="144"/>
                  </a:lnTo>
                  <a:lnTo>
                    <a:pt x="123" y="146"/>
                  </a:lnTo>
                  <a:lnTo>
                    <a:pt x="112" y="144"/>
                  </a:lnTo>
                  <a:lnTo>
                    <a:pt x="99" y="144"/>
                  </a:lnTo>
                  <a:lnTo>
                    <a:pt x="87" y="143"/>
                  </a:lnTo>
                  <a:lnTo>
                    <a:pt x="74" y="141"/>
                  </a:lnTo>
                  <a:lnTo>
                    <a:pt x="63" y="139"/>
                  </a:lnTo>
                  <a:lnTo>
                    <a:pt x="51" y="135"/>
                  </a:lnTo>
                  <a:lnTo>
                    <a:pt x="40" y="131"/>
                  </a:lnTo>
                  <a:lnTo>
                    <a:pt x="28" y="125"/>
                  </a:lnTo>
                  <a:lnTo>
                    <a:pt x="19" y="120"/>
                  </a:lnTo>
                  <a:lnTo>
                    <a:pt x="11" y="112"/>
                  </a:lnTo>
                  <a:lnTo>
                    <a:pt x="5" y="104"/>
                  </a:lnTo>
                  <a:lnTo>
                    <a:pt x="2" y="97"/>
                  </a:lnTo>
                  <a:lnTo>
                    <a:pt x="0" y="87"/>
                  </a:lnTo>
                  <a:lnTo>
                    <a:pt x="0" y="76"/>
                  </a:lnTo>
                  <a:lnTo>
                    <a:pt x="2" y="65"/>
                  </a:lnTo>
                  <a:lnTo>
                    <a:pt x="7" y="53"/>
                  </a:lnTo>
                  <a:lnTo>
                    <a:pt x="11" y="53"/>
                  </a:lnTo>
                  <a:lnTo>
                    <a:pt x="17" y="53"/>
                  </a:lnTo>
                  <a:lnTo>
                    <a:pt x="19" y="53"/>
                  </a:lnTo>
                  <a:lnTo>
                    <a:pt x="24" y="53"/>
                  </a:lnTo>
                  <a:lnTo>
                    <a:pt x="19" y="68"/>
                  </a:lnTo>
                  <a:lnTo>
                    <a:pt x="21" y="80"/>
                  </a:lnTo>
                  <a:lnTo>
                    <a:pt x="24" y="91"/>
                  </a:lnTo>
                  <a:lnTo>
                    <a:pt x="32" y="99"/>
                  </a:lnTo>
                  <a:lnTo>
                    <a:pt x="42" y="106"/>
                  </a:lnTo>
                  <a:lnTo>
                    <a:pt x="53" y="112"/>
                  </a:lnTo>
                  <a:lnTo>
                    <a:pt x="66" y="116"/>
                  </a:lnTo>
                  <a:lnTo>
                    <a:pt x="83" y="118"/>
                  </a:lnTo>
                  <a:lnTo>
                    <a:pt x="99" y="120"/>
                  </a:lnTo>
                  <a:lnTo>
                    <a:pt x="116" y="120"/>
                  </a:lnTo>
                  <a:lnTo>
                    <a:pt x="133" y="120"/>
                  </a:lnTo>
                  <a:lnTo>
                    <a:pt x="150" y="120"/>
                  </a:lnTo>
                  <a:lnTo>
                    <a:pt x="167" y="116"/>
                  </a:lnTo>
                  <a:lnTo>
                    <a:pt x="182" y="114"/>
                  </a:lnTo>
                  <a:lnTo>
                    <a:pt x="196" y="112"/>
                  </a:lnTo>
                  <a:lnTo>
                    <a:pt x="209" y="108"/>
                  </a:lnTo>
                  <a:lnTo>
                    <a:pt x="215" y="106"/>
                  </a:lnTo>
                  <a:lnTo>
                    <a:pt x="224" y="104"/>
                  </a:lnTo>
                  <a:lnTo>
                    <a:pt x="232" y="101"/>
                  </a:lnTo>
                  <a:lnTo>
                    <a:pt x="239" y="97"/>
                  </a:lnTo>
                  <a:lnTo>
                    <a:pt x="247" y="91"/>
                  </a:lnTo>
                  <a:lnTo>
                    <a:pt x="255" y="87"/>
                  </a:lnTo>
                  <a:lnTo>
                    <a:pt x="260" y="82"/>
                  </a:lnTo>
                  <a:lnTo>
                    <a:pt x="268" y="76"/>
                  </a:lnTo>
                  <a:lnTo>
                    <a:pt x="272" y="68"/>
                  </a:lnTo>
                  <a:lnTo>
                    <a:pt x="277" y="63"/>
                  </a:lnTo>
                  <a:lnTo>
                    <a:pt x="281" y="55"/>
                  </a:lnTo>
                  <a:lnTo>
                    <a:pt x="285" y="49"/>
                  </a:lnTo>
                  <a:lnTo>
                    <a:pt x="285" y="42"/>
                  </a:lnTo>
                  <a:lnTo>
                    <a:pt x="287" y="36"/>
                  </a:lnTo>
                  <a:lnTo>
                    <a:pt x="285" y="28"/>
                  </a:lnTo>
                  <a:lnTo>
                    <a:pt x="281" y="21"/>
                  </a:lnTo>
                  <a:lnTo>
                    <a:pt x="281" y="19"/>
                  </a:lnTo>
                  <a:lnTo>
                    <a:pt x="281" y="15"/>
                  </a:lnTo>
                  <a:lnTo>
                    <a:pt x="283" y="13"/>
                  </a:lnTo>
                  <a:lnTo>
                    <a:pt x="287" y="11"/>
                  </a:lnTo>
                  <a:lnTo>
                    <a:pt x="291" y="9"/>
                  </a:lnTo>
                  <a:lnTo>
                    <a:pt x="293" y="8"/>
                  </a:lnTo>
                  <a:lnTo>
                    <a:pt x="295" y="6"/>
                  </a:lnTo>
                  <a:lnTo>
                    <a:pt x="295" y="4"/>
                  </a:lnTo>
                  <a:lnTo>
                    <a:pt x="296" y="2"/>
                  </a:lnTo>
                  <a:lnTo>
                    <a:pt x="296" y="0"/>
                  </a:lnTo>
                  <a:lnTo>
                    <a:pt x="29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518" name="Freeform 54">
              <a:extLst>
                <a:ext uri="{FF2B5EF4-FFF2-40B4-BE49-F238E27FC236}">
                  <a16:creationId xmlns:a16="http://schemas.microsoft.com/office/drawing/2014/main" id="{30EF7952-3B1F-C14F-A5B3-7953F6951EB1}"/>
                </a:ext>
              </a:extLst>
            </p:cNvPr>
            <p:cNvSpPr>
              <a:spLocks/>
            </p:cNvSpPr>
            <p:nvPr/>
          </p:nvSpPr>
          <p:spPr bwMode="auto">
            <a:xfrm>
              <a:off x="3310" y="2654"/>
              <a:ext cx="137" cy="61"/>
            </a:xfrm>
            <a:custGeom>
              <a:avLst/>
              <a:gdLst>
                <a:gd name="T0" fmla="*/ 268 w 273"/>
                <a:gd name="T1" fmla="*/ 11 h 121"/>
                <a:gd name="T2" fmla="*/ 273 w 273"/>
                <a:gd name="T3" fmla="*/ 36 h 121"/>
                <a:gd name="T4" fmla="*/ 268 w 273"/>
                <a:gd name="T5" fmla="*/ 57 h 121"/>
                <a:gd name="T6" fmla="*/ 254 w 273"/>
                <a:gd name="T7" fmla="*/ 78 h 121"/>
                <a:gd name="T8" fmla="*/ 234 w 273"/>
                <a:gd name="T9" fmla="*/ 95 h 121"/>
                <a:gd name="T10" fmla="*/ 207 w 273"/>
                <a:gd name="T11" fmla="*/ 108 h 121"/>
                <a:gd name="T12" fmla="*/ 180 w 273"/>
                <a:gd name="T13" fmla="*/ 118 h 121"/>
                <a:gd name="T14" fmla="*/ 154 w 273"/>
                <a:gd name="T15" fmla="*/ 121 h 121"/>
                <a:gd name="T16" fmla="*/ 138 w 273"/>
                <a:gd name="T17" fmla="*/ 121 h 121"/>
                <a:gd name="T18" fmla="*/ 135 w 273"/>
                <a:gd name="T19" fmla="*/ 121 h 121"/>
                <a:gd name="T20" fmla="*/ 131 w 273"/>
                <a:gd name="T21" fmla="*/ 121 h 121"/>
                <a:gd name="T22" fmla="*/ 125 w 273"/>
                <a:gd name="T23" fmla="*/ 121 h 121"/>
                <a:gd name="T24" fmla="*/ 121 w 273"/>
                <a:gd name="T25" fmla="*/ 121 h 121"/>
                <a:gd name="T26" fmla="*/ 118 w 273"/>
                <a:gd name="T27" fmla="*/ 121 h 121"/>
                <a:gd name="T28" fmla="*/ 112 w 273"/>
                <a:gd name="T29" fmla="*/ 121 h 121"/>
                <a:gd name="T30" fmla="*/ 108 w 273"/>
                <a:gd name="T31" fmla="*/ 121 h 121"/>
                <a:gd name="T32" fmla="*/ 97 w 273"/>
                <a:gd name="T33" fmla="*/ 119 h 121"/>
                <a:gd name="T34" fmla="*/ 79 w 273"/>
                <a:gd name="T35" fmla="*/ 116 h 121"/>
                <a:gd name="T36" fmla="*/ 60 w 273"/>
                <a:gd name="T37" fmla="*/ 112 h 121"/>
                <a:gd name="T38" fmla="*/ 41 w 273"/>
                <a:gd name="T39" fmla="*/ 106 h 121"/>
                <a:gd name="T40" fmla="*/ 24 w 273"/>
                <a:gd name="T41" fmla="*/ 99 h 121"/>
                <a:gd name="T42" fmla="*/ 11 w 273"/>
                <a:gd name="T43" fmla="*/ 89 h 121"/>
                <a:gd name="T44" fmla="*/ 1 w 273"/>
                <a:gd name="T45" fmla="*/ 74 h 121"/>
                <a:gd name="T46" fmla="*/ 0 w 273"/>
                <a:gd name="T47" fmla="*/ 53 h 121"/>
                <a:gd name="T48" fmla="*/ 3 w 273"/>
                <a:gd name="T49" fmla="*/ 41 h 121"/>
                <a:gd name="T50" fmla="*/ 7 w 273"/>
                <a:gd name="T51" fmla="*/ 40 h 121"/>
                <a:gd name="T52" fmla="*/ 13 w 273"/>
                <a:gd name="T53" fmla="*/ 36 h 121"/>
                <a:gd name="T54" fmla="*/ 17 w 273"/>
                <a:gd name="T55" fmla="*/ 49 h 121"/>
                <a:gd name="T56" fmla="*/ 28 w 273"/>
                <a:gd name="T57" fmla="*/ 72 h 121"/>
                <a:gd name="T58" fmla="*/ 53 w 273"/>
                <a:gd name="T59" fmla="*/ 89 h 121"/>
                <a:gd name="T60" fmla="*/ 85 w 273"/>
                <a:gd name="T61" fmla="*/ 97 h 121"/>
                <a:gd name="T62" fmla="*/ 121 w 273"/>
                <a:gd name="T63" fmla="*/ 99 h 121"/>
                <a:gd name="T64" fmla="*/ 159 w 273"/>
                <a:gd name="T65" fmla="*/ 93 h 121"/>
                <a:gd name="T66" fmla="*/ 196 w 273"/>
                <a:gd name="T67" fmla="*/ 83 h 121"/>
                <a:gd name="T68" fmla="*/ 226 w 273"/>
                <a:gd name="T69" fmla="*/ 68 h 121"/>
                <a:gd name="T70" fmla="*/ 241 w 273"/>
                <a:gd name="T71" fmla="*/ 59 h 121"/>
                <a:gd name="T72" fmla="*/ 245 w 273"/>
                <a:gd name="T73" fmla="*/ 53 h 121"/>
                <a:gd name="T74" fmla="*/ 249 w 273"/>
                <a:gd name="T75" fmla="*/ 47 h 121"/>
                <a:gd name="T76" fmla="*/ 251 w 273"/>
                <a:gd name="T77" fmla="*/ 40 h 121"/>
                <a:gd name="T78" fmla="*/ 251 w 273"/>
                <a:gd name="T79" fmla="*/ 34 h 121"/>
                <a:gd name="T80" fmla="*/ 249 w 273"/>
                <a:gd name="T81" fmla="*/ 28 h 121"/>
                <a:gd name="T82" fmla="*/ 247 w 273"/>
                <a:gd name="T83" fmla="*/ 22 h 121"/>
                <a:gd name="T84" fmla="*/ 243 w 273"/>
                <a:gd name="T85" fmla="*/ 17 h 121"/>
                <a:gd name="T86" fmla="*/ 239 w 273"/>
                <a:gd name="T87" fmla="*/ 15 h 121"/>
                <a:gd name="T88" fmla="*/ 241 w 273"/>
                <a:gd name="T89" fmla="*/ 11 h 121"/>
                <a:gd name="T90" fmla="*/ 247 w 273"/>
                <a:gd name="T91" fmla="*/ 7 h 121"/>
                <a:gd name="T92" fmla="*/ 251 w 273"/>
                <a:gd name="T93" fmla="*/ 5 h 121"/>
                <a:gd name="T94" fmla="*/ 256 w 273"/>
                <a:gd name="T95" fmla="*/ 2 h 121"/>
                <a:gd name="T96" fmla="*/ 260 w 273"/>
                <a:gd name="T97" fmla="*/ 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73" h="121">
                  <a:moveTo>
                    <a:pt x="260" y="0"/>
                  </a:moveTo>
                  <a:lnTo>
                    <a:pt x="268" y="11"/>
                  </a:lnTo>
                  <a:lnTo>
                    <a:pt x="273" y="24"/>
                  </a:lnTo>
                  <a:lnTo>
                    <a:pt x="273" y="36"/>
                  </a:lnTo>
                  <a:lnTo>
                    <a:pt x="273" y="47"/>
                  </a:lnTo>
                  <a:lnTo>
                    <a:pt x="268" y="57"/>
                  </a:lnTo>
                  <a:lnTo>
                    <a:pt x="262" y="68"/>
                  </a:lnTo>
                  <a:lnTo>
                    <a:pt x="254" y="78"/>
                  </a:lnTo>
                  <a:lnTo>
                    <a:pt x="245" y="87"/>
                  </a:lnTo>
                  <a:lnTo>
                    <a:pt x="234" y="95"/>
                  </a:lnTo>
                  <a:lnTo>
                    <a:pt x="220" y="102"/>
                  </a:lnTo>
                  <a:lnTo>
                    <a:pt x="207" y="108"/>
                  </a:lnTo>
                  <a:lnTo>
                    <a:pt x="194" y="114"/>
                  </a:lnTo>
                  <a:lnTo>
                    <a:pt x="180" y="118"/>
                  </a:lnTo>
                  <a:lnTo>
                    <a:pt x="167" y="119"/>
                  </a:lnTo>
                  <a:lnTo>
                    <a:pt x="154" y="121"/>
                  </a:lnTo>
                  <a:lnTo>
                    <a:pt x="142" y="121"/>
                  </a:lnTo>
                  <a:lnTo>
                    <a:pt x="138" y="121"/>
                  </a:lnTo>
                  <a:lnTo>
                    <a:pt x="137" y="121"/>
                  </a:lnTo>
                  <a:lnTo>
                    <a:pt x="135" y="121"/>
                  </a:lnTo>
                  <a:lnTo>
                    <a:pt x="133" y="121"/>
                  </a:lnTo>
                  <a:lnTo>
                    <a:pt x="131" y="121"/>
                  </a:lnTo>
                  <a:lnTo>
                    <a:pt x="127" y="121"/>
                  </a:lnTo>
                  <a:lnTo>
                    <a:pt x="125" y="121"/>
                  </a:lnTo>
                  <a:lnTo>
                    <a:pt x="123" y="121"/>
                  </a:lnTo>
                  <a:lnTo>
                    <a:pt x="121" y="121"/>
                  </a:lnTo>
                  <a:lnTo>
                    <a:pt x="119" y="121"/>
                  </a:lnTo>
                  <a:lnTo>
                    <a:pt x="118" y="121"/>
                  </a:lnTo>
                  <a:lnTo>
                    <a:pt x="114" y="121"/>
                  </a:lnTo>
                  <a:lnTo>
                    <a:pt x="112" y="121"/>
                  </a:lnTo>
                  <a:lnTo>
                    <a:pt x="110" y="121"/>
                  </a:lnTo>
                  <a:lnTo>
                    <a:pt x="108" y="121"/>
                  </a:lnTo>
                  <a:lnTo>
                    <a:pt x="106" y="121"/>
                  </a:lnTo>
                  <a:lnTo>
                    <a:pt x="97" y="119"/>
                  </a:lnTo>
                  <a:lnTo>
                    <a:pt x="89" y="118"/>
                  </a:lnTo>
                  <a:lnTo>
                    <a:pt x="79" y="116"/>
                  </a:lnTo>
                  <a:lnTo>
                    <a:pt x="70" y="116"/>
                  </a:lnTo>
                  <a:lnTo>
                    <a:pt x="60" y="112"/>
                  </a:lnTo>
                  <a:lnTo>
                    <a:pt x="51" y="110"/>
                  </a:lnTo>
                  <a:lnTo>
                    <a:pt x="41" y="106"/>
                  </a:lnTo>
                  <a:lnTo>
                    <a:pt x="34" y="104"/>
                  </a:lnTo>
                  <a:lnTo>
                    <a:pt x="24" y="99"/>
                  </a:lnTo>
                  <a:lnTo>
                    <a:pt x="19" y="95"/>
                  </a:lnTo>
                  <a:lnTo>
                    <a:pt x="11" y="89"/>
                  </a:lnTo>
                  <a:lnTo>
                    <a:pt x="7" y="81"/>
                  </a:lnTo>
                  <a:lnTo>
                    <a:pt x="1" y="74"/>
                  </a:lnTo>
                  <a:lnTo>
                    <a:pt x="0" y="64"/>
                  </a:lnTo>
                  <a:lnTo>
                    <a:pt x="0" y="53"/>
                  </a:lnTo>
                  <a:lnTo>
                    <a:pt x="1" y="41"/>
                  </a:lnTo>
                  <a:lnTo>
                    <a:pt x="3" y="41"/>
                  </a:lnTo>
                  <a:lnTo>
                    <a:pt x="5" y="40"/>
                  </a:lnTo>
                  <a:lnTo>
                    <a:pt x="7" y="40"/>
                  </a:lnTo>
                  <a:lnTo>
                    <a:pt x="9" y="38"/>
                  </a:lnTo>
                  <a:lnTo>
                    <a:pt x="13" y="36"/>
                  </a:lnTo>
                  <a:lnTo>
                    <a:pt x="17" y="34"/>
                  </a:lnTo>
                  <a:lnTo>
                    <a:pt x="17" y="49"/>
                  </a:lnTo>
                  <a:lnTo>
                    <a:pt x="20" y="61"/>
                  </a:lnTo>
                  <a:lnTo>
                    <a:pt x="28" y="72"/>
                  </a:lnTo>
                  <a:lnTo>
                    <a:pt x="40" y="81"/>
                  </a:lnTo>
                  <a:lnTo>
                    <a:pt x="53" y="89"/>
                  </a:lnTo>
                  <a:lnTo>
                    <a:pt x="68" y="93"/>
                  </a:lnTo>
                  <a:lnTo>
                    <a:pt x="85" y="97"/>
                  </a:lnTo>
                  <a:lnTo>
                    <a:pt x="102" y="99"/>
                  </a:lnTo>
                  <a:lnTo>
                    <a:pt x="121" y="99"/>
                  </a:lnTo>
                  <a:lnTo>
                    <a:pt x="140" y="97"/>
                  </a:lnTo>
                  <a:lnTo>
                    <a:pt x="159" y="93"/>
                  </a:lnTo>
                  <a:lnTo>
                    <a:pt x="178" y="89"/>
                  </a:lnTo>
                  <a:lnTo>
                    <a:pt x="196" y="83"/>
                  </a:lnTo>
                  <a:lnTo>
                    <a:pt x="213" y="78"/>
                  </a:lnTo>
                  <a:lnTo>
                    <a:pt x="226" y="68"/>
                  </a:lnTo>
                  <a:lnTo>
                    <a:pt x="239" y="61"/>
                  </a:lnTo>
                  <a:lnTo>
                    <a:pt x="241" y="59"/>
                  </a:lnTo>
                  <a:lnTo>
                    <a:pt x="243" y="55"/>
                  </a:lnTo>
                  <a:lnTo>
                    <a:pt x="245" y="53"/>
                  </a:lnTo>
                  <a:lnTo>
                    <a:pt x="247" y="49"/>
                  </a:lnTo>
                  <a:lnTo>
                    <a:pt x="249" y="47"/>
                  </a:lnTo>
                  <a:lnTo>
                    <a:pt x="249" y="43"/>
                  </a:lnTo>
                  <a:lnTo>
                    <a:pt x="251" y="40"/>
                  </a:lnTo>
                  <a:lnTo>
                    <a:pt x="251" y="38"/>
                  </a:lnTo>
                  <a:lnTo>
                    <a:pt x="251" y="34"/>
                  </a:lnTo>
                  <a:lnTo>
                    <a:pt x="249" y="30"/>
                  </a:lnTo>
                  <a:lnTo>
                    <a:pt x="249" y="28"/>
                  </a:lnTo>
                  <a:lnTo>
                    <a:pt x="247" y="24"/>
                  </a:lnTo>
                  <a:lnTo>
                    <a:pt x="247" y="22"/>
                  </a:lnTo>
                  <a:lnTo>
                    <a:pt x="245" y="21"/>
                  </a:lnTo>
                  <a:lnTo>
                    <a:pt x="243" y="17"/>
                  </a:lnTo>
                  <a:lnTo>
                    <a:pt x="241" y="17"/>
                  </a:lnTo>
                  <a:lnTo>
                    <a:pt x="239" y="15"/>
                  </a:lnTo>
                  <a:lnTo>
                    <a:pt x="239" y="13"/>
                  </a:lnTo>
                  <a:lnTo>
                    <a:pt x="241" y="11"/>
                  </a:lnTo>
                  <a:lnTo>
                    <a:pt x="245" y="9"/>
                  </a:lnTo>
                  <a:lnTo>
                    <a:pt x="247" y="7"/>
                  </a:lnTo>
                  <a:lnTo>
                    <a:pt x="249" y="7"/>
                  </a:lnTo>
                  <a:lnTo>
                    <a:pt x="251" y="5"/>
                  </a:lnTo>
                  <a:lnTo>
                    <a:pt x="254" y="3"/>
                  </a:lnTo>
                  <a:lnTo>
                    <a:pt x="256" y="2"/>
                  </a:lnTo>
                  <a:lnTo>
                    <a:pt x="260" y="0"/>
                  </a:lnTo>
                  <a:lnTo>
                    <a:pt x="26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519" name="Freeform 55">
              <a:extLst>
                <a:ext uri="{FF2B5EF4-FFF2-40B4-BE49-F238E27FC236}">
                  <a16:creationId xmlns:a16="http://schemas.microsoft.com/office/drawing/2014/main" id="{3A410B5A-4E9F-B249-B10D-C1CE8231BEE1}"/>
                </a:ext>
              </a:extLst>
            </p:cNvPr>
            <p:cNvSpPr>
              <a:spLocks/>
            </p:cNvSpPr>
            <p:nvPr/>
          </p:nvSpPr>
          <p:spPr bwMode="auto">
            <a:xfrm>
              <a:off x="3346" y="2705"/>
              <a:ext cx="60" cy="33"/>
            </a:xfrm>
            <a:custGeom>
              <a:avLst/>
              <a:gdLst>
                <a:gd name="T0" fmla="*/ 6 w 120"/>
                <a:gd name="T1" fmla="*/ 2 h 67"/>
                <a:gd name="T2" fmla="*/ 11 w 120"/>
                <a:gd name="T3" fmla="*/ 4 h 67"/>
                <a:gd name="T4" fmla="*/ 15 w 120"/>
                <a:gd name="T5" fmla="*/ 4 h 67"/>
                <a:gd name="T6" fmla="*/ 21 w 120"/>
                <a:gd name="T7" fmla="*/ 2 h 67"/>
                <a:gd name="T8" fmla="*/ 26 w 120"/>
                <a:gd name="T9" fmla="*/ 4 h 67"/>
                <a:gd name="T10" fmla="*/ 28 w 120"/>
                <a:gd name="T11" fmla="*/ 14 h 67"/>
                <a:gd name="T12" fmla="*/ 28 w 120"/>
                <a:gd name="T13" fmla="*/ 25 h 67"/>
                <a:gd name="T14" fmla="*/ 30 w 120"/>
                <a:gd name="T15" fmla="*/ 31 h 67"/>
                <a:gd name="T16" fmla="*/ 34 w 120"/>
                <a:gd name="T17" fmla="*/ 37 h 67"/>
                <a:gd name="T18" fmla="*/ 40 w 120"/>
                <a:gd name="T19" fmla="*/ 40 h 67"/>
                <a:gd name="T20" fmla="*/ 46 w 120"/>
                <a:gd name="T21" fmla="*/ 42 h 67"/>
                <a:gd name="T22" fmla="*/ 51 w 120"/>
                <a:gd name="T23" fmla="*/ 44 h 67"/>
                <a:gd name="T24" fmla="*/ 57 w 120"/>
                <a:gd name="T25" fmla="*/ 44 h 67"/>
                <a:gd name="T26" fmla="*/ 63 w 120"/>
                <a:gd name="T27" fmla="*/ 44 h 67"/>
                <a:gd name="T28" fmla="*/ 66 w 120"/>
                <a:gd name="T29" fmla="*/ 44 h 67"/>
                <a:gd name="T30" fmla="*/ 74 w 120"/>
                <a:gd name="T31" fmla="*/ 42 h 67"/>
                <a:gd name="T32" fmla="*/ 82 w 120"/>
                <a:gd name="T33" fmla="*/ 38 h 67"/>
                <a:gd name="T34" fmla="*/ 87 w 120"/>
                <a:gd name="T35" fmla="*/ 35 h 67"/>
                <a:gd name="T36" fmla="*/ 93 w 120"/>
                <a:gd name="T37" fmla="*/ 29 h 67"/>
                <a:gd name="T38" fmla="*/ 95 w 120"/>
                <a:gd name="T39" fmla="*/ 23 h 67"/>
                <a:gd name="T40" fmla="*/ 95 w 120"/>
                <a:gd name="T41" fmla="*/ 16 h 67"/>
                <a:gd name="T42" fmla="*/ 95 w 120"/>
                <a:gd name="T43" fmla="*/ 10 h 67"/>
                <a:gd name="T44" fmla="*/ 101 w 120"/>
                <a:gd name="T45" fmla="*/ 6 h 67"/>
                <a:gd name="T46" fmla="*/ 108 w 120"/>
                <a:gd name="T47" fmla="*/ 4 h 67"/>
                <a:gd name="T48" fmla="*/ 114 w 120"/>
                <a:gd name="T49" fmla="*/ 0 h 67"/>
                <a:gd name="T50" fmla="*/ 118 w 120"/>
                <a:gd name="T51" fmla="*/ 8 h 67"/>
                <a:gd name="T52" fmla="*/ 120 w 120"/>
                <a:gd name="T53" fmla="*/ 21 h 67"/>
                <a:gd name="T54" fmla="*/ 116 w 120"/>
                <a:gd name="T55" fmla="*/ 35 h 67"/>
                <a:gd name="T56" fmla="*/ 110 w 120"/>
                <a:gd name="T57" fmla="*/ 44 h 67"/>
                <a:gd name="T58" fmla="*/ 101 w 120"/>
                <a:gd name="T59" fmla="*/ 54 h 67"/>
                <a:gd name="T60" fmla="*/ 89 w 120"/>
                <a:gd name="T61" fmla="*/ 59 h 67"/>
                <a:gd name="T62" fmla="*/ 76 w 120"/>
                <a:gd name="T63" fmla="*/ 63 h 67"/>
                <a:gd name="T64" fmla="*/ 63 w 120"/>
                <a:gd name="T65" fmla="*/ 65 h 67"/>
                <a:gd name="T66" fmla="*/ 49 w 120"/>
                <a:gd name="T67" fmla="*/ 65 h 67"/>
                <a:gd name="T68" fmla="*/ 36 w 120"/>
                <a:gd name="T69" fmla="*/ 63 h 67"/>
                <a:gd name="T70" fmla="*/ 25 w 120"/>
                <a:gd name="T71" fmla="*/ 59 h 67"/>
                <a:gd name="T72" fmla="*/ 15 w 120"/>
                <a:gd name="T73" fmla="*/ 52 h 67"/>
                <a:gd name="T74" fmla="*/ 9 w 120"/>
                <a:gd name="T75" fmla="*/ 44 h 67"/>
                <a:gd name="T76" fmla="*/ 4 w 120"/>
                <a:gd name="T77" fmla="*/ 33 h 67"/>
                <a:gd name="T78" fmla="*/ 0 w 120"/>
                <a:gd name="T79" fmla="*/ 21 h 67"/>
                <a:gd name="T80" fmla="*/ 2 w 120"/>
                <a:gd name="T81" fmla="*/ 8 h 67"/>
                <a:gd name="T82" fmla="*/ 4 w 120"/>
                <a:gd name="T83" fmla="*/ 0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0" h="67">
                  <a:moveTo>
                    <a:pt x="4" y="0"/>
                  </a:moveTo>
                  <a:lnTo>
                    <a:pt x="6" y="2"/>
                  </a:lnTo>
                  <a:lnTo>
                    <a:pt x="9" y="4"/>
                  </a:lnTo>
                  <a:lnTo>
                    <a:pt x="11" y="4"/>
                  </a:lnTo>
                  <a:lnTo>
                    <a:pt x="13" y="4"/>
                  </a:lnTo>
                  <a:lnTo>
                    <a:pt x="15" y="4"/>
                  </a:lnTo>
                  <a:lnTo>
                    <a:pt x="19" y="4"/>
                  </a:lnTo>
                  <a:lnTo>
                    <a:pt x="21" y="2"/>
                  </a:lnTo>
                  <a:lnTo>
                    <a:pt x="25" y="4"/>
                  </a:lnTo>
                  <a:lnTo>
                    <a:pt x="26" y="4"/>
                  </a:lnTo>
                  <a:lnTo>
                    <a:pt x="28" y="8"/>
                  </a:lnTo>
                  <a:lnTo>
                    <a:pt x="28" y="14"/>
                  </a:lnTo>
                  <a:lnTo>
                    <a:pt x="28" y="19"/>
                  </a:lnTo>
                  <a:lnTo>
                    <a:pt x="28" y="25"/>
                  </a:lnTo>
                  <a:lnTo>
                    <a:pt x="30" y="29"/>
                  </a:lnTo>
                  <a:lnTo>
                    <a:pt x="30" y="31"/>
                  </a:lnTo>
                  <a:lnTo>
                    <a:pt x="32" y="35"/>
                  </a:lnTo>
                  <a:lnTo>
                    <a:pt x="34" y="37"/>
                  </a:lnTo>
                  <a:lnTo>
                    <a:pt x="38" y="38"/>
                  </a:lnTo>
                  <a:lnTo>
                    <a:pt x="40" y="40"/>
                  </a:lnTo>
                  <a:lnTo>
                    <a:pt x="44" y="42"/>
                  </a:lnTo>
                  <a:lnTo>
                    <a:pt x="46" y="42"/>
                  </a:lnTo>
                  <a:lnTo>
                    <a:pt x="49" y="44"/>
                  </a:lnTo>
                  <a:lnTo>
                    <a:pt x="51" y="44"/>
                  </a:lnTo>
                  <a:lnTo>
                    <a:pt x="55" y="44"/>
                  </a:lnTo>
                  <a:lnTo>
                    <a:pt x="57" y="44"/>
                  </a:lnTo>
                  <a:lnTo>
                    <a:pt x="61" y="44"/>
                  </a:lnTo>
                  <a:lnTo>
                    <a:pt x="63" y="44"/>
                  </a:lnTo>
                  <a:lnTo>
                    <a:pt x="65" y="44"/>
                  </a:lnTo>
                  <a:lnTo>
                    <a:pt x="66" y="44"/>
                  </a:lnTo>
                  <a:lnTo>
                    <a:pt x="70" y="42"/>
                  </a:lnTo>
                  <a:lnTo>
                    <a:pt x="74" y="42"/>
                  </a:lnTo>
                  <a:lnTo>
                    <a:pt x="78" y="40"/>
                  </a:lnTo>
                  <a:lnTo>
                    <a:pt x="82" y="38"/>
                  </a:lnTo>
                  <a:lnTo>
                    <a:pt x="85" y="37"/>
                  </a:lnTo>
                  <a:lnTo>
                    <a:pt x="87" y="35"/>
                  </a:lnTo>
                  <a:lnTo>
                    <a:pt x="91" y="33"/>
                  </a:lnTo>
                  <a:lnTo>
                    <a:pt x="93" y="29"/>
                  </a:lnTo>
                  <a:lnTo>
                    <a:pt x="95" y="27"/>
                  </a:lnTo>
                  <a:lnTo>
                    <a:pt x="95" y="23"/>
                  </a:lnTo>
                  <a:lnTo>
                    <a:pt x="97" y="19"/>
                  </a:lnTo>
                  <a:lnTo>
                    <a:pt x="95" y="16"/>
                  </a:lnTo>
                  <a:lnTo>
                    <a:pt x="93" y="12"/>
                  </a:lnTo>
                  <a:lnTo>
                    <a:pt x="95" y="10"/>
                  </a:lnTo>
                  <a:lnTo>
                    <a:pt x="97" y="8"/>
                  </a:lnTo>
                  <a:lnTo>
                    <a:pt x="101" y="6"/>
                  </a:lnTo>
                  <a:lnTo>
                    <a:pt x="104" y="4"/>
                  </a:lnTo>
                  <a:lnTo>
                    <a:pt x="108" y="4"/>
                  </a:lnTo>
                  <a:lnTo>
                    <a:pt x="110" y="2"/>
                  </a:lnTo>
                  <a:lnTo>
                    <a:pt x="114" y="0"/>
                  </a:lnTo>
                  <a:lnTo>
                    <a:pt x="118" y="0"/>
                  </a:lnTo>
                  <a:lnTo>
                    <a:pt x="118" y="8"/>
                  </a:lnTo>
                  <a:lnTo>
                    <a:pt x="120" y="16"/>
                  </a:lnTo>
                  <a:lnTo>
                    <a:pt x="120" y="21"/>
                  </a:lnTo>
                  <a:lnTo>
                    <a:pt x="118" y="29"/>
                  </a:lnTo>
                  <a:lnTo>
                    <a:pt x="116" y="35"/>
                  </a:lnTo>
                  <a:lnTo>
                    <a:pt x="114" y="40"/>
                  </a:lnTo>
                  <a:lnTo>
                    <a:pt x="110" y="44"/>
                  </a:lnTo>
                  <a:lnTo>
                    <a:pt x="106" y="50"/>
                  </a:lnTo>
                  <a:lnTo>
                    <a:pt x="101" y="54"/>
                  </a:lnTo>
                  <a:lnTo>
                    <a:pt x="95" y="57"/>
                  </a:lnTo>
                  <a:lnTo>
                    <a:pt x="89" y="59"/>
                  </a:lnTo>
                  <a:lnTo>
                    <a:pt x="84" y="63"/>
                  </a:lnTo>
                  <a:lnTo>
                    <a:pt x="76" y="63"/>
                  </a:lnTo>
                  <a:lnTo>
                    <a:pt x="70" y="65"/>
                  </a:lnTo>
                  <a:lnTo>
                    <a:pt x="63" y="65"/>
                  </a:lnTo>
                  <a:lnTo>
                    <a:pt x="55" y="67"/>
                  </a:lnTo>
                  <a:lnTo>
                    <a:pt x="49" y="65"/>
                  </a:lnTo>
                  <a:lnTo>
                    <a:pt x="42" y="65"/>
                  </a:lnTo>
                  <a:lnTo>
                    <a:pt x="36" y="63"/>
                  </a:lnTo>
                  <a:lnTo>
                    <a:pt x="30" y="61"/>
                  </a:lnTo>
                  <a:lnTo>
                    <a:pt x="25" y="59"/>
                  </a:lnTo>
                  <a:lnTo>
                    <a:pt x="21" y="56"/>
                  </a:lnTo>
                  <a:lnTo>
                    <a:pt x="15" y="52"/>
                  </a:lnTo>
                  <a:lnTo>
                    <a:pt x="13" y="48"/>
                  </a:lnTo>
                  <a:lnTo>
                    <a:pt x="9" y="44"/>
                  </a:lnTo>
                  <a:lnTo>
                    <a:pt x="6" y="38"/>
                  </a:lnTo>
                  <a:lnTo>
                    <a:pt x="4" y="33"/>
                  </a:lnTo>
                  <a:lnTo>
                    <a:pt x="2" y="27"/>
                  </a:lnTo>
                  <a:lnTo>
                    <a:pt x="0" y="21"/>
                  </a:lnTo>
                  <a:lnTo>
                    <a:pt x="0" y="16"/>
                  </a:lnTo>
                  <a:lnTo>
                    <a:pt x="2" y="8"/>
                  </a:lnTo>
                  <a:lnTo>
                    <a:pt x="4" y="0"/>
                  </a:lnTo>
                  <a:lnTo>
                    <a:pt x="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520" name="Freeform 56">
              <a:extLst>
                <a:ext uri="{FF2B5EF4-FFF2-40B4-BE49-F238E27FC236}">
                  <a16:creationId xmlns:a16="http://schemas.microsoft.com/office/drawing/2014/main" id="{B1C2556E-5B36-EB45-9600-26C6E95C782E}"/>
                </a:ext>
              </a:extLst>
            </p:cNvPr>
            <p:cNvSpPr>
              <a:spLocks/>
            </p:cNvSpPr>
            <p:nvPr/>
          </p:nvSpPr>
          <p:spPr bwMode="auto">
            <a:xfrm>
              <a:off x="3509" y="2054"/>
              <a:ext cx="59" cy="43"/>
            </a:xfrm>
            <a:custGeom>
              <a:avLst/>
              <a:gdLst>
                <a:gd name="T0" fmla="*/ 97 w 120"/>
                <a:gd name="T1" fmla="*/ 6 h 88"/>
                <a:gd name="T2" fmla="*/ 101 w 120"/>
                <a:gd name="T3" fmla="*/ 2 h 88"/>
                <a:gd name="T4" fmla="*/ 103 w 120"/>
                <a:gd name="T5" fmla="*/ 0 h 88"/>
                <a:gd name="T6" fmla="*/ 105 w 120"/>
                <a:gd name="T7" fmla="*/ 0 h 88"/>
                <a:gd name="T8" fmla="*/ 109 w 120"/>
                <a:gd name="T9" fmla="*/ 0 h 88"/>
                <a:gd name="T10" fmla="*/ 110 w 120"/>
                <a:gd name="T11" fmla="*/ 0 h 88"/>
                <a:gd name="T12" fmla="*/ 112 w 120"/>
                <a:gd name="T13" fmla="*/ 0 h 88"/>
                <a:gd name="T14" fmla="*/ 114 w 120"/>
                <a:gd name="T15" fmla="*/ 2 h 88"/>
                <a:gd name="T16" fmla="*/ 116 w 120"/>
                <a:gd name="T17" fmla="*/ 4 h 88"/>
                <a:gd name="T18" fmla="*/ 118 w 120"/>
                <a:gd name="T19" fmla="*/ 6 h 88"/>
                <a:gd name="T20" fmla="*/ 118 w 120"/>
                <a:gd name="T21" fmla="*/ 8 h 88"/>
                <a:gd name="T22" fmla="*/ 118 w 120"/>
                <a:gd name="T23" fmla="*/ 10 h 88"/>
                <a:gd name="T24" fmla="*/ 120 w 120"/>
                <a:gd name="T25" fmla="*/ 13 h 88"/>
                <a:gd name="T26" fmla="*/ 118 w 120"/>
                <a:gd name="T27" fmla="*/ 17 h 88"/>
                <a:gd name="T28" fmla="*/ 118 w 120"/>
                <a:gd name="T29" fmla="*/ 19 h 88"/>
                <a:gd name="T30" fmla="*/ 116 w 120"/>
                <a:gd name="T31" fmla="*/ 23 h 88"/>
                <a:gd name="T32" fmla="*/ 112 w 120"/>
                <a:gd name="T33" fmla="*/ 27 h 88"/>
                <a:gd name="T34" fmla="*/ 110 w 120"/>
                <a:gd name="T35" fmla="*/ 29 h 88"/>
                <a:gd name="T36" fmla="*/ 107 w 120"/>
                <a:gd name="T37" fmla="*/ 32 h 88"/>
                <a:gd name="T38" fmla="*/ 103 w 120"/>
                <a:gd name="T39" fmla="*/ 36 h 88"/>
                <a:gd name="T40" fmla="*/ 97 w 120"/>
                <a:gd name="T41" fmla="*/ 40 h 88"/>
                <a:gd name="T42" fmla="*/ 91 w 120"/>
                <a:gd name="T43" fmla="*/ 46 h 88"/>
                <a:gd name="T44" fmla="*/ 86 w 120"/>
                <a:gd name="T45" fmla="*/ 50 h 88"/>
                <a:gd name="T46" fmla="*/ 80 w 120"/>
                <a:gd name="T47" fmla="*/ 55 h 88"/>
                <a:gd name="T48" fmla="*/ 72 w 120"/>
                <a:gd name="T49" fmla="*/ 59 h 88"/>
                <a:gd name="T50" fmla="*/ 65 w 120"/>
                <a:gd name="T51" fmla="*/ 63 h 88"/>
                <a:gd name="T52" fmla="*/ 57 w 120"/>
                <a:gd name="T53" fmla="*/ 69 h 88"/>
                <a:gd name="T54" fmla="*/ 52 w 120"/>
                <a:gd name="T55" fmla="*/ 72 h 88"/>
                <a:gd name="T56" fmla="*/ 44 w 120"/>
                <a:gd name="T57" fmla="*/ 76 h 88"/>
                <a:gd name="T58" fmla="*/ 36 w 120"/>
                <a:gd name="T59" fmla="*/ 80 h 88"/>
                <a:gd name="T60" fmla="*/ 29 w 120"/>
                <a:gd name="T61" fmla="*/ 84 h 88"/>
                <a:gd name="T62" fmla="*/ 21 w 120"/>
                <a:gd name="T63" fmla="*/ 86 h 88"/>
                <a:gd name="T64" fmla="*/ 15 w 120"/>
                <a:gd name="T65" fmla="*/ 88 h 88"/>
                <a:gd name="T66" fmla="*/ 12 w 120"/>
                <a:gd name="T67" fmla="*/ 88 h 88"/>
                <a:gd name="T68" fmla="*/ 10 w 120"/>
                <a:gd name="T69" fmla="*/ 88 h 88"/>
                <a:gd name="T70" fmla="*/ 6 w 120"/>
                <a:gd name="T71" fmla="*/ 88 h 88"/>
                <a:gd name="T72" fmla="*/ 4 w 120"/>
                <a:gd name="T73" fmla="*/ 88 h 88"/>
                <a:gd name="T74" fmla="*/ 2 w 120"/>
                <a:gd name="T75" fmla="*/ 86 h 88"/>
                <a:gd name="T76" fmla="*/ 0 w 120"/>
                <a:gd name="T77" fmla="*/ 84 h 88"/>
                <a:gd name="T78" fmla="*/ 0 w 120"/>
                <a:gd name="T79" fmla="*/ 82 h 88"/>
                <a:gd name="T80" fmla="*/ 0 w 120"/>
                <a:gd name="T81" fmla="*/ 80 h 88"/>
                <a:gd name="T82" fmla="*/ 2 w 120"/>
                <a:gd name="T83" fmla="*/ 78 h 88"/>
                <a:gd name="T84" fmla="*/ 2 w 120"/>
                <a:gd name="T85" fmla="*/ 76 h 88"/>
                <a:gd name="T86" fmla="*/ 8 w 120"/>
                <a:gd name="T87" fmla="*/ 69 h 88"/>
                <a:gd name="T88" fmla="*/ 12 w 120"/>
                <a:gd name="T89" fmla="*/ 63 h 88"/>
                <a:gd name="T90" fmla="*/ 17 w 120"/>
                <a:gd name="T91" fmla="*/ 57 h 88"/>
                <a:gd name="T92" fmla="*/ 23 w 120"/>
                <a:gd name="T93" fmla="*/ 53 h 88"/>
                <a:gd name="T94" fmla="*/ 29 w 120"/>
                <a:gd name="T95" fmla="*/ 48 h 88"/>
                <a:gd name="T96" fmla="*/ 34 w 120"/>
                <a:gd name="T97" fmla="*/ 44 h 88"/>
                <a:gd name="T98" fmla="*/ 42 w 120"/>
                <a:gd name="T99" fmla="*/ 40 h 88"/>
                <a:gd name="T100" fmla="*/ 48 w 120"/>
                <a:gd name="T101" fmla="*/ 38 h 88"/>
                <a:gd name="T102" fmla="*/ 55 w 120"/>
                <a:gd name="T103" fmla="*/ 32 h 88"/>
                <a:gd name="T104" fmla="*/ 61 w 120"/>
                <a:gd name="T105" fmla="*/ 31 h 88"/>
                <a:gd name="T106" fmla="*/ 67 w 120"/>
                <a:gd name="T107" fmla="*/ 27 h 88"/>
                <a:gd name="T108" fmla="*/ 74 w 120"/>
                <a:gd name="T109" fmla="*/ 23 h 88"/>
                <a:gd name="T110" fmla="*/ 80 w 120"/>
                <a:gd name="T111" fmla="*/ 19 h 88"/>
                <a:gd name="T112" fmla="*/ 86 w 120"/>
                <a:gd name="T113" fmla="*/ 15 h 88"/>
                <a:gd name="T114" fmla="*/ 91 w 120"/>
                <a:gd name="T115" fmla="*/ 10 h 88"/>
                <a:gd name="T116" fmla="*/ 97 w 120"/>
                <a:gd name="T117" fmla="*/ 6 h 88"/>
                <a:gd name="T118" fmla="*/ 97 w 120"/>
                <a:gd name="T119" fmla="*/ 6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0" h="88">
                  <a:moveTo>
                    <a:pt x="97" y="6"/>
                  </a:moveTo>
                  <a:lnTo>
                    <a:pt x="101" y="2"/>
                  </a:lnTo>
                  <a:lnTo>
                    <a:pt x="103" y="0"/>
                  </a:lnTo>
                  <a:lnTo>
                    <a:pt x="105" y="0"/>
                  </a:lnTo>
                  <a:lnTo>
                    <a:pt x="109" y="0"/>
                  </a:lnTo>
                  <a:lnTo>
                    <a:pt x="110" y="0"/>
                  </a:lnTo>
                  <a:lnTo>
                    <a:pt x="112" y="0"/>
                  </a:lnTo>
                  <a:lnTo>
                    <a:pt x="114" y="2"/>
                  </a:lnTo>
                  <a:lnTo>
                    <a:pt x="116" y="4"/>
                  </a:lnTo>
                  <a:lnTo>
                    <a:pt x="118" y="6"/>
                  </a:lnTo>
                  <a:lnTo>
                    <a:pt x="118" y="8"/>
                  </a:lnTo>
                  <a:lnTo>
                    <a:pt x="118" y="10"/>
                  </a:lnTo>
                  <a:lnTo>
                    <a:pt x="120" y="13"/>
                  </a:lnTo>
                  <a:lnTo>
                    <a:pt x="118" y="17"/>
                  </a:lnTo>
                  <a:lnTo>
                    <a:pt x="118" y="19"/>
                  </a:lnTo>
                  <a:lnTo>
                    <a:pt x="116" y="23"/>
                  </a:lnTo>
                  <a:lnTo>
                    <a:pt x="112" y="27"/>
                  </a:lnTo>
                  <a:lnTo>
                    <a:pt x="110" y="29"/>
                  </a:lnTo>
                  <a:lnTo>
                    <a:pt x="107" y="32"/>
                  </a:lnTo>
                  <a:lnTo>
                    <a:pt x="103" y="36"/>
                  </a:lnTo>
                  <a:lnTo>
                    <a:pt x="97" y="40"/>
                  </a:lnTo>
                  <a:lnTo>
                    <a:pt x="91" y="46"/>
                  </a:lnTo>
                  <a:lnTo>
                    <a:pt x="86" y="50"/>
                  </a:lnTo>
                  <a:lnTo>
                    <a:pt x="80" y="55"/>
                  </a:lnTo>
                  <a:lnTo>
                    <a:pt x="72" y="59"/>
                  </a:lnTo>
                  <a:lnTo>
                    <a:pt x="65" y="63"/>
                  </a:lnTo>
                  <a:lnTo>
                    <a:pt x="57" y="69"/>
                  </a:lnTo>
                  <a:lnTo>
                    <a:pt x="52" y="72"/>
                  </a:lnTo>
                  <a:lnTo>
                    <a:pt x="44" y="76"/>
                  </a:lnTo>
                  <a:lnTo>
                    <a:pt x="36" y="80"/>
                  </a:lnTo>
                  <a:lnTo>
                    <a:pt x="29" y="84"/>
                  </a:lnTo>
                  <a:lnTo>
                    <a:pt x="21" y="86"/>
                  </a:lnTo>
                  <a:lnTo>
                    <a:pt x="15" y="88"/>
                  </a:lnTo>
                  <a:lnTo>
                    <a:pt x="12" y="88"/>
                  </a:lnTo>
                  <a:lnTo>
                    <a:pt x="10" y="88"/>
                  </a:lnTo>
                  <a:lnTo>
                    <a:pt x="6" y="88"/>
                  </a:lnTo>
                  <a:lnTo>
                    <a:pt x="4" y="88"/>
                  </a:lnTo>
                  <a:lnTo>
                    <a:pt x="2" y="86"/>
                  </a:lnTo>
                  <a:lnTo>
                    <a:pt x="0" y="84"/>
                  </a:lnTo>
                  <a:lnTo>
                    <a:pt x="0" y="82"/>
                  </a:lnTo>
                  <a:lnTo>
                    <a:pt x="0" y="80"/>
                  </a:lnTo>
                  <a:lnTo>
                    <a:pt x="2" y="78"/>
                  </a:lnTo>
                  <a:lnTo>
                    <a:pt x="2" y="76"/>
                  </a:lnTo>
                  <a:lnTo>
                    <a:pt x="8" y="69"/>
                  </a:lnTo>
                  <a:lnTo>
                    <a:pt x="12" y="63"/>
                  </a:lnTo>
                  <a:lnTo>
                    <a:pt x="17" y="57"/>
                  </a:lnTo>
                  <a:lnTo>
                    <a:pt x="23" y="53"/>
                  </a:lnTo>
                  <a:lnTo>
                    <a:pt x="29" y="48"/>
                  </a:lnTo>
                  <a:lnTo>
                    <a:pt x="34" y="44"/>
                  </a:lnTo>
                  <a:lnTo>
                    <a:pt x="42" y="40"/>
                  </a:lnTo>
                  <a:lnTo>
                    <a:pt x="48" y="38"/>
                  </a:lnTo>
                  <a:lnTo>
                    <a:pt x="55" y="32"/>
                  </a:lnTo>
                  <a:lnTo>
                    <a:pt x="61" y="31"/>
                  </a:lnTo>
                  <a:lnTo>
                    <a:pt x="67" y="27"/>
                  </a:lnTo>
                  <a:lnTo>
                    <a:pt x="74" y="23"/>
                  </a:lnTo>
                  <a:lnTo>
                    <a:pt x="80" y="19"/>
                  </a:lnTo>
                  <a:lnTo>
                    <a:pt x="86" y="15"/>
                  </a:lnTo>
                  <a:lnTo>
                    <a:pt x="91" y="10"/>
                  </a:lnTo>
                  <a:lnTo>
                    <a:pt x="97" y="6"/>
                  </a:lnTo>
                  <a:lnTo>
                    <a:pt x="97" y="6"/>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521" name="Freeform 57">
              <a:extLst>
                <a:ext uri="{FF2B5EF4-FFF2-40B4-BE49-F238E27FC236}">
                  <a16:creationId xmlns:a16="http://schemas.microsoft.com/office/drawing/2014/main" id="{1CE8E9A9-F90D-9D45-8028-EE2AA6B595DA}"/>
                </a:ext>
              </a:extLst>
            </p:cNvPr>
            <p:cNvSpPr>
              <a:spLocks/>
            </p:cNvSpPr>
            <p:nvPr/>
          </p:nvSpPr>
          <p:spPr bwMode="auto">
            <a:xfrm>
              <a:off x="3436" y="1987"/>
              <a:ext cx="37" cy="59"/>
            </a:xfrm>
            <a:custGeom>
              <a:avLst/>
              <a:gdLst>
                <a:gd name="T0" fmla="*/ 13 w 74"/>
                <a:gd name="T1" fmla="*/ 67 h 118"/>
                <a:gd name="T2" fmla="*/ 15 w 74"/>
                <a:gd name="T3" fmla="*/ 61 h 118"/>
                <a:gd name="T4" fmla="*/ 17 w 74"/>
                <a:gd name="T5" fmla="*/ 57 h 118"/>
                <a:gd name="T6" fmla="*/ 20 w 74"/>
                <a:gd name="T7" fmla="*/ 51 h 118"/>
                <a:gd name="T8" fmla="*/ 22 w 74"/>
                <a:gd name="T9" fmla="*/ 48 h 118"/>
                <a:gd name="T10" fmla="*/ 24 w 74"/>
                <a:gd name="T11" fmla="*/ 42 h 118"/>
                <a:gd name="T12" fmla="*/ 28 w 74"/>
                <a:gd name="T13" fmla="*/ 38 h 118"/>
                <a:gd name="T14" fmla="*/ 30 w 74"/>
                <a:gd name="T15" fmla="*/ 34 h 118"/>
                <a:gd name="T16" fmla="*/ 34 w 74"/>
                <a:gd name="T17" fmla="*/ 29 h 118"/>
                <a:gd name="T18" fmla="*/ 36 w 74"/>
                <a:gd name="T19" fmla="*/ 25 h 118"/>
                <a:gd name="T20" fmla="*/ 40 w 74"/>
                <a:gd name="T21" fmla="*/ 21 h 118"/>
                <a:gd name="T22" fmla="*/ 41 w 74"/>
                <a:gd name="T23" fmla="*/ 17 h 118"/>
                <a:gd name="T24" fmla="*/ 45 w 74"/>
                <a:gd name="T25" fmla="*/ 13 h 118"/>
                <a:gd name="T26" fmla="*/ 49 w 74"/>
                <a:gd name="T27" fmla="*/ 10 h 118"/>
                <a:gd name="T28" fmla="*/ 53 w 74"/>
                <a:gd name="T29" fmla="*/ 6 h 118"/>
                <a:gd name="T30" fmla="*/ 57 w 74"/>
                <a:gd name="T31" fmla="*/ 4 h 118"/>
                <a:gd name="T32" fmla="*/ 60 w 74"/>
                <a:gd name="T33" fmla="*/ 2 h 118"/>
                <a:gd name="T34" fmla="*/ 68 w 74"/>
                <a:gd name="T35" fmla="*/ 0 h 118"/>
                <a:gd name="T36" fmla="*/ 70 w 74"/>
                <a:gd name="T37" fmla="*/ 0 h 118"/>
                <a:gd name="T38" fmla="*/ 72 w 74"/>
                <a:gd name="T39" fmla="*/ 4 h 118"/>
                <a:gd name="T40" fmla="*/ 74 w 74"/>
                <a:gd name="T41" fmla="*/ 8 h 118"/>
                <a:gd name="T42" fmla="*/ 72 w 74"/>
                <a:gd name="T43" fmla="*/ 13 h 118"/>
                <a:gd name="T44" fmla="*/ 70 w 74"/>
                <a:gd name="T45" fmla="*/ 21 h 118"/>
                <a:gd name="T46" fmla="*/ 66 w 74"/>
                <a:gd name="T47" fmla="*/ 29 h 118"/>
                <a:gd name="T48" fmla="*/ 60 w 74"/>
                <a:gd name="T49" fmla="*/ 38 h 118"/>
                <a:gd name="T50" fmla="*/ 57 w 74"/>
                <a:gd name="T51" fmla="*/ 48 h 118"/>
                <a:gd name="T52" fmla="*/ 51 w 74"/>
                <a:gd name="T53" fmla="*/ 59 h 118"/>
                <a:gd name="T54" fmla="*/ 45 w 74"/>
                <a:gd name="T55" fmla="*/ 68 h 118"/>
                <a:gd name="T56" fmla="*/ 40 w 74"/>
                <a:gd name="T57" fmla="*/ 78 h 118"/>
                <a:gd name="T58" fmla="*/ 34 w 74"/>
                <a:gd name="T59" fmla="*/ 87 h 118"/>
                <a:gd name="T60" fmla="*/ 28 w 74"/>
                <a:gd name="T61" fmla="*/ 95 h 118"/>
                <a:gd name="T62" fmla="*/ 24 w 74"/>
                <a:gd name="T63" fmla="*/ 103 h 118"/>
                <a:gd name="T64" fmla="*/ 22 w 74"/>
                <a:gd name="T65" fmla="*/ 110 h 118"/>
                <a:gd name="T66" fmla="*/ 19 w 74"/>
                <a:gd name="T67" fmla="*/ 114 h 118"/>
                <a:gd name="T68" fmla="*/ 15 w 74"/>
                <a:gd name="T69" fmla="*/ 116 h 118"/>
                <a:gd name="T70" fmla="*/ 13 w 74"/>
                <a:gd name="T71" fmla="*/ 118 h 118"/>
                <a:gd name="T72" fmla="*/ 9 w 74"/>
                <a:gd name="T73" fmla="*/ 118 h 118"/>
                <a:gd name="T74" fmla="*/ 5 w 74"/>
                <a:gd name="T75" fmla="*/ 116 h 118"/>
                <a:gd name="T76" fmla="*/ 1 w 74"/>
                <a:gd name="T77" fmla="*/ 114 h 118"/>
                <a:gd name="T78" fmla="*/ 1 w 74"/>
                <a:gd name="T79" fmla="*/ 112 h 118"/>
                <a:gd name="T80" fmla="*/ 0 w 74"/>
                <a:gd name="T81" fmla="*/ 108 h 118"/>
                <a:gd name="T82" fmla="*/ 0 w 74"/>
                <a:gd name="T83" fmla="*/ 106 h 118"/>
                <a:gd name="T84" fmla="*/ 0 w 74"/>
                <a:gd name="T85" fmla="*/ 103 h 118"/>
                <a:gd name="T86" fmla="*/ 1 w 74"/>
                <a:gd name="T87" fmla="*/ 99 h 118"/>
                <a:gd name="T88" fmla="*/ 1 w 74"/>
                <a:gd name="T89" fmla="*/ 95 h 118"/>
                <a:gd name="T90" fmla="*/ 1 w 74"/>
                <a:gd name="T91" fmla="*/ 93 h 118"/>
                <a:gd name="T92" fmla="*/ 3 w 74"/>
                <a:gd name="T93" fmla="*/ 91 h 118"/>
                <a:gd name="T94" fmla="*/ 3 w 74"/>
                <a:gd name="T95" fmla="*/ 89 h 118"/>
                <a:gd name="T96" fmla="*/ 3 w 74"/>
                <a:gd name="T97" fmla="*/ 87 h 118"/>
                <a:gd name="T98" fmla="*/ 5 w 74"/>
                <a:gd name="T99" fmla="*/ 86 h 118"/>
                <a:gd name="T100" fmla="*/ 5 w 74"/>
                <a:gd name="T101" fmla="*/ 84 h 118"/>
                <a:gd name="T102" fmla="*/ 5 w 74"/>
                <a:gd name="T103" fmla="*/ 80 h 118"/>
                <a:gd name="T104" fmla="*/ 7 w 74"/>
                <a:gd name="T105" fmla="*/ 78 h 118"/>
                <a:gd name="T106" fmla="*/ 9 w 74"/>
                <a:gd name="T107" fmla="*/ 74 h 118"/>
                <a:gd name="T108" fmla="*/ 9 w 74"/>
                <a:gd name="T109" fmla="*/ 72 h 118"/>
                <a:gd name="T110" fmla="*/ 11 w 74"/>
                <a:gd name="T111" fmla="*/ 68 h 118"/>
                <a:gd name="T112" fmla="*/ 13 w 74"/>
                <a:gd name="T113" fmla="*/ 67 h 118"/>
                <a:gd name="T114" fmla="*/ 13 w 74"/>
                <a:gd name="T115" fmla="*/ 67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4" h="118">
                  <a:moveTo>
                    <a:pt x="13" y="67"/>
                  </a:moveTo>
                  <a:lnTo>
                    <a:pt x="15" y="61"/>
                  </a:lnTo>
                  <a:lnTo>
                    <a:pt x="17" y="57"/>
                  </a:lnTo>
                  <a:lnTo>
                    <a:pt x="20" y="51"/>
                  </a:lnTo>
                  <a:lnTo>
                    <a:pt x="22" y="48"/>
                  </a:lnTo>
                  <a:lnTo>
                    <a:pt x="24" y="42"/>
                  </a:lnTo>
                  <a:lnTo>
                    <a:pt x="28" y="38"/>
                  </a:lnTo>
                  <a:lnTo>
                    <a:pt x="30" y="34"/>
                  </a:lnTo>
                  <a:lnTo>
                    <a:pt x="34" y="29"/>
                  </a:lnTo>
                  <a:lnTo>
                    <a:pt x="36" y="25"/>
                  </a:lnTo>
                  <a:lnTo>
                    <a:pt x="40" y="21"/>
                  </a:lnTo>
                  <a:lnTo>
                    <a:pt x="41" y="17"/>
                  </a:lnTo>
                  <a:lnTo>
                    <a:pt x="45" y="13"/>
                  </a:lnTo>
                  <a:lnTo>
                    <a:pt x="49" y="10"/>
                  </a:lnTo>
                  <a:lnTo>
                    <a:pt x="53" y="6"/>
                  </a:lnTo>
                  <a:lnTo>
                    <a:pt x="57" y="4"/>
                  </a:lnTo>
                  <a:lnTo>
                    <a:pt x="60" y="2"/>
                  </a:lnTo>
                  <a:lnTo>
                    <a:pt x="68" y="0"/>
                  </a:lnTo>
                  <a:lnTo>
                    <a:pt x="70" y="0"/>
                  </a:lnTo>
                  <a:lnTo>
                    <a:pt x="72" y="4"/>
                  </a:lnTo>
                  <a:lnTo>
                    <a:pt x="74" y="8"/>
                  </a:lnTo>
                  <a:lnTo>
                    <a:pt x="72" y="13"/>
                  </a:lnTo>
                  <a:lnTo>
                    <a:pt x="70" y="21"/>
                  </a:lnTo>
                  <a:lnTo>
                    <a:pt x="66" y="29"/>
                  </a:lnTo>
                  <a:lnTo>
                    <a:pt x="60" y="38"/>
                  </a:lnTo>
                  <a:lnTo>
                    <a:pt x="57" y="48"/>
                  </a:lnTo>
                  <a:lnTo>
                    <a:pt x="51" y="59"/>
                  </a:lnTo>
                  <a:lnTo>
                    <a:pt x="45" y="68"/>
                  </a:lnTo>
                  <a:lnTo>
                    <a:pt x="40" y="78"/>
                  </a:lnTo>
                  <a:lnTo>
                    <a:pt x="34" y="87"/>
                  </a:lnTo>
                  <a:lnTo>
                    <a:pt x="28" y="95"/>
                  </a:lnTo>
                  <a:lnTo>
                    <a:pt x="24" y="103"/>
                  </a:lnTo>
                  <a:lnTo>
                    <a:pt x="22" y="110"/>
                  </a:lnTo>
                  <a:lnTo>
                    <a:pt x="19" y="114"/>
                  </a:lnTo>
                  <a:lnTo>
                    <a:pt x="15" y="116"/>
                  </a:lnTo>
                  <a:lnTo>
                    <a:pt x="13" y="118"/>
                  </a:lnTo>
                  <a:lnTo>
                    <a:pt x="9" y="118"/>
                  </a:lnTo>
                  <a:lnTo>
                    <a:pt x="5" y="116"/>
                  </a:lnTo>
                  <a:lnTo>
                    <a:pt x="1" y="114"/>
                  </a:lnTo>
                  <a:lnTo>
                    <a:pt x="1" y="112"/>
                  </a:lnTo>
                  <a:lnTo>
                    <a:pt x="0" y="108"/>
                  </a:lnTo>
                  <a:lnTo>
                    <a:pt x="0" y="106"/>
                  </a:lnTo>
                  <a:lnTo>
                    <a:pt x="0" y="103"/>
                  </a:lnTo>
                  <a:lnTo>
                    <a:pt x="1" y="99"/>
                  </a:lnTo>
                  <a:lnTo>
                    <a:pt x="1" y="95"/>
                  </a:lnTo>
                  <a:lnTo>
                    <a:pt x="1" y="93"/>
                  </a:lnTo>
                  <a:lnTo>
                    <a:pt x="3" y="91"/>
                  </a:lnTo>
                  <a:lnTo>
                    <a:pt x="3" y="89"/>
                  </a:lnTo>
                  <a:lnTo>
                    <a:pt x="3" y="87"/>
                  </a:lnTo>
                  <a:lnTo>
                    <a:pt x="5" y="86"/>
                  </a:lnTo>
                  <a:lnTo>
                    <a:pt x="5" y="84"/>
                  </a:lnTo>
                  <a:lnTo>
                    <a:pt x="5" y="80"/>
                  </a:lnTo>
                  <a:lnTo>
                    <a:pt x="7" y="78"/>
                  </a:lnTo>
                  <a:lnTo>
                    <a:pt x="9" y="74"/>
                  </a:lnTo>
                  <a:lnTo>
                    <a:pt x="9" y="72"/>
                  </a:lnTo>
                  <a:lnTo>
                    <a:pt x="11" y="68"/>
                  </a:lnTo>
                  <a:lnTo>
                    <a:pt x="13" y="67"/>
                  </a:lnTo>
                  <a:lnTo>
                    <a:pt x="13" y="67"/>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522" name="Freeform 58">
              <a:extLst>
                <a:ext uri="{FF2B5EF4-FFF2-40B4-BE49-F238E27FC236}">
                  <a16:creationId xmlns:a16="http://schemas.microsoft.com/office/drawing/2014/main" id="{DA0E12BC-C52C-9F4D-95A6-2DBB389C071C}"/>
                </a:ext>
              </a:extLst>
            </p:cNvPr>
            <p:cNvSpPr>
              <a:spLocks/>
            </p:cNvSpPr>
            <p:nvPr/>
          </p:nvSpPr>
          <p:spPr bwMode="auto">
            <a:xfrm>
              <a:off x="3574" y="2237"/>
              <a:ext cx="63" cy="32"/>
            </a:xfrm>
            <a:custGeom>
              <a:avLst/>
              <a:gdLst>
                <a:gd name="T0" fmla="*/ 16 w 126"/>
                <a:gd name="T1" fmla="*/ 0 h 65"/>
                <a:gd name="T2" fmla="*/ 21 w 126"/>
                <a:gd name="T3" fmla="*/ 0 h 65"/>
                <a:gd name="T4" fmla="*/ 27 w 126"/>
                <a:gd name="T5" fmla="*/ 2 h 65"/>
                <a:gd name="T6" fmla="*/ 33 w 126"/>
                <a:gd name="T7" fmla="*/ 4 h 65"/>
                <a:gd name="T8" fmla="*/ 38 w 126"/>
                <a:gd name="T9" fmla="*/ 6 h 65"/>
                <a:gd name="T10" fmla="*/ 44 w 126"/>
                <a:gd name="T11" fmla="*/ 8 h 65"/>
                <a:gd name="T12" fmla="*/ 50 w 126"/>
                <a:gd name="T13" fmla="*/ 10 h 65"/>
                <a:gd name="T14" fmla="*/ 57 w 126"/>
                <a:gd name="T15" fmla="*/ 11 h 65"/>
                <a:gd name="T16" fmla="*/ 63 w 126"/>
                <a:gd name="T17" fmla="*/ 15 h 65"/>
                <a:gd name="T18" fmla="*/ 71 w 126"/>
                <a:gd name="T19" fmla="*/ 17 h 65"/>
                <a:gd name="T20" fmla="*/ 76 w 126"/>
                <a:gd name="T21" fmla="*/ 19 h 65"/>
                <a:gd name="T22" fmla="*/ 82 w 126"/>
                <a:gd name="T23" fmla="*/ 23 h 65"/>
                <a:gd name="T24" fmla="*/ 90 w 126"/>
                <a:gd name="T25" fmla="*/ 25 h 65"/>
                <a:gd name="T26" fmla="*/ 96 w 126"/>
                <a:gd name="T27" fmla="*/ 29 h 65"/>
                <a:gd name="T28" fmla="*/ 101 w 126"/>
                <a:gd name="T29" fmla="*/ 32 h 65"/>
                <a:gd name="T30" fmla="*/ 105 w 126"/>
                <a:gd name="T31" fmla="*/ 36 h 65"/>
                <a:gd name="T32" fmla="*/ 111 w 126"/>
                <a:gd name="T33" fmla="*/ 40 h 65"/>
                <a:gd name="T34" fmla="*/ 115 w 126"/>
                <a:gd name="T35" fmla="*/ 42 h 65"/>
                <a:gd name="T36" fmla="*/ 116 w 126"/>
                <a:gd name="T37" fmla="*/ 44 h 65"/>
                <a:gd name="T38" fmla="*/ 118 w 126"/>
                <a:gd name="T39" fmla="*/ 46 h 65"/>
                <a:gd name="T40" fmla="*/ 122 w 126"/>
                <a:gd name="T41" fmla="*/ 49 h 65"/>
                <a:gd name="T42" fmla="*/ 122 w 126"/>
                <a:gd name="T43" fmla="*/ 51 h 65"/>
                <a:gd name="T44" fmla="*/ 124 w 126"/>
                <a:gd name="T45" fmla="*/ 53 h 65"/>
                <a:gd name="T46" fmla="*/ 126 w 126"/>
                <a:gd name="T47" fmla="*/ 55 h 65"/>
                <a:gd name="T48" fmla="*/ 126 w 126"/>
                <a:gd name="T49" fmla="*/ 57 h 65"/>
                <a:gd name="T50" fmla="*/ 126 w 126"/>
                <a:gd name="T51" fmla="*/ 59 h 65"/>
                <a:gd name="T52" fmla="*/ 124 w 126"/>
                <a:gd name="T53" fmla="*/ 61 h 65"/>
                <a:gd name="T54" fmla="*/ 122 w 126"/>
                <a:gd name="T55" fmla="*/ 63 h 65"/>
                <a:gd name="T56" fmla="*/ 120 w 126"/>
                <a:gd name="T57" fmla="*/ 65 h 65"/>
                <a:gd name="T58" fmla="*/ 113 w 126"/>
                <a:gd name="T59" fmla="*/ 63 h 65"/>
                <a:gd name="T60" fmla="*/ 105 w 126"/>
                <a:gd name="T61" fmla="*/ 61 h 65"/>
                <a:gd name="T62" fmla="*/ 97 w 126"/>
                <a:gd name="T63" fmla="*/ 59 h 65"/>
                <a:gd name="T64" fmla="*/ 92 w 126"/>
                <a:gd name="T65" fmla="*/ 57 h 65"/>
                <a:gd name="T66" fmla="*/ 84 w 126"/>
                <a:gd name="T67" fmla="*/ 53 h 65"/>
                <a:gd name="T68" fmla="*/ 76 w 126"/>
                <a:gd name="T69" fmla="*/ 51 h 65"/>
                <a:gd name="T70" fmla="*/ 69 w 126"/>
                <a:gd name="T71" fmla="*/ 49 h 65"/>
                <a:gd name="T72" fmla="*/ 63 w 126"/>
                <a:gd name="T73" fmla="*/ 46 h 65"/>
                <a:gd name="T74" fmla="*/ 56 w 126"/>
                <a:gd name="T75" fmla="*/ 42 h 65"/>
                <a:gd name="T76" fmla="*/ 48 w 126"/>
                <a:gd name="T77" fmla="*/ 40 h 65"/>
                <a:gd name="T78" fmla="*/ 40 w 126"/>
                <a:gd name="T79" fmla="*/ 36 h 65"/>
                <a:gd name="T80" fmla="*/ 35 w 126"/>
                <a:gd name="T81" fmla="*/ 34 h 65"/>
                <a:gd name="T82" fmla="*/ 27 w 126"/>
                <a:gd name="T83" fmla="*/ 30 h 65"/>
                <a:gd name="T84" fmla="*/ 21 w 126"/>
                <a:gd name="T85" fmla="*/ 29 h 65"/>
                <a:gd name="T86" fmla="*/ 14 w 126"/>
                <a:gd name="T87" fmla="*/ 25 h 65"/>
                <a:gd name="T88" fmla="*/ 8 w 126"/>
                <a:gd name="T89" fmla="*/ 23 h 65"/>
                <a:gd name="T90" fmla="*/ 4 w 126"/>
                <a:gd name="T91" fmla="*/ 21 h 65"/>
                <a:gd name="T92" fmla="*/ 2 w 126"/>
                <a:gd name="T93" fmla="*/ 19 h 65"/>
                <a:gd name="T94" fmla="*/ 2 w 126"/>
                <a:gd name="T95" fmla="*/ 17 h 65"/>
                <a:gd name="T96" fmla="*/ 0 w 126"/>
                <a:gd name="T97" fmla="*/ 15 h 65"/>
                <a:gd name="T98" fmla="*/ 0 w 126"/>
                <a:gd name="T99" fmla="*/ 11 h 65"/>
                <a:gd name="T100" fmla="*/ 2 w 126"/>
                <a:gd name="T101" fmla="*/ 8 h 65"/>
                <a:gd name="T102" fmla="*/ 6 w 126"/>
                <a:gd name="T103" fmla="*/ 4 h 65"/>
                <a:gd name="T104" fmla="*/ 10 w 126"/>
                <a:gd name="T105" fmla="*/ 2 h 65"/>
                <a:gd name="T106" fmla="*/ 14 w 126"/>
                <a:gd name="T107" fmla="*/ 0 h 65"/>
                <a:gd name="T108" fmla="*/ 16 w 126"/>
                <a:gd name="T109" fmla="*/ 0 h 65"/>
                <a:gd name="T110" fmla="*/ 16 w 126"/>
                <a:gd name="T111" fmla="*/ 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6" h="65">
                  <a:moveTo>
                    <a:pt x="16" y="0"/>
                  </a:moveTo>
                  <a:lnTo>
                    <a:pt x="21" y="0"/>
                  </a:lnTo>
                  <a:lnTo>
                    <a:pt x="27" y="2"/>
                  </a:lnTo>
                  <a:lnTo>
                    <a:pt x="33" y="4"/>
                  </a:lnTo>
                  <a:lnTo>
                    <a:pt x="38" y="6"/>
                  </a:lnTo>
                  <a:lnTo>
                    <a:pt x="44" y="8"/>
                  </a:lnTo>
                  <a:lnTo>
                    <a:pt x="50" y="10"/>
                  </a:lnTo>
                  <a:lnTo>
                    <a:pt x="57" y="11"/>
                  </a:lnTo>
                  <a:lnTo>
                    <a:pt x="63" y="15"/>
                  </a:lnTo>
                  <a:lnTo>
                    <a:pt x="71" y="17"/>
                  </a:lnTo>
                  <a:lnTo>
                    <a:pt x="76" y="19"/>
                  </a:lnTo>
                  <a:lnTo>
                    <a:pt x="82" y="23"/>
                  </a:lnTo>
                  <a:lnTo>
                    <a:pt x="90" y="25"/>
                  </a:lnTo>
                  <a:lnTo>
                    <a:pt x="96" y="29"/>
                  </a:lnTo>
                  <a:lnTo>
                    <a:pt x="101" y="32"/>
                  </a:lnTo>
                  <a:lnTo>
                    <a:pt x="105" y="36"/>
                  </a:lnTo>
                  <a:lnTo>
                    <a:pt x="111" y="40"/>
                  </a:lnTo>
                  <a:lnTo>
                    <a:pt x="115" y="42"/>
                  </a:lnTo>
                  <a:lnTo>
                    <a:pt x="116" y="44"/>
                  </a:lnTo>
                  <a:lnTo>
                    <a:pt x="118" y="46"/>
                  </a:lnTo>
                  <a:lnTo>
                    <a:pt x="122" y="49"/>
                  </a:lnTo>
                  <a:lnTo>
                    <a:pt x="122" y="51"/>
                  </a:lnTo>
                  <a:lnTo>
                    <a:pt x="124" y="53"/>
                  </a:lnTo>
                  <a:lnTo>
                    <a:pt x="126" y="55"/>
                  </a:lnTo>
                  <a:lnTo>
                    <a:pt x="126" y="57"/>
                  </a:lnTo>
                  <a:lnTo>
                    <a:pt x="126" y="59"/>
                  </a:lnTo>
                  <a:lnTo>
                    <a:pt x="124" y="61"/>
                  </a:lnTo>
                  <a:lnTo>
                    <a:pt x="122" y="63"/>
                  </a:lnTo>
                  <a:lnTo>
                    <a:pt x="120" y="65"/>
                  </a:lnTo>
                  <a:lnTo>
                    <a:pt x="113" y="63"/>
                  </a:lnTo>
                  <a:lnTo>
                    <a:pt x="105" y="61"/>
                  </a:lnTo>
                  <a:lnTo>
                    <a:pt x="97" y="59"/>
                  </a:lnTo>
                  <a:lnTo>
                    <a:pt x="92" y="57"/>
                  </a:lnTo>
                  <a:lnTo>
                    <a:pt x="84" y="53"/>
                  </a:lnTo>
                  <a:lnTo>
                    <a:pt x="76" y="51"/>
                  </a:lnTo>
                  <a:lnTo>
                    <a:pt x="69" y="49"/>
                  </a:lnTo>
                  <a:lnTo>
                    <a:pt x="63" y="46"/>
                  </a:lnTo>
                  <a:lnTo>
                    <a:pt x="56" y="42"/>
                  </a:lnTo>
                  <a:lnTo>
                    <a:pt x="48" y="40"/>
                  </a:lnTo>
                  <a:lnTo>
                    <a:pt x="40" y="36"/>
                  </a:lnTo>
                  <a:lnTo>
                    <a:pt x="35" y="34"/>
                  </a:lnTo>
                  <a:lnTo>
                    <a:pt x="27" y="30"/>
                  </a:lnTo>
                  <a:lnTo>
                    <a:pt x="21" y="29"/>
                  </a:lnTo>
                  <a:lnTo>
                    <a:pt x="14" y="25"/>
                  </a:lnTo>
                  <a:lnTo>
                    <a:pt x="8" y="23"/>
                  </a:lnTo>
                  <a:lnTo>
                    <a:pt x="4" y="21"/>
                  </a:lnTo>
                  <a:lnTo>
                    <a:pt x="2" y="19"/>
                  </a:lnTo>
                  <a:lnTo>
                    <a:pt x="2" y="17"/>
                  </a:lnTo>
                  <a:lnTo>
                    <a:pt x="0" y="15"/>
                  </a:lnTo>
                  <a:lnTo>
                    <a:pt x="0" y="11"/>
                  </a:lnTo>
                  <a:lnTo>
                    <a:pt x="2" y="8"/>
                  </a:lnTo>
                  <a:lnTo>
                    <a:pt x="6" y="4"/>
                  </a:lnTo>
                  <a:lnTo>
                    <a:pt x="10" y="2"/>
                  </a:lnTo>
                  <a:lnTo>
                    <a:pt x="14" y="0"/>
                  </a:lnTo>
                  <a:lnTo>
                    <a:pt x="16" y="0"/>
                  </a:lnTo>
                  <a:lnTo>
                    <a:pt x="16" y="0"/>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523" name="Freeform 59">
              <a:extLst>
                <a:ext uri="{FF2B5EF4-FFF2-40B4-BE49-F238E27FC236}">
                  <a16:creationId xmlns:a16="http://schemas.microsoft.com/office/drawing/2014/main" id="{02A9227C-2E30-1040-9C05-6239A0469605}"/>
                </a:ext>
              </a:extLst>
            </p:cNvPr>
            <p:cNvSpPr>
              <a:spLocks/>
            </p:cNvSpPr>
            <p:nvPr/>
          </p:nvSpPr>
          <p:spPr bwMode="auto">
            <a:xfrm>
              <a:off x="3566" y="2320"/>
              <a:ext cx="55" cy="26"/>
            </a:xfrm>
            <a:custGeom>
              <a:avLst/>
              <a:gdLst>
                <a:gd name="T0" fmla="*/ 16 w 111"/>
                <a:gd name="T1" fmla="*/ 0 h 54"/>
                <a:gd name="T2" fmla="*/ 17 w 111"/>
                <a:gd name="T3" fmla="*/ 2 h 54"/>
                <a:gd name="T4" fmla="*/ 23 w 111"/>
                <a:gd name="T5" fmla="*/ 4 h 54"/>
                <a:gd name="T6" fmla="*/ 27 w 111"/>
                <a:gd name="T7" fmla="*/ 4 h 54"/>
                <a:gd name="T8" fmla="*/ 35 w 111"/>
                <a:gd name="T9" fmla="*/ 6 h 54"/>
                <a:gd name="T10" fmla="*/ 40 w 111"/>
                <a:gd name="T11" fmla="*/ 8 h 54"/>
                <a:gd name="T12" fmla="*/ 46 w 111"/>
                <a:gd name="T13" fmla="*/ 10 h 54"/>
                <a:gd name="T14" fmla="*/ 54 w 111"/>
                <a:gd name="T15" fmla="*/ 14 h 54"/>
                <a:gd name="T16" fmla="*/ 59 w 111"/>
                <a:gd name="T17" fmla="*/ 16 h 54"/>
                <a:gd name="T18" fmla="*/ 67 w 111"/>
                <a:gd name="T19" fmla="*/ 18 h 54"/>
                <a:gd name="T20" fmla="*/ 73 w 111"/>
                <a:gd name="T21" fmla="*/ 19 h 54"/>
                <a:gd name="T22" fmla="*/ 80 w 111"/>
                <a:gd name="T23" fmla="*/ 21 h 54"/>
                <a:gd name="T24" fmla="*/ 86 w 111"/>
                <a:gd name="T25" fmla="*/ 25 h 54"/>
                <a:gd name="T26" fmla="*/ 92 w 111"/>
                <a:gd name="T27" fmla="*/ 27 h 54"/>
                <a:gd name="T28" fmla="*/ 97 w 111"/>
                <a:gd name="T29" fmla="*/ 29 h 54"/>
                <a:gd name="T30" fmla="*/ 101 w 111"/>
                <a:gd name="T31" fmla="*/ 33 h 54"/>
                <a:gd name="T32" fmla="*/ 107 w 111"/>
                <a:gd name="T33" fmla="*/ 35 h 54"/>
                <a:gd name="T34" fmla="*/ 109 w 111"/>
                <a:gd name="T35" fmla="*/ 37 h 54"/>
                <a:gd name="T36" fmla="*/ 111 w 111"/>
                <a:gd name="T37" fmla="*/ 40 h 54"/>
                <a:gd name="T38" fmla="*/ 111 w 111"/>
                <a:gd name="T39" fmla="*/ 42 h 54"/>
                <a:gd name="T40" fmla="*/ 111 w 111"/>
                <a:gd name="T41" fmla="*/ 46 h 54"/>
                <a:gd name="T42" fmla="*/ 111 w 111"/>
                <a:gd name="T43" fmla="*/ 48 h 54"/>
                <a:gd name="T44" fmla="*/ 109 w 111"/>
                <a:gd name="T45" fmla="*/ 52 h 54"/>
                <a:gd name="T46" fmla="*/ 107 w 111"/>
                <a:gd name="T47" fmla="*/ 52 h 54"/>
                <a:gd name="T48" fmla="*/ 105 w 111"/>
                <a:gd name="T49" fmla="*/ 52 h 54"/>
                <a:gd name="T50" fmla="*/ 103 w 111"/>
                <a:gd name="T51" fmla="*/ 54 h 54"/>
                <a:gd name="T52" fmla="*/ 101 w 111"/>
                <a:gd name="T53" fmla="*/ 54 h 54"/>
                <a:gd name="T54" fmla="*/ 93 w 111"/>
                <a:gd name="T55" fmla="*/ 52 h 54"/>
                <a:gd name="T56" fmla="*/ 88 w 111"/>
                <a:gd name="T57" fmla="*/ 52 h 54"/>
                <a:gd name="T58" fmla="*/ 82 w 111"/>
                <a:gd name="T59" fmla="*/ 50 h 54"/>
                <a:gd name="T60" fmla="*/ 74 w 111"/>
                <a:gd name="T61" fmla="*/ 50 h 54"/>
                <a:gd name="T62" fmla="*/ 69 w 111"/>
                <a:gd name="T63" fmla="*/ 46 h 54"/>
                <a:gd name="T64" fmla="*/ 63 w 111"/>
                <a:gd name="T65" fmla="*/ 46 h 54"/>
                <a:gd name="T66" fmla="*/ 55 w 111"/>
                <a:gd name="T67" fmla="*/ 44 h 54"/>
                <a:gd name="T68" fmla="*/ 50 w 111"/>
                <a:gd name="T69" fmla="*/ 42 h 54"/>
                <a:gd name="T70" fmla="*/ 44 w 111"/>
                <a:gd name="T71" fmla="*/ 38 h 54"/>
                <a:gd name="T72" fmla="*/ 38 w 111"/>
                <a:gd name="T73" fmla="*/ 37 h 54"/>
                <a:gd name="T74" fmla="*/ 31 w 111"/>
                <a:gd name="T75" fmla="*/ 33 h 54"/>
                <a:gd name="T76" fmla="*/ 25 w 111"/>
                <a:gd name="T77" fmla="*/ 31 h 54"/>
                <a:gd name="T78" fmla="*/ 19 w 111"/>
                <a:gd name="T79" fmla="*/ 27 h 54"/>
                <a:gd name="T80" fmla="*/ 14 w 111"/>
                <a:gd name="T81" fmla="*/ 23 h 54"/>
                <a:gd name="T82" fmla="*/ 8 w 111"/>
                <a:gd name="T83" fmla="*/ 18 h 54"/>
                <a:gd name="T84" fmla="*/ 4 w 111"/>
                <a:gd name="T85" fmla="*/ 14 h 54"/>
                <a:gd name="T86" fmla="*/ 0 w 111"/>
                <a:gd name="T87" fmla="*/ 10 h 54"/>
                <a:gd name="T88" fmla="*/ 0 w 111"/>
                <a:gd name="T89" fmla="*/ 8 h 54"/>
                <a:gd name="T90" fmla="*/ 2 w 111"/>
                <a:gd name="T91" fmla="*/ 6 h 54"/>
                <a:gd name="T92" fmla="*/ 4 w 111"/>
                <a:gd name="T93" fmla="*/ 4 h 54"/>
                <a:gd name="T94" fmla="*/ 8 w 111"/>
                <a:gd name="T95" fmla="*/ 0 h 54"/>
                <a:gd name="T96" fmla="*/ 10 w 111"/>
                <a:gd name="T97" fmla="*/ 0 h 54"/>
                <a:gd name="T98" fmla="*/ 14 w 111"/>
                <a:gd name="T99" fmla="*/ 0 h 54"/>
                <a:gd name="T100" fmla="*/ 16 w 111"/>
                <a:gd name="T101" fmla="*/ 0 h 54"/>
                <a:gd name="T102" fmla="*/ 16 w 111"/>
                <a:gd name="T103"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1" h="54">
                  <a:moveTo>
                    <a:pt x="16" y="0"/>
                  </a:moveTo>
                  <a:lnTo>
                    <a:pt x="17" y="2"/>
                  </a:lnTo>
                  <a:lnTo>
                    <a:pt x="23" y="4"/>
                  </a:lnTo>
                  <a:lnTo>
                    <a:pt x="27" y="4"/>
                  </a:lnTo>
                  <a:lnTo>
                    <a:pt x="35" y="6"/>
                  </a:lnTo>
                  <a:lnTo>
                    <a:pt x="40" y="8"/>
                  </a:lnTo>
                  <a:lnTo>
                    <a:pt x="46" y="10"/>
                  </a:lnTo>
                  <a:lnTo>
                    <a:pt x="54" y="14"/>
                  </a:lnTo>
                  <a:lnTo>
                    <a:pt x="59" y="16"/>
                  </a:lnTo>
                  <a:lnTo>
                    <a:pt x="67" y="18"/>
                  </a:lnTo>
                  <a:lnTo>
                    <a:pt x="73" y="19"/>
                  </a:lnTo>
                  <a:lnTo>
                    <a:pt x="80" y="21"/>
                  </a:lnTo>
                  <a:lnTo>
                    <a:pt x="86" y="25"/>
                  </a:lnTo>
                  <a:lnTo>
                    <a:pt x="92" y="27"/>
                  </a:lnTo>
                  <a:lnTo>
                    <a:pt x="97" y="29"/>
                  </a:lnTo>
                  <a:lnTo>
                    <a:pt x="101" y="33"/>
                  </a:lnTo>
                  <a:lnTo>
                    <a:pt x="107" y="35"/>
                  </a:lnTo>
                  <a:lnTo>
                    <a:pt x="109" y="37"/>
                  </a:lnTo>
                  <a:lnTo>
                    <a:pt x="111" y="40"/>
                  </a:lnTo>
                  <a:lnTo>
                    <a:pt x="111" y="42"/>
                  </a:lnTo>
                  <a:lnTo>
                    <a:pt x="111" y="46"/>
                  </a:lnTo>
                  <a:lnTo>
                    <a:pt x="111" y="48"/>
                  </a:lnTo>
                  <a:lnTo>
                    <a:pt x="109" y="52"/>
                  </a:lnTo>
                  <a:lnTo>
                    <a:pt x="107" y="52"/>
                  </a:lnTo>
                  <a:lnTo>
                    <a:pt x="105" y="52"/>
                  </a:lnTo>
                  <a:lnTo>
                    <a:pt x="103" y="54"/>
                  </a:lnTo>
                  <a:lnTo>
                    <a:pt x="101" y="54"/>
                  </a:lnTo>
                  <a:lnTo>
                    <a:pt x="93" y="52"/>
                  </a:lnTo>
                  <a:lnTo>
                    <a:pt x="88" y="52"/>
                  </a:lnTo>
                  <a:lnTo>
                    <a:pt x="82" y="50"/>
                  </a:lnTo>
                  <a:lnTo>
                    <a:pt x="74" y="50"/>
                  </a:lnTo>
                  <a:lnTo>
                    <a:pt x="69" y="46"/>
                  </a:lnTo>
                  <a:lnTo>
                    <a:pt x="63" y="46"/>
                  </a:lnTo>
                  <a:lnTo>
                    <a:pt x="55" y="44"/>
                  </a:lnTo>
                  <a:lnTo>
                    <a:pt x="50" y="42"/>
                  </a:lnTo>
                  <a:lnTo>
                    <a:pt x="44" y="38"/>
                  </a:lnTo>
                  <a:lnTo>
                    <a:pt x="38" y="37"/>
                  </a:lnTo>
                  <a:lnTo>
                    <a:pt x="31" y="33"/>
                  </a:lnTo>
                  <a:lnTo>
                    <a:pt x="25" y="31"/>
                  </a:lnTo>
                  <a:lnTo>
                    <a:pt x="19" y="27"/>
                  </a:lnTo>
                  <a:lnTo>
                    <a:pt x="14" y="23"/>
                  </a:lnTo>
                  <a:lnTo>
                    <a:pt x="8" y="18"/>
                  </a:lnTo>
                  <a:lnTo>
                    <a:pt x="4" y="14"/>
                  </a:lnTo>
                  <a:lnTo>
                    <a:pt x="0" y="10"/>
                  </a:lnTo>
                  <a:lnTo>
                    <a:pt x="0" y="8"/>
                  </a:lnTo>
                  <a:lnTo>
                    <a:pt x="2" y="6"/>
                  </a:lnTo>
                  <a:lnTo>
                    <a:pt x="4" y="4"/>
                  </a:lnTo>
                  <a:lnTo>
                    <a:pt x="8" y="0"/>
                  </a:lnTo>
                  <a:lnTo>
                    <a:pt x="10" y="0"/>
                  </a:lnTo>
                  <a:lnTo>
                    <a:pt x="14" y="0"/>
                  </a:lnTo>
                  <a:lnTo>
                    <a:pt x="16" y="0"/>
                  </a:lnTo>
                  <a:lnTo>
                    <a:pt x="16" y="0"/>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524" name="Freeform 60">
              <a:extLst>
                <a:ext uri="{FF2B5EF4-FFF2-40B4-BE49-F238E27FC236}">
                  <a16:creationId xmlns:a16="http://schemas.microsoft.com/office/drawing/2014/main" id="{FA2379E3-1AEB-484F-B161-8B235B268D67}"/>
                </a:ext>
              </a:extLst>
            </p:cNvPr>
            <p:cNvSpPr>
              <a:spLocks/>
            </p:cNvSpPr>
            <p:nvPr/>
          </p:nvSpPr>
          <p:spPr bwMode="auto">
            <a:xfrm>
              <a:off x="3449" y="2184"/>
              <a:ext cx="34" cy="10"/>
            </a:xfrm>
            <a:custGeom>
              <a:avLst/>
              <a:gdLst>
                <a:gd name="T0" fmla="*/ 21 w 69"/>
                <a:gd name="T1" fmla="*/ 0 h 20"/>
                <a:gd name="T2" fmla="*/ 25 w 69"/>
                <a:gd name="T3" fmla="*/ 0 h 20"/>
                <a:gd name="T4" fmla="*/ 29 w 69"/>
                <a:gd name="T5" fmla="*/ 0 h 20"/>
                <a:gd name="T6" fmla="*/ 33 w 69"/>
                <a:gd name="T7" fmla="*/ 0 h 20"/>
                <a:gd name="T8" fmla="*/ 38 w 69"/>
                <a:gd name="T9" fmla="*/ 0 h 20"/>
                <a:gd name="T10" fmla="*/ 42 w 69"/>
                <a:gd name="T11" fmla="*/ 0 h 20"/>
                <a:gd name="T12" fmla="*/ 48 w 69"/>
                <a:gd name="T13" fmla="*/ 0 h 20"/>
                <a:gd name="T14" fmla="*/ 52 w 69"/>
                <a:gd name="T15" fmla="*/ 0 h 20"/>
                <a:gd name="T16" fmla="*/ 57 w 69"/>
                <a:gd name="T17" fmla="*/ 0 h 20"/>
                <a:gd name="T18" fmla="*/ 61 w 69"/>
                <a:gd name="T19" fmla="*/ 1 h 20"/>
                <a:gd name="T20" fmla="*/ 65 w 69"/>
                <a:gd name="T21" fmla="*/ 1 h 20"/>
                <a:gd name="T22" fmla="*/ 67 w 69"/>
                <a:gd name="T23" fmla="*/ 3 h 20"/>
                <a:gd name="T24" fmla="*/ 69 w 69"/>
                <a:gd name="T25" fmla="*/ 5 h 20"/>
                <a:gd name="T26" fmla="*/ 69 w 69"/>
                <a:gd name="T27" fmla="*/ 7 h 20"/>
                <a:gd name="T28" fmla="*/ 69 w 69"/>
                <a:gd name="T29" fmla="*/ 9 h 20"/>
                <a:gd name="T30" fmla="*/ 67 w 69"/>
                <a:gd name="T31" fmla="*/ 11 h 20"/>
                <a:gd name="T32" fmla="*/ 63 w 69"/>
                <a:gd name="T33" fmla="*/ 13 h 20"/>
                <a:gd name="T34" fmla="*/ 59 w 69"/>
                <a:gd name="T35" fmla="*/ 15 h 20"/>
                <a:gd name="T36" fmla="*/ 57 w 69"/>
                <a:gd name="T37" fmla="*/ 15 h 20"/>
                <a:gd name="T38" fmla="*/ 54 w 69"/>
                <a:gd name="T39" fmla="*/ 15 h 20"/>
                <a:gd name="T40" fmla="*/ 50 w 69"/>
                <a:gd name="T41" fmla="*/ 15 h 20"/>
                <a:gd name="T42" fmla="*/ 46 w 69"/>
                <a:gd name="T43" fmla="*/ 15 h 20"/>
                <a:gd name="T44" fmla="*/ 42 w 69"/>
                <a:gd name="T45" fmla="*/ 15 h 20"/>
                <a:gd name="T46" fmla="*/ 38 w 69"/>
                <a:gd name="T47" fmla="*/ 15 h 20"/>
                <a:gd name="T48" fmla="*/ 35 w 69"/>
                <a:gd name="T49" fmla="*/ 15 h 20"/>
                <a:gd name="T50" fmla="*/ 33 w 69"/>
                <a:gd name="T51" fmla="*/ 15 h 20"/>
                <a:gd name="T52" fmla="*/ 29 w 69"/>
                <a:gd name="T53" fmla="*/ 17 h 20"/>
                <a:gd name="T54" fmla="*/ 27 w 69"/>
                <a:gd name="T55" fmla="*/ 17 h 20"/>
                <a:gd name="T56" fmla="*/ 25 w 69"/>
                <a:gd name="T57" fmla="*/ 17 h 20"/>
                <a:gd name="T58" fmla="*/ 23 w 69"/>
                <a:gd name="T59" fmla="*/ 17 h 20"/>
                <a:gd name="T60" fmla="*/ 21 w 69"/>
                <a:gd name="T61" fmla="*/ 19 h 20"/>
                <a:gd name="T62" fmla="*/ 17 w 69"/>
                <a:gd name="T63" fmla="*/ 19 h 20"/>
                <a:gd name="T64" fmla="*/ 16 w 69"/>
                <a:gd name="T65" fmla="*/ 19 h 20"/>
                <a:gd name="T66" fmla="*/ 12 w 69"/>
                <a:gd name="T67" fmla="*/ 20 h 20"/>
                <a:gd name="T68" fmla="*/ 8 w 69"/>
                <a:gd name="T69" fmla="*/ 20 h 20"/>
                <a:gd name="T70" fmla="*/ 4 w 69"/>
                <a:gd name="T71" fmla="*/ 20 h 20"/>
                <a:gd name="T72" fmla="*/ 2 w 69"/>
                <a:gd name="T73" fmla="*/ 19 h 20"/>
                <a:gd name="T74" fmla="*/ 0 w 69"/>
                <a:gd name="T75" fmla="*/ 15 h 20"/>
                <a:gd name="T76" fmla="*/ 0 w 69"/>
                <a:gd name="T77" fmla="*/ 13 h 20"/>
                <a:gd name="T78" fmla="*/ 0 w 69"/>
                <a:gd name="T79" fmla="*/ 11 h 20"/>
                <a:gd name="T80" fmla="*/ 2 w 69"/>
                <a:gd name="T81" fmla="*/ 9 h 20"/>
                <a:gd name="T82" fmla="*/ 4 w 69"/>
                <a:gd name="T83" fmla="*/ 7 h 20"/>
                <a:gd name="T84" fmla="*/ 6 w 69"/>
                <a:gd name="T85" fmla="*/ 7 h 20"/>
                <a:gd name="T86" fmla="*/ 10 w 69"/>
                <a:gd name="T87" fmla="*/ 5 h 20"/>
                <a:gd name="T88" fmla="*/ 12 w 69"/>
                <a:gd name="T89" fmla="*/ 3 h 20"/>
                <a:gd name="T90" fmla="*/ 14 w 69"/>
                <a:gd name="T91" fmla="*/ 3 h 20"/>
                <a:gd name="T92" fmla="*/ 16 w 69"/>
                <a:gd name="T93" fmla="*/ 1 h 20"/>
                <a:gd name="T94" fmla="*/ 17 w 69"/>
                <a:gd name="T95" fmla="*/ 1 h 20"/>
                <a:gd name="T96" fmla="*/ 19 w 69"/>
                <a:gd name="T97" fmla="*/ 0 h 20"/>
                <a:gd name="T98" fmla="*/ 21 w 69"/>
                <a:gd name="T99" fmla="*/ 0 h 20"/>
                <a:gd name="T100" fmla="*/ 21 w 69"/>
                <a:gd name="T101" fmla="*/ 0 h 20"/>
                <a:gd name="T102" fmla="*/ 21 w 69"/>
                <a:gd name="T103" fmla="*/ 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9" h="20">
                  <a:moveTo>
                    <a:pt x="21" y="0"/>
                  </a:moveTo>
                  <a:lnTo>
                    <a:pt x="25" y="0"/>
                  </a:lnTo>
                  <a:lnTo>
                    <a:pt x="29" y="0"/>
                  </a:lnTo>
                  <a:lnTo>
                    <a:pt x="33" y="0"/>
                  </a:lnTo>
                  <a:lnTo>
                    <a:pt x="38" y="0"/>
                  </a:lnTo>
                  <a:lnTo>
                    <a:pt x="42" y="0"/>
                  </a:lnTo>
                  <a:lnTo>
                    <a:pt x="48" y="0"/>
                  </a:lnTo>
                  <a:lnTo>
                    <a:pt x="52" y="0"/>
                  </a:lnTo>
                  <a:lnTo>
                    <a:pt x="57" y="0"/>
                  </a:lnTo>
                  <a:lnTo>
                    <a:pt x="61" y="1"/>
                  </a:lnTo>
                  <a:lnTo>
                    <a:pt x="65" y="1"/>
                  </a:lnTo>
                  <a:lnTo>
                    <a:pt x="67" y="3"/>
                  </a:lnTo>
                  <a:lnTo>
                    <a:pt x="69" y="5"/>
                  </a:lnTo>
                  <a:lnTo>
                    <a:pt x="69" y="7"/>
                  </a:lnTo>
                  <a:lnTo>
                    <a:pt x="69" y="9"/>
                  </a:lnTo>
                  <a:lnTo>
                    <a:pt x="67" y="11"/>
                  </a:lnTo>
                  <a:lnTo>
                    <a:pt x="63" y="13"/>
                  </a:lnTo>
                  <a:lnTo>
                    <a:pt x="59" y="15"/>
                  </a:lnTo>
                  <a:lnTo>
                    <a:pt x="57" y="15"/>
                  </a:lnTo>
                  <a:lnTo>
                    <a:pt x="54" y="15"/>
                  </a:lnTo>
                  <a:lnTo>
                    <a:pt x="50" y="15"/>
                  </a:lnTo>
                  <a:lnTo>
                    <a:pt x="46" y="15"/>
                  </a:lnTo>
                  <a:lnTo>
                    <a:pt x="42" y="15"/>
                  </a:lnTo>
                  <a:lnTo>
                    <a:pt x="38" y="15"/>
                  </a:lnTo>
                  <a:lnTo>
                    <a:pt x="35" y="15"/>
                  </a:lnTo>
                  <a:lnTo>
                    <a:pt x="33" y="15"/>
                  </a:lnTo>
                  <a:lnTo>
                    <a:pt x="29" y="17"/>
                  </a:lnTo>
                  <a:lnTo>
                    <a:pt x="27" y="17"/>
                  </a:lnTo>
                  <a:lnTo>
                    <a:pt x="25" y="17"/>
                  </a:lnTo>
                  <a:lnTo>
                    <a:pt x="23" y="17"/>
                  </a:lnTo>
                  <a:lnTo>
                    <a:pt x="21" y="19"/>
                  </a:lnTo>
                  <a:lnTo>
                    <a:pt x="17" y="19"/>
                  </a:lnTo>
                  <a:lnTo>
                    <a:pt x="16" y="19"/>
                  </a:lnTo>
                  <a:lnTo>
                    <a:pt x="12" y="20"/>
                  </a:lnTo>
                  <a:lnTo>
                    <a:pt x="8" y="20"/>
                  </a:lnTo>
                  <a:lnTo>
                    <a:pt x="4" y="20"/>
                  </a:lnTo>
                  <a:lnTo>
                    <a:pt x="2" y="19"/>
                  </a:lnTo>
                  <a:lnTo>
                    <a:pt x="0" y="15"/>
                  </a:lnTo>
                  <a:lnTo>
                    <a:pt x="0" y="13"/>
                  </a:lnTo>
                  <a:lnTo>
                    <a:pt x="0" y="11"/>
                  </a:lnTo>
                  <a:lnTo>
                    <a:pt x="2" y="9"/>
                  </a:lnTo>
                  <a:lnTo>
                    <a:pt x="4" y="7"/>
                  </a:lnTo>
                  <a:lnTo>
                    <a:pt x="6" y="7"/>
                  </a:lnTo>
                  <a:lnTo>
                    <a:pt x="10" y="5"/>
                  </a:lnTo>
                  <a:lnTo>
                    <a:pt x="12" y="3"/>
                  </a:lnTo>
                  <a:lnTo>
                    <a:pt x="14" y="3"/>
                  </a:lnTo>
                  <a:lnTo>
                    <a:pt x="16" y="1"/>
                  </a:lnTo>
                  <a:lnTo>
                    <a:pt x="17" y="1"/>
                  </a:lnTo>
                  <a:lnTo>
                    <a:pt x="19" y="0"/>
                  </a:lnTo>
                  <a:lnTo>
                    <a:pt x="21" y="0"/>
                  </a:lnTo>
                  <a:lnTo>
                    <a:pt x="21" y="0"/>
                  </a:lnTo>
                  <a:lnTo>
                    <a:pt x="21" y="0"/>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525" name="Freeform 61">
              <a:extLst>
                <a:ext uri="{FF2B5EF4-FFF2-40B4-BE49-F238E27FC236}">
                  <a16:creationId xmlns:a16="http://schemas.microsoft.com/office/drawing/2014/main" id="{2D614906-7717-C940-B56C-703EEF07E539}"/>
                </a:ext>
              </a:extLst>
            </p:cNvPr>
            <p:cNvSpPr>
              <a:spLocks/>
            </p:cNvSpPr>
            <p:nvPr/>
          </p:nvSpPr>
          <p:spPr bwMode="auto">
            <a:xfrm>
              <a:off x="3462" y="2221"/>
              <a:ext cx="39" cy="21"/>
            </a:xfrm>
            <a:custGeom>
              <a:avLst/>
              <a:gdLst>
                <a:gd name="T0" fmla="*/ 13 w 78"/>
                <a:gd name="T1" fmla="*/ 0 h 42"/>
                <a:gd name="T2" fmla="*/ 17 w 78"/>
                <a:gd name="T3" fmla="*/ 0 h 42"/>
                <a:gd name="T4" fmla="*/ 19 w 78"/>
                <a:gd name="T5" fmla="*/ 0 h 42"/>
                <a:gd name="T6" fmla="*/ 23 w 78"/>
                <a:gd name="T7" fmla="*/ 2 h 42"/>
                <a:gd name="T8" fmla="*/ 28 w 78"/>
                <a:gd name="T9" fmla="*/ 4 h 42"/>
                <a:gd name="T10" fmla="*/ 32 w 78"/>
                <a:gd name="T11" fmla="*/ 4 h 42"/>
                <a:gd name="T12" fmla="*/ 36 w 78"/>
                <a:gd name="T13" fmla="*/ 5 h 42"/>
                <a:gd name="T14" fmla="*/ 42 w 78"/>
                <a:gd name="T15" fmla="*/ 7 h 42"/>
                <a:gd name="T16" fmla="*/ 46 w 78"/>
                <a:gd name="T17" fmla="*/ 9 h 42"/>
                <a:gd name="T18" fmla="*/ 51 w 78"/>
                <a:gd name="T19" fmla="*/ 11 h 42"/>
                <a:gd name="T20" fmla="*/ 55 w 78"/>
                <a:gd name="T21" fmla="*/ 13 h 42"/>
                <a:gd name="T22" fmla="*/ 59 w 78"/>
                <a:gd name="T23" fmla="*/ 15 h 42"/>
                <a:gd name="T24" fmla="*/ 65 w 78"/>
                <a:gd name="T25" fmla="*/ 19 h 42"/>
                <a:gd name="T26" fmla="*/ 67 w 78"/>
                <a:gd name="T27" fmla="*/ 21 h 42"/>
                <a:gd name="T28" fmla="*/ 70 w 78"/>
                <a:gd name="T29" fmla="*/ 23 h 42"/>
                <a:gd name="T30" fmla="*/ 74 w 78"/>
                <a:gd name="T31" fmla="*/ 26 h 42"/>
                <a:gd name="T32" fmla="*/ 76 w 78"/>
                <a:gd name="T33" fmla="*/ 30 h 42"/>
                <a:gd name="T34" fmla="*/ 78 w 78"/>
                <a:gd name="T35" fmla="*/ 34 h 42"/>
                <a:gd name="T36" fmla="*/ 78 w 78"/>
                <a:gd name="T37" fmla="*/ 36 h 42"/>
                <a:gd name="T38" fmla="*/ 78 w 78"/>
                <a:gd name="T39" fmla="*/ 38 h 42"/>
                <a:gd name="T40" fmla="*/ 76 w 78"/>
                <a:gd name="T41" fmla="*/ 40 h 42"/>
                <a:gd name="T42" fmla="*/ 76 w 78"/>
                <a:gd name="T43" fmla="*/ 40 h 42"/>
                <a:gd name="T44" fmla="*/ 72 w 78"/>
                <a:gd name="T45" fmla="*/ 42 h 42"/>
                <a:gd name="T46" fmla="*/ 68 w 78"/>
                <a:gd name="T47" fmla="*/ 40 h 42"/>
                <a:gd name="T48" fmla="*/ 63 w 78"/>
                <a:gd name="T49" fmla="*/ 36 h 42"/>
                <a:gd name="T50" fmla="*/ 59 w 78"/>
                <a:gd name="T51" fmla="*/ 34 h 42"/>
                <a:gd name="T52" fmla="*/ 55 w 78"/>
                <a:gd name="T53" fmla="*/ 32 h 42"/>
                <a:gd name="T54" fmla="*/ 49 w 78"/>
                <a:gd name="T55" fmla="*/ 28 h 42"/>
                <a:gd name="T56" fmla="*/ 46 w 78"/>
                <a:gd name="T57" fmla="*/ 26 h 42"/>
                <a:gd name="T58" fmla="*/ 42 w 78"/>
                <a:gd name="T59" fmla="*/ 24 h 42"/>
                <a:gd name="T60" fmla="*/ 36 w 78"/>
                <a:gd name="T61" fmla="*/ 24 h 42"/>
                <a:gd name="T62" fmla="*/ 32 w 78"/>
                <a:gd name="T63" fmla="*/ 23 h 42"/>
                <a:gd name="T64" fmla="*/ 28 w 78"/>
                <a:gd name="T65" fmla="*/ 23 h 42"/>
                <a:gd name="T66" fmla="*/ 25 w 78"/>
                <a:gd name="T67" fmla="*/ 21 h 42"/>
                <a:gd name="T68" fmla="*/ 21 w 78"/>
                <a:gd name="T69" fmla="*/ 19 h 42"/>
                <a:gd name="T70" fmla="*/ 17 w 78"/>
                <a:gd name="T71" fmla="*/ 19 h 42"/>
                <a:gd name="T72" fmla="*/ 11 w 78"/>
                <a:gd name="T73" fmla="*/ 17 h 42"/>
                <a:gd name="T74" fmla="*/ 8 w 78"/>
                <a:gd name="T75" fmla="*/ 15 h 42"/>
                <a:gd name="T76" fmla="*/ 4 w 78"/>
                <a:gd name="T77" fmla="*/ 15 h 42"/>
                <a:gd name="T78" fmla="*/ 2 w 78"/>
                <a:gd name="T79" fmla="*/ 13 h 42"/>
                <a:gd name="T80" fmla="*/ 0 w 78"/>
                <a:gd name="T81" fmla="*/ 11 h 42"/>
                <a:gd name="T82" fmla="*/ 0 w 78"/>
                <a:gd name="T83" fmla="*/ 9 h 42"/>
                <a:gd name="T84" fmla="*/ 0 w 78"/>
                <a:gd name="T85" fmla="*/ 7 h 42"/>
                <a:gd name="T86" fmla="*/ 2 w 78"/>
                <a:gd name="T87" fmla="*/ 5 h 42"/>
                <a:gd name="T88" fmla="*/ 4 w 78"/>
                <a:gd name="T89" fmla="*/ 4 h 42"/>
                <a:gd name="T90" fmla="*/ 6 w 78"/>
                <a:gd name="T91" fmla="*/ 2 h 42"/>
                <a:gd name="T92" fmla="*/ 8 w 78"/>
                <a:gd name="T93" fmla="*/ 2 h 42"/>
                <a:gd name="T94" fmla="*/ 9 w 78"/>
                <a:gd name="T95" fmla="*/ 0 h 42"/>
                <a:gd name="T96" fmla="*/ 13 w 78"/>
                <a:gd name="T97" fmla="*/ 0 h 42"/>
                <a:gd name="T98" fmla="*/ 13 w 78"/>
                <a:gd name="T99"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8" h="42">
                  <a:moveTo>
                    <a:pt x="13" y="0"/>
                  </a:moveTo>
                  <a:lnTo>
                    <a:pt x="17" y="0"/>
                  </a:lnTo>
                  <a:lnTo>
                    <a:pt x="19" y="0"/>
                  </a:lnTo>
                  <a:lnTo>
                    <a:pt x="23" y="2"/>
                  </a:lnTo>
                  <a:lnTo>
                    <a:pt x="28" y="4"/>
                  </a:lnTo>
                  <a:lnTo>
                    <a:pt x="32" y="4"/>
                  </a:lnTo>
                  <a:lnTo>
                    <a:pt x="36" y="5"/>
                  </a:lnTo>
                  <a:lnTo>
                    <a:pt x="42" y="7"/>
                  </a:lnTo>
                  <a:lnTo>
                    <a:pt x="46" y="9"/>
                  </a:lnTo>
                  <a:lnTo>
                    <a:pt x="51" y="11"/>
                  </a:lnTo>
                  <a:lnTo>
                    <a:pt x="55" y="13"/>
                  </a:lnTo>
                  <a:lnTo>
                    <a:pt x="59" y="15"/>
                  </a:lnTo>
                  <a:lnTo>
                    <a:pt x="65" y="19"/>
                  </a:lnTo>
                  <a:lnTo>
                    <a:pt x="67" y="21"/>
                  </a:lnTo>
                  <a:lnTo>
                    <a:pt x="70" y="23"/>
                  </a:lnTo>
                  <a:lnTo>
                    <a:pt x="74" y="26"/>
                  </a:lnTo>
                  <a:lnTo>
                    <a:pt x="76" y="30"/>
                  </a:lnTo>
                  <a:lnTo>
                    <a:pt x="78" y="34"/>
                  </a:lnTo>
                  <a:lnTo>
                    <a:pt x="78" y="36"/>
                  </a:lnTo>
                  <a:lnTo>
                    <a:pt x="78" y="38"/>
                  </a:lnTo>
                  <a:lnTo>
                    <a:pt x="76" y="40"/>
                  </a:lnTo>
                  <a:lnTo>
                    <a:pt x="76" y="40"/>
                  </a:lnTo>
                  <a:lnTo>
                    <a:pt x="72" y="42"/>
                  </a:lnTo>
                  <a:lnTo>
                    <a:pt x="68" y="40"/>
                  </a:lnTo>
                  <a:lnTo>
                    <a:pt x="63" y="36"/>
                  </a:lnTo>
                  <a:lnTo>
                    <a:pt x="59" y="34"/>
                  </a:lnTo>
                  <a:lnTo>
                    <a:pt x="55" y="32"/>
                  </a:lnTo>
                  <a:lnTo>
                    <a:pt x="49" y="28"/>
                  </a:lnTo>
                  <a:lnTo>
                    <a:pt x="46" y="26"/>
                  </a:lnTo>
                  <a:lnTo>
                    <a:pt x="42" y="24"/>
                  </a:lnTo>
                  <a:lnTo>
                    <a:pt x="36" y="24"/>
                  </a:lnTo>
                  <a:lnTo>
                    <a:pt x="32" y="23"/>
                  </a:lnTo>
                  <a:lnTo>
                    <a:pt x="28" y="23"/>
                  </a:lnTo>
                  <a:lnTo>
                    <a:pt x="25" y="21"/>
                  </a:lnTo>
                  <a:lnTo>
                    <a:pt x="21" y="19"/>
                  </a:lnTo>
                  <a:lnTo>
                    <a:pt x="17" y="19"/>
                  </a:lnTo>
                  <a:lnTo>
                    <a:pt x="11" y="17"/>
                  </a:lnTo>
                  <a:lnTo>
                    <a:pt x="8" y="15"/>
                  </a:lnTo>
                  <a:lnTo>
                    <a:pt x="4" y="15"/>
                  </a:lnTo>
                  <a:lnTo>
                    <a:pt x="2" y="13"/>
                  </a:lnTo>
                  <a:lnTo>
                    <a:pt x="0" y="11"/>
                  </a:lnTo>
                  <a:lnTo>
                    <a:pt x="0" y="9"/>
                  </a:lnTo>
                  <a:lnTo>
                    <a:pt x="0" y="7"/>
                  </a:lnTo>
                  <a:lnTo>
                    <a:pt x="2" y="5"/>
                  </a:lnTo>
                  <a:lnTo>
                    <a:pt x="4" y="4"/>
                  </a:lnTo>
                  <a:lnTo>
                    <a:pt x="6" y="2"/>
                  </a:lnTo>
                  <a:lnTo>
                    <a:pt x="8" y="2"/>
                  </a:lnTo>
                  <a:lnTo>
                    <a:pt x="9" y="0"/>
                  </a:lnTo>
                  <a:lnTo>
                    <a:pt x="13" y="0"/>
                  </a:lnTo>
                  <a:lnTo>
                    <a:pt x="13" y="0"/>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526" name="Freeform 62">
              <a:extLst>
                <a:ext uri="{FF2B5EF4-FFF2-40B4-BE49-F238E27FC236}">
                  <a16:creationId xmlns:a16="http://schemas.microsoft.com/office/drawing/2014/main" id="{E0425935-544A-C548-ADA7-27F9426EC97C}"/>
                </a:ext>
              </a:extLst>
            </p:cNvPr>
            <p:cNvSpPr>
              <a:spLocks/>
            </p:cNvSpPr>
            <p:nvPr/>
          </p:nvSpPr>
          <p:spPr bwMode="auto">
            <a:xfrm>
              <a:off x="3470" y="2261"/>
              <a:ext cx="46" cy="26"/>
            </a:xfrm>
            <a:custGeom>
              <a:avLst/>
              <a:gdLst>
                <a:gd name="T0" fmla="*/ 12 w 93"/>
                <a:gd name="T1" fmla="*/ 0 h 53"/>
                <a:gd name="T2" fmla="*/ 15 w 93"/>
                <a:gd name="T3" fmla="*/ 0 h 53"/>
                <a:gd name="T4" fmla="*/ 21 w 93"/>
                <a:gd name="T5" fmla="*/ 0 h 53"/>
                <a:gd name="T6" fmla="*/ 27 w 93"/>
                <a:gd name="T7" fmla="*/ 0 h 53"/>
                <a:gd name="T8" fmla="*/ 32 w 93"/>
                <a:gd name="T9" fmla="*/ 0 h 53"/>
                <a:gd name="T10" fmla="*/ 38 w 93"/>
                <a:gd name="T11" fmla="*/ 1 h 53"/>
                <a:gd name="T12" fmla="*/ 44 w 93"/>
                <a:gd name="T13" fmla="*/ 1 h 53"/>
                <a:gd name="T14" fmla="*/ 50 w 93"/>
                <a:gd name="T15" fmla="*/ 3 h 53"/>
                <a:gd name="T16" fmla="*/ 55 w 93"/>
                <a:gd name="T17" fmla="*/ 5 h 53"/>
                <a:gd name="T18" fmla="*/ 61 w 93"/>
                <a:gd name="T19" fmla="*/ 7 h 53"/>
                <a:gd name="T20" fmla="*/ 65 w 93"/>
                <a:gd name="T21" fmla="*/ 11 h 53"/>
                <a:gd name="T22" fmla="*/ 71 w 93"/>
                <a:gd name="T23" fmla="*/ 13 h 53"/>
                <a:gd name="T24" fmla="*/ 76 w 93"/>
                <a:gd name="T25" fmla="*/ 17 h 53"/>
                <a:gd name="T26" fmla="*/ 80 w 93"/>
                <a:gd name="T27" fmla="*/ 20 h 53"/>
                <a:gd name="T28" fmla="*/ 84 w 93"/>
                <a:gd name="T29" fmla="*/ 26 h 53"/>
                <a:gd name="T30" fmla="*/ 90 w 93"/>
                <a:gd name="T31" fmla="*/ 32 h 53"/>
                <a:gd name="T32" fmla="*/ 93 w 93"/>
                <a:gd name="T33" fmla="*/ 38 h 53"/>
                <a:gd name="T34" fmla="*/ 93 w 93"/>
                <a:gd name="T35" fmla="*/ 39 h 53"/>
                <a:gd name="T36" fmla="*/ 93 w 93"/>
                <a:gd name="T37" fmla="*/ 43 h 53"/>
                <a:gd name="T38" fmla="*/ 91 w 93"/>
                <a:gd name="T39" fmla="*/ 45 h 53"/>
                <a:gd name="T40" fmla="*/ 91 w 93"/>
                <a:gd name="T41" fmla="*/ 47 h 53"/>
                <a:gd name="T42" fmla="*/ 90 w 93"/>
                <a:gd name="T43" fmla="*/ 51 h 53"/>
                <a:gd name="T44" fmla="*/ 88 w 93"/>
                <a:gd name="T45" fmla="*/ 53 h 53"/>
                <a:gd name="T46" fmla="*/ 84 w 93"/>
                <a:gd name="T47" fmla="*/ 53 h 53"/>
                <a:gd name="T48" fmla="*/ 82 w 93"/>
                <a:gd name="T49" fmla="*/ 51 h 53"/>
                <a:gd name="T50" fmla="*/ 78 w 93"/>
                <a:gd name="T51" fmla="*/ 49 h 53"/>
                <a:gd name="T52" fmla="*/ 76 w 93"/>
                <a:gd name="T53" fmla="*/ 47 h 53"/>
                <a:gd name="T54" fmla="*/ 74 w 93"/>
                <a:gd name="T55" fmla="*/ 41 h 53"/>
                <a:gd name="T56" fmla="*/ 71 w 93"/>
                <a:gd name="T57" fmla="*/ 38 h 53"/>
                <a:gd name="T58" fmla="*/ 67 w 93"/>
                <a:gd name="T59" fmla="*/ 34 h 53"/>
                <a:gd name="T60" fmla="*/ 63 w 93"/>
                <a:gd name="T61" fmla="*/ 32 h 53"/>
                <a:gd name="T62" fmla="*/ 59 w 93"/>
                <a:gd name="T63" fmla="*/ 28 h 53"/>
                <a:gd name="T64" fmla="*/ 55 w 93"/>
                <a:gd name="T65" fmla="*/ 26 h 53"/>
                <a:gd name="T66" fmla="*/ 50 w 93"/>
                <a:gd name="T67" fmla="*/ 24 h 53"/>
                <a:gd name="T68" fmla="*/ 46 w 93"/>
                <a:gd name="T69" fmla="*/ 22 h 53"/>
                <a:gd name="T70" fmla="*/ 40 w 93"/>
                <a:gd name="T71" fmla="*/ 20 h 53"/>
                <a:gd name="T72" fmla="*/ 36 w 93"/>
                <a:gd name="T73" fmla="*/ 20 h 53"/>
                <a:gd name="T74" fmla="*/ 31 w 93"/>
                <a:gd name="T75" fmla="*/ 19 h 53"/>
                <a:gd name="T76" fmla="*/ 27 w 93"/>
                <a:gd name="T77" fmla="*/ 19 h 53"/>
                <a:gd name="T78" fmla="*/ 23 w 93"/>
                <a:gd name="T79" fmla="*/ 17 h 53"/>
                <a:gd name="T80" fmla="*/ 17 w 93"/>
                <a:gd name="T81" fmla="*/ 17 h 53"/>
                <a:gd name="T82" fmla="*/ 13 w 93"/>
                <a:gd name="T83" fmla="*/ 17 h 53"/>
                <a:gd name="T84" fmla="*/ 12 w 93"/>
                <a:gd name="T85" fmla="*/ 17 h 53"/>
                <a:gd name="T86" fmla="*/ 8 w 93"/>
                <a:gd name="T87" fmla="*/ 17 h 53"/>
                <a:gd name="T88" fmla="*/ 4 w 93"/>
                <a:gd name="T89" fmla="*/ 15 h 53"/>
                <a:gd name="T90" fmla="*/ 2 w 93"/>
                <a:gd name="T91" fmla="*/ 11 h 53"/>
                <a:gd name="T92" fmla="*/ 0 w 93"/>
                <a:gd name="T93" fmla="*/ 9 h 53"/>
                <a:gd name="T94" fmla="*/ 0 w 93"/>
                <a:gd name="T95" fmla="*/ 5 h 53"/>
                <a:gd name="T96" fmla="*/ 2 w 93"/>
                <a:gd name="T97" fmla="*/ 1 h 53"/>
                <a:gd name="T98" fmla="*/ 2 w 93"/>
                <a:gd name="T99" fmla="*/ 1 h 53"/>
                <a:gd name="T100" fmla="*/ 4 w 93"/>
                <a:gd name="T101" fmla="*/ 0 h 53"/>
                <a:gd name="T102" fmla="*/ 6 w 93"/>
                <a:gd name="T103" fmla="*/ 0 h 53"/>
                <a:gd name="T104" fmla="*/ 12 w 93"/>
                <a:gd name="T105" fmla="*/ 0 h 53"/>
                <a:gd name="T106" fmla="*/ 12 w 93"/>
                <a:gd name="T107"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3" h="53">
                  <a:moveTo>
                    <a:pt x="12" y="0"/>
                  </a:moveTo>
                  <a:lnTo>
                    <a:pt x="15" y="0"/>
                  </a:lnTo>
                  <a:lnTo>
                    <a:pt x="21" y="0"/>
                  </a:lnTo>
                  <a:lnTo>
                    <a:pt x="27" y="0"/>
                  </a:lnTo>
                  <a:lnTo>
                    <a:pt x="32" y="0"/>
                  </a:lnTo>
                  <a:lnTo>
                    <a:pt x="38" y="1"/>
                  </a:lnTo>
                  <a:lnTo>
                    <a:pt x="44" y="1"/>
                  </a:lnTo>
                  <a:lnTo>
                    <a:pt x="50" y="3"/>
                  </a:lnTo>
                  <a:lnTo>
                    <a:pt x="55" y="5"/>
                  </a:lnTo>
                  <a:lnTo>
                    <a:pt x="61" y="7"/>
                  </a:lnTo>
                  <a:lnTo>
                    <a:pt x="65" y="11"/>
                  </a:lnTo>
                  <a:lnTo>
                    <a:pt x="71" y="13"/>
                  </a:lnTo>
                  <a:lnTo>
                    <a:pt x="76" y="17"/>
                  </a:lnTo>
                  <a:lnTo>
                    <a:pt x="80" y="20"/>
                  </a:lnTo>
                  <a:lnTo>
                    <a:pt x="84" y="26"/>
                  </a:lnTo>
                  <a:lnTo>
                    <a:pt x="90" y="32"/>
                  </a:lnTo>
                  <a:lnTo>
                    <a:pt x="93" y="38"/>
                  </a:lnTo>
                  <a:lnTo>
                    <a:pt x="93" y="39"/>
                  </a:lnTo>
                  <a:lnTo>
                    <a:pt x="93" y="43"/>
                  </a:lnTo>
                  <a:lnTo>
                    <a:pt x="91" y="45"/>
                  </a:lnTo>
                  <a:lnTo>
                    <a:pt x="91" y="47"/>
                  </a:lnTo>
                  <a:lnTo>
                    <a:pt x="90" y="51"/>
                  </a:lnTo>
                  <a:lnTo>
                    <a:pt x="88" y="53"/>
                  </a:lnTo>
                  <a:lnTo>
                    <a:pt x="84" y="53"/>
                  </a:lnTo>
                  <a:lnTo>
                    <a:pt x="82" y="51"/>
                  </a:lnTo>
                  <a:lnTo>
                    <a:pt x="78" y="49"/>
                  </a:lnTo>
                  <a:lnTo>
                    <a:pt x="76" y="47"/>
                  </a:lnTo>
                  <a:lnTo>
                    <a:pt x="74" y="41"/>
                  </a:lnTo>
                  <a:lnTo>
                    <a:pt x="71" y="38"/>
                  </a:lnTo>
                  <a:lnTo>
                    <a:pt x="67" y="34"/>
                  </a:lnTo>
                  <a:lnTo>
                    <a:pt x="63" y="32"/>
                  </a:lnTo>
                  <a:lnTo>
                    <a:pt x="59" y="28"/>
                  </a:lnTo>
                  <a:lnTo>
                    <a:pt x="55" y="26"/>
                  </a:lnTo>
                  <a:lnTo>
                    <a:pt x="50" y="24"/>
                  </a:lnTo>
                  <a:lnTo>
                    <a:pt x="46" y="22"/>
                  </a:lnTo>
                  <a:lnTo>
                    <a:pt x="40" y="20"/>
                  </a:lnTo>
                  <a:lnTo>
                    <a:pt x="36" y="20"/>
                  </a:lnTo>
                  <a:lnTo>
                    <a:pt x="31" y="19"/>
                  </a:lnTo>
                  <a:lnTo>
                    <a:pt x="27" y="19"/>
                  </a:lnTo>
                  <a:lnTo>
                    <a:pt x="23" y="17"/>
                  </a:lnTo>
                  <a:lnTo>
                    <a:pt x="17" y="17"/>
                  </a:lnTo>
                  <a:lnTo>
                    <a:pt x="13" y="17"/>
                  </a:lnTo>
                  <a:lnTo>
                    <a:pt x="12" y="17"/>
                  </a:lnTo>
                  <a:lnTo>
                    <a:pt x="8" y="17"/>
                  </a:lnTo>
                  <a:lnTo>
                    <a:pt x="4" y="15"/>
                  </a:lnTo>
                  <a:lnTo>
                    <a:pt x="2" y="11"/>
                  </a:lnTo>
                  <a:lnTo>
                    <a:pt x="0" y="9"/>
                  </a:lnTo>
                  <a:lnTo>
                    <a:pt x="0" y="5"/>
                  </a:lnTo>
                  <a:lnTo>
                    <a:pt x="2" y="1"/>
                  </a:lnTo>
                  <a:lnTo>
                    <a:pt x="2" y="1"/>
                  </a:lnTo>
                  <a:lnTo>
                    <a:pt x="4" y="0"/>
                  </a:lnTo>
                  <a:lnTo>
                    <a:pt x="6" y="0"/>
                  </a:lnTo>
                  <a:lnTo>
                    <a:pt x="12" y="0"/>
                  </a:lnTo>
                  <a:lnTo>
                    <a:pt x="12" y="0"/>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527" name="Freeform 63">
              <a:extLst>
                <a:ext uri="{FF2B5EF4-FFF2-40B4-BE49-F238E27FC236}">
                  <a16:creationId xmlns:a16="http://schemas.microsoft.com/office/drawing/2014/main" id="{C71E32D8-39CE-AF43-9266-DDB8F9DA8F9C}"/>
                </a:ext>
              </a:extLst>
            </p:cNvPr>
            <p:cNvSpPr>
              <a:spLocks/>
            </p:cNvSpPr>
            <p:nvPr/>
          </p:nvSpPr>
          <p:spPr bwMode="auto">
            <a:xfrm>
              <a:off x="3457" y="2294"/>
              <a:ext cx="53" cy="51"/>
            </a:xfrm>
            <a:custGeom>
              <a:avLst/>
              <a:gdLst>
                <a:gd name="T0" fmla="*/ 16 w 107"/>
                <a:gd name="T1" fmla="*/ 0 h 103"/>
                <a:gd name="T2" fmla="*/ 23 w 107"/>
                <a:gd name="T3" fmla="*/ 0 h 103"/>
                <a:gd name="T4" fmla="*/ 31 w 107"/>
                <a:gd name="T5" fmla="*/ 2 h 103"/>
                <a:gd name="T6" fmla="*/ 40 w 107"/>
                <a:gd name="T7" fmla="*/ 6 h 103"/>
                <a:gd name="T8" fmla="*/ 48 w 107"/>
                <a:gd name="T9" fmla="*/ 8 h 103"/>
                <a:gd name="T10" fmla="*/ 56 w 107"/>
                <a:gd name="T11" fmla="*/ 12 h 103"/>
                <a:gd name="T12" fmla="*/ 65 w 107"/>
                <a:gd name="T13" fmla="*/ 17 h 103"/>
                <a:gd name="T14" fmla="*/ 73 w 107"/>
                <a:gd name="T15" fmla="*/ 23 h 103"/>
                <a:gd name="T16" fmla="*/ 78 w 107"/>
                <a:gd name="T17" fmla="*/ 29 h 103"/>
                <a:gd name="T18" fmla="*/ 86 w 107"/>
                <a:gd name="T19" fmla="*/ 34 h 103"/>
                <a:gd name="T20" fmla="*/ 92 w 107"/>
                <a:gd name="T21" fmla="*/ 42 h 103"/>
                <a:gd name="T22" fmla="*/ 96 w 107"/>
                <a:gd name="T23" fmla="*/ 50 h 103"/>
                <a:gd name="T24" fmla="*/ 101 w 107"/>
                <a:gd name="T25" fmla="*/ 57 h 103"/>
                <a:gd name="T26" fmla="*/ 105 w 107"/>
                <a:gd name="T27" fmla="*/ 65 h 103"/>
                <a:gd name="T28" fmla="*/ 107 w 107"/>
                <a:gd name="T29" fmla="*/ 72 h 103"/>
                <a:gd name="T30" fmla="*/ 107 w 107"/>
                <a:gd name="T31" fmla="*/ 82 h 103"/>
                <a:gd name="T32" fmla="*/ 107 w 107"/>
                <a:gd name="T33" fmla="*/ 91 h 103"/>
                <a:gd name="T34" fmla="*/ 107 w 107"/>
                <a:gd name="T35" fmla="*/ 93 h 103"/>
                <a:gd name="T36" fmla="*/ 105 w 107"/>
                <a:gd name="T37" fmla="*/ 95 h 103"/>
                <a:gd name="T38" fmla="*/ 105 w 107"/>
                <a:gd name="T39" fmla="*/ 97 h 103"/>
                <a:gd name="T40" fmla="*/ 105 w 107"/>
                <a:gd name="T41" fmla="*/ 99 h 103"/>
                <a:gd name="T42" fmla="*/ 103 w 107"/>
                <a:gd name="T43" fmla="*/ 101 h 103"/>
                <a:gd name="T44" fmla="*/ 101 w 107"/>
                <a:gd name="T45" fmla="*/ 103 h 103"/>
                <a:gd name="T46" fmla="*/ 99 w 107"/>
                <a:gd name="T47" fmla="*/ 101 h 103"/>
                <a:gd name="T48" fmla="*/ 97 w 107"/>
                <a:gd name="T49" fmla="*/ 99 h 103"/>
                <a:gd name="T50" fmla="*/ 97 w 107"/>
                <a:gd name="T51" fmla="*/ 97 h 103"/>
                <a:gd name="T52" fmla="*/ 96 w 107"/>
                <a:gd name="T53" fmla="*/ 97 h 103"/>
                <a:gd name="T54" fmla="*/ 96 w 107"/>
                <a:gd name="T55" fmla="*/ 95 h 103"/>
                <a:gd name="T56" fmla="*/ 96 w 107"/>
                <a:gd name="T57" fmla="*/ 93 h 103"/>
                <a:gd name="T58" fmla="*/ 94 w 107"/>
                <a:gd name="T59" fmla="*/ 84 h 103"/>
                <a:gd name="T60" fmla="*/ 90 w 107"/>
                <a:gd name="T61" fmla="*/ 76 h 103"/>
                <a:gd name="T62" fmla="*/ 86 w 107"/>
                <a:gd name="T63" fmla="*/ 69 h 103"/>
                <a:gd name="T64" fmla="*/ 82 w 107"/>
                <a:gd name="T65" fmla="*/ 63 h 103"/>
                <a:gd name="T66" fmla="*/ 78 w 107"/>
                <a:gd name="T67" fmla="*/ 57 h 103"/>
                <a:gd name="T68" fmla="*/ 75 w 107"/>
                <a:gd name="T69" fmla="*/ 51 h 103"/>
                <a:gd name="T70" fmla="*/ 69 w 107"/>
                <a:gd name="T71" fmla="*/ 46 h 103"/>
                <a:gd name="T72" fmla="*/ 63 w 107"/>
                <a:gd name="T73" fmla="*/ 40 h 103"/>
                <a:gd name="T74" fmla="*/ 57 w 107"/>
                <a:gd name="T75" fmla="*/ 34 h 103"/>
                <a:gd name="T76" fmla="*/ 52 w 107"/>
                <a:gd name="T77" fmla="*/ 31 h 103"/>
                <a:gd name="T78" fmla="*/ 44 w 107"/>
                <a:gd name="T79" fmla="*/ 27 h 103"/>
                <a:gd name="T80" fmla="*/ 38 w 107"/>
                <a:gd name="T81" fmla="*/ 25 h 103"/>
                <a:gd name="T82" fmla="*/ 31 w 107"/>
                <a:gd name="T83" fmla="*/ 21 h 103"/>
                <a:gd name="T84" fmla="*/ 23 w 107"/>
                <a:gd name="T85" fmla="*/ 19 h 103"/>
                <a:gd name="T86" fmla="*/ 16 w 107"/>
                <a:gd name="T87" fmla="*/ 17 h 103"/>
                <a:gd name="T88" fmla="*/ 10 w 107"/>
                <a:gd name="T89" fmla="*/ 15 h 103"/>
                <a:gd name="T90" fmla="*/ 6 w 107"/>
                <a:gd name="T91" fmla="*/ 13 h 103"/>
                <a:gd name="T92" fmla="*/ 4 w 107"/>
                <a:gd name="T93" fmla="*/ 13 h 103"/>
                <a:gd name="T94" fmla="*/ 2 w 107"/>
                <a:gd name="T95" fmla="*/ 12 h 103"/>
                <a:gd name="T96" fmla="*/ 2 w 107"/>
                <a:gd name="T97" fmla="*/ 12 h 103"/>
                <a:gd name="T98" fmla="*/ 0 w 107"/>
                <a:gd name="T99" fmla="*/ 8 h 103"/>
                <a:gd name="T100" fmla="*/ 0 w 107"/>
                <a:gd name="T101" fmla="*/ 6 h 103"/>
                <a:gd name="T102" fmla="*/ 2 w 107"/>
                <a:gd name="T103" fmla="*/ 4 h 103"/>
                <a:gd name="T104" fmla="*/ 6 w 107"/>
                <a:gd name="T105" fmla="*/ 2 h 103"/>
                <a:gd name="T106" fmla="*/ 8 w 107"/>
                <a:gd name="T107" fmla="*/ 2 h 103"/>
                <a:gd name="T108" fmla="*/ 10 w 107"/>
                <a:gd name="T109" fmla="*/ 2 h 103"/>
                <a:gd name="T110" fmla="*/ 12 w 107"/>
                <a:gd name="T111" fmla="*/ 0 h 103"/>
                <a:gd name="T112" fmla="*/ 16 w 107"/>
                <a:gd name="T113" fmla="*/ 0 h 103"/>
                <a:gd name="T114" fmla="*/ 16 w 107"/>
                <a:gd name="T115" fmla="*/ 0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7" h="103">
                  <a:moveTo>
                    <a:pt x="16" y="0"/>
                  </a:moveTo>
                  <a:lnTo>
                    <a:pt x="23" y="0"/>
                  </a:lnTo>
                  <a:lnTo>
                    <a:pt x="31" y="2"/>
                  </a:lnTo>
                  <a:lnTo>
                    <a:pt x="40" y="6"/>
                  </a:lnTo>
                  <a:lnTo>
                    <a:pt x="48" y="8"/>
                  </a:lnTo>
                  <a:lnTo>
                    <a:pt x="56" y="12"/>
                  </a:lnTo>
                  <a:lnTo>
                    <a:pt x="65" y="17"/>
                  </a:lnTo>
                  <a:lnTo>
                    <a:pt x="73" y="23"/>
                  </a:lnTo>
                  <a:lnTo>
                    <a:pt x="78" y="29"/>
                  </a:lnTo>
                  <a:lnTo>
                    <a:pt x="86" y="34"/>
                  </a:lnTo>
                  <a:lnTo>
                    <a:pt x="92" y="42"/>
                  </a:lnTo>
                  <a:lnTo>
                    <a:pt x="96" y="50"/>
                  </a:lnTo>
                  <a:lnTo>
                    <a:pt x="101" y="57"/>
                  </a:lnTo>
                  <a:lnTo>
                    <a:pt x="105" y="65"/>
                  </a:lnTo>
                  <a:lnTo>
                    <a:pt x="107" y="72"/>
                  </a:lnTo>
                  <a:lnTo>
                    <a:pt x="107" y="82"/>
                  </a:lnTo>
                  <a:lnTo>
                    <a:pt x="107" y="91"/>
                  </a:lnTo>
                  <a:lnTo>
                    <a:pt x="107" y="93"/>
                  </a:lnTo>
                  <a:lnTo>
                    <a:pt x="105" y="95"/>
                  </a:lnTo>
                  <a:lnTo>
                    <a:pt x="105" y="97"/>
                  </a:lnTo>
                  <a:lnTo>
                    <a:pt x="105" y="99"/>
                  </a:lnTo>
                  <a:lnTo>
                    <a:pt x="103" y="101"/>
                  </a:lnTo>
                  <a:lnTo>
                    <a:pt x="101" y="103"/>
                  </a:lnTo>
                  <a:lnTo>
                    <a:pt x="99" y="101"/>
                  </a:lnTo>
                  <a:lnTo>
                    <a:pt x="97" y="99"/>
                  </a:lnTo>
                  <a:lnTo>
                    <a:pt x="97" y="97"/>
                  </a:lnTo>
                  <a:lnTo>
                    <a:pt x="96" y="97"/>
                  </a:lnTo>
                  <a:lnTo>
                    <a:pt x="96" y="95"/>
                  </a:lnTo>
                  <a:lnTo>
                    <a:pt x="96" y="93"/>
                  </a:lnTo>
                  <a:lnTo>
                    <a:pt x="94" y="84"/>
                  </a:lnTo>
                  <a:lnTo>
                    <a:pt x="90" y="76"/>
                  </a:lnTo>
                  <a:lnTo>
                    <a:pt x="86" y="69"/>
                  </a:lnTo>
                  <a:lnTo>
                    <a:pt x="82" y="63"/>
                  </a:lnTo>
                  <a:lnTo>
                    <a:pt x="78" y="57"/>
                  </a:lnTo>
                  <a:lnTo>
                    <a:pt x="75" y="51"/>
                  </a:lnTo>
                  <a:lnTo>
                    <a:pt x="69" y="46"/>
                  </a:lnTo>
                  <a:lnTo>
                    <a:pt x="63" y="40"/>
                  </a:lnTo>
                  <a:lnTo>
                    <a:pt x="57" y="34"/>
                  </a:lnTo>
                  <a:lnTo>
                    <a:pt x="52" y="31"/>
                  </a:lnTo>
                  <a:lnTo>
                    <a:pt x="44" y="27"/>
                  </a:lnTo>
                  <a:lnTo>
                    <a:pt x="38" y="25"/>
                  </a:lnTo>
                  <a:lnTo>
                    <a:pt x="31" y="21"/>
                  </a:lnTo>
                  <a:lnTo>
                    <a:pt x="23" y="19"/>
                  </a:lnTo>
                  <a:lnTo>
                    <a:pt x="16" y="17"/>
                  </a:lnTo>
                  <a:lnTo>
                    <a:pt x="10" y="15"/>
                  </a:lnTo>
                  <a:lnTo>
                    <a:pt x="6" y="13"/>
                  </a:lnTo>
                  <a:lnTo>
                    <a:pt x="4" y="13"/>
                  </a:lnTo>
                  <a:lnTo>
                    <a:pt x="2" y="12"/>
                  </a:lnTo>
                  <a:lnTo>
                    <a:pt x="2" y="12"/>
                  </a:lnTo>
                  <a:lnTo>
                    <a:pt x="0" y="8"/>
                  </a:lnTo>
                  <a:lnTo>
                    <a:pt x="0" y="6"/>
                  </a:lnTo>
                  <a:lnTo>
                    <a:pt x="2" y="4"/>
                  </a:lnTo>
                  <a:lnTo>
                    <a:pt x="6" y="2"/>
                  </a:lnTo>
                  <a:lnTo>
                    <a:pt x="8" y="2"/>
                  </a:lnTo>
                  <a:lnTo>
                    <a:pt x="10" y="2"/>
                  </a:lnTo>
                  <a:lnTo>
                    <a:pt x="12" y="0"/>
                  </a:lnTo>
                  <a:lnTo>
                    <a:pt x="16" y="0"/>
                  </a:lnTo>
                  <a:lnTo>
                    <a:pt x="16" y="0"/>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528" name="Freeform 64">
              <a:extLst>
                <a:ext uri="{FF2B5EF4-FFF2-40B4-BE49-F238E27FC236}">
                  <a16:creationId xmlns:a16="http://schemas.microsoft.com/office/drawing/2014/main" id="{9BD62C9C-44D5-E34A-97F6-80B39852C6AB}"/>
                </a:ext>
              </a:extLst>
            </p:cNvPr>
            <p:cNvSpPr>
              <a:spLocks/>
            </p:cNvSpPr>
            <p:nvPr/>
          </p:nvSpPr>
          <p:spPr bwMode="auto">
            <a:xfrm>
              <a:off x="3440" y="2343"/>
              <a:ext cx="60" cy="37"/>
            </a:xfrm>
            <a:custGeom>
              <a:avLst/>
              <a:gdLst>
                <a:gd name="T0" fmla="*/ 15 w 120"/>
                <a:gd name="T1" fmla="*/ 0 h 74"/>
                <a:gd name="T2" fmla="*/ 33 w 120"/>
                <a:gd name="T3" fmla="*/ 2 h 74"/>
                <a:gd name="T4" fmla="*/ 50 w 120"/>
                <a:gd name="T5" fmla="*/ 6 h 74"/>
                <a:gd name="T6" fmla="*/ 67 w 120"/>
                <a:gd name="T7" fmla="*/ 11 h 74"/>
                <a:gd name="T8" fmla="*/ 82 w 120"/>
                <a:gd name="T9" fmla="*/ 21 h 74"/>
                <a:gd name="T10" fmla="*/ 95 w 120"/>
                <a:gd name="T11" fmla="*/ 32 h 74"/>
                <a:gd name="T12" fmla="*/ 109 w 120"/>
                <a:gd name="T13" fmla="*/ 44 h 74"/>
                <a:gd name="T14" fmla="*/ 116 w 120"/>
                <a:gd name="T15" fmla="*/ 57 h 74"/>
                <a:gd name="T16" fmla="*/ 118 w 120"/>
                <a:gd name="T17" fmla="*/ 69 h 74"/>
                <a:gd name="T18" fmla="*/ 116 w 120"/>
                <a:gd name="T19" fmla="*/ 70 h 74"/>
                <a:gd name="T20" fmla="*/ 111 w 120"/>
                <a:gd name="T21" fmla="*/ 74 h 74"/>
                <a:gd name="T22" fmla="*/ 105 w 120"/>
                <a:gd name="T23" fmla="*/ 70 h 74"/>
                <a:gd name="T24" fmla="*/ 99 w 120"/>
                <a:gd name="T25" fmla="*/ 67 h 74"/>
                <a:gd name="T26" fmla="*/ 95 w 120"/>
                <a:gd name="T27" fmla="*/ 61 h 74"/>
                <a:gd name="T28" fmla="*/ 91 w 120"/>
                <a:gd name="T29" fmla="*/ 57 h 74"/>
                <a:gd name="T30" fmla="*/ 86 w 120"/>
                <a:gd name="T31" fmla="*/ 51 h 74"/>
                <a:gd name="T32" fmla="*/ 80 w 120"/>
                <a:gd name="T33" fmla="*/ 46 h 74"/>
                <a:gd name="T34" fmla="*/ 72 w 120"/>
                <a:gd name="T35" fmla="*/ 40 h 74"/>
                <a:gd name="T36" fmla="*/ 65 w 120"/>
                <a:gd name="T37" fmla="*/ 34 h 74"/>
                <a:gd name="T38" fmla="*/ 55 w 120"/>
                <a:gd name="T39" fmla="*/ 30 h 74"/>
                <a:gd name="T40" fmla="*/ 46 w 120"/>
                <a:gd name="T41" fmla="*/ 25 h 74"/>
                <a:gd name="T42" fmla="*/ 40 w 120"/>
                <a:gd name="T43" fmla="*/ 23 h 74"/>
                <a:gd name="T44" fmla="*/ 36 w 120"/>
                <a:gd name="T45" fmla="*/ 23 h 74"/>
                <a:gd name="T46" fmla="*/ 31 w 120"/>
                <a:gd name="T47" fmla="*/ 21 h 74"/>
                <a:gd name="T48" fmla="*/ 25 w 120"/>
                <a:gd name="T49" fmla="*/ 19 h 74"/>
                <a:gd name="T50" fmla="*/ 21 w 120"/>
                <a:gd name="T51" fmla="*/ 17 h 74"/>
                <a:gd name="T52" fmla="*/ 15 w 120"/>
                <a:gd name="T53" fmla="*/ 15 h 74"/>
                <a:gd name="T54" fmla="*/ 10 w 120"/>
                <a:gd name="T55" fmla="*/ 13 h 74"/>
                <a:gd name="T56" fmla="*/ 4 w 120"/>
                <a:gd name="T57" fmla="*/ 13 h 74"/>
                <a:gd name="T58" fmla="*/ 0 w 120"/>
                <a:gd name="T59" fmla="*/ 10 h 74"/>
                <a:gd name="T60" fmla="*/ 0 w 120"/>
                <a:gd name="T61" fmla="*/ 8 h 74"/>
                <a:gd name="T62" fmla="*/ 4 w 120"/>
                <a:gd name="T63" fmla="*/ 2 h 74"/>
                <a:gd name="T64" fmla="*/ 8 w 120"/>
                <a:gd name="T65" fmla="*/ 0 h 74"/>
                <a:gd name="T66" fmla="*/ 8 w 120"/>
                <a:gd name="T67" fmla="*/ 0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20" h="74">
                  <a:moveTo>
                    <a:pt x="8" y="0"/>
                  </a:moveTo>
                  <a:lnTo>
                    <a:pt x="15" y="0"/>
                  </a:lnTo>
                  <a:lnTo>
                    <a:pt x="25" y="0"/>
                  </a:lnTo>
                  <a:lnTo>
                    <a:pt x="33" y="2"/>
                  </a:lnTo>
                  <a:lnTo>
                    <a:pt x="42" y="4"/>
                  </a:lnTo>
                  <a:lnTo>
                    <a:pt x="50" y="6"/>
                  </a:lnTo>
                  <a:lnTo>
                    <a:pt x="57" y="10"/>
                  </a:lnTo>
                  <a:lnTo>
                    <a:pt x="67" y="11"/>
                  </a:lnTo>
                  <a:lnTo>
                    <a:pt x="74" y="17"/>
                  </a:lnTo>
                  <a:lnTo>
                    <a:pt x="82" y="21"/>
                  </a:lnTo>
                  <a:lnTo>
                    <a:pt x="90" y="27"/>
                  </a:lnTo>
                  <a:lnTo>
                    <a:pt x="95" y="32"/>
                  </a:lnTo>
                  <a:lnTo>
                    <a:pt x="103" y="38"/>
                  </a:lnTo>
                  <a:lnTo>
                    <a:pt x="109" y="44"/>
                  </a:lnTo>
                  <a:lnTo>
                    <a:pt x="112" y="51"/>
                  </a:lnTo>
                  <a:lnTo>
                    <a:pt x="116" y="57"/>
                  </a:lnTo>
                  <a:lnTo>
                    <a:pt x="120" y="67"/>
                  </a:lnTo>
                  <a:lnTo>
                    <a:pt x="118" y="69"/>
                  </a:lnTo>
                  <a:lnTo>
                    <a:pt x="118" y="70"/>
                  </a:lnTo>
                  <a:lnTo>
                    <a:pt x="116" y="70"/>
                  </a:lnTo>
                  <a:lnTo>
                    <a:pt x="114" y="72"/>
                  </a:lnTo>
                  <a:lnTo>
                    <a:pt x="111" y="74"/>
                  </a:lnTo>
                  <a:lnTo>
                    <a:pt x="109" y="72"/>
                  </a:lnTo>
                  <a:lnTo>
                    <a:pt x="105" y="70"/>
                  </a:lnTo>
                  <a:lnTo>
                    <a:pt x="101" y="69"/>
                  </a:lnTo>
                  <a:lnTo>
                    <a:pt x="99" y="67"/>
                  </a:lnTo>
                  <a:lnTo>
                    <a:pt x="97" y="65"/>
                  </a:lnTo>
                  <a:lnTo>
                    <a:pt x="95" y="61"/>
                  </a:lnTo>
                  <a:lnTo>
                    <a:pt x="93" y="59"/>
                  </a:lnTo>
                  <a:lnTo>
                    <a:pt x="91" y="57"/>
                  </a:lnTo>
                  <a:lnTo>
                    <a:pt x="88" y="53"/>
                  </a:lnTo>
                  <a:lnTo>
                    <a:pt x="86" y="51"/>
                  </a:lnTo>
                  <a:lnTo>
                    <a:pt x="82" y="48"/>
                  </a:lnTo>
                  <a:lnTo>
                    <a:pt x="80" y="46"/>
                  </a:lnTo>
                  <a:lnTo>
                    <a:pt x="76" y="42"/>
                  </a:lnTo>
                  <a:lnTo>
                    <a:pt x="72" y="40"/>
                  </a:lnTo>
                  <a:lnTo>
                    <a:pt x="69" y="36"/>
                  </a:lnTo>
                  <a:lnTo>
                    <a:pt x="65" y="34"/>
                  </a:lnTo>
                  <a:lnTo>
                    <a:pt x="61" y="32"/>
                  </a:lnTo>
                  <a:lnTo>
                    <a:pt x="55" y="30"/>
                  </a:lnTo>
                  <a:lnTo>
                    <a:pt x="52" y="27"/>
                  </a:lnTo>
                  <a:lnTo>
                    <a:pt x="46" y="25"/>
                  </a:lnTo>
                  <a:lnTo>
                    <a:pt x="42" y="25"/>
                  </a:lnTo>
                  <a:lnTo>
                    <a:pt x="40" y="23"/>
                  </a:lnTo>
                  <a:lnTo>
                    <a:pt x="38" y="23"/>
                  </a:lnTo>
                  <a:lnTo>
                    <a:pt x="36" y="23"/>
                  </a:lnTo>
                  <a:lnTo>
                    <a:pt x="34" y="21"/>
                  </a:lnTo>
                  <a:lnTo>
                    <a:pt x="31" y="21"/>
                  </a:lnTo>
                  <a:lnTo>
                    <a:pt x="29" y="19"/>
                  </a:lnTo>
                  <a:lnTo>
                    <a:pt x="25" y="19"/>
                  </a:lnTo>
                  <a:lnTo>
                    <a:pt x="23" y="19"/>
                  </a:lnTo>
                  <a:lnTo>
                    <a:pt x="21" y="17"/>
                  </a:lnTo>
                  <a:lnTo>
                    <a:pt x="17" y="17"/>
                  </a:lnTo>
                  <a:lnTo>
                    <a:pt x="15" y="15"/>
                  </a:lnTo>
                  <a:lnTo>
                    <a:pt x="13" y="15"/>
                  </a:lnTo>
                  <a:lnTo>
                    <a:pt x="10" y="13"/>
                  </a:lnTo>
                  <a:lnTo>
                    <a:pt x="8" y="13"/>
                  </a:lnTo>
                  <a:lnTo>
                    <a:pt x="4" y="13"/>
                  </a:lnTo>
                  <a:lnTo>
                    <a:pt x="2" y="11"/>
                  </a:lnTo>
                  <a:lnTo>
                    <a:pt x="0" y="10"/>
                  </a:lnTo>
                  <a:lnTo>
                    <a:pt x="0" y="10"/>
                  </a:lnTo>
                  <a:lnTo>
                    <a:pt x="0" y="8"/>
                  </a:lnTo>
                  <a:lnTo>
                    <a:pt x="2" y="6"/>
                  </a:lnTo>
                  <a:lnTo>
                    <a:pt x="4" y="2"/>
                  </a:lnTo>
                  <a:lnTo>
                    <a:pt x="6" y="0"/>
                  </a:lnTo>
                  <a:lnTo>
                    <a:pt x="8" y="0"/>
                  </a:lnTo>
                  <a:lnTo>
                    <a:pt x="8" y="0"/>
                  </a:lnTo>
                  <a:lnTo>
                    <a:pt x="8" y="0"/>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529" name="Freeform 65">
              <a:extLst>
                <a:ext uri="{FF2B5EF4-FFF2-40B4-BE49-F238E27FC236}">
                  <a16:creationId xmlns:a16="http://schemas.microsoft.com/office/drawing/2014/main" id="{718B0852-5127-BA41-A161-C1977683718D}"/>
                </a:ext>
              </a:extLst>
            </p:cNvPr>
            <p:cNvSpPr>
              <a:spLocks/>
            </p:cNvSpPr>
            <p:nvPr/>
          </p:nvSpPr>
          <p:spPr bwMode="auto">
            <a:xfrm>
              <a:off x="3462" y="2243"/>
              <a:ext cx="33" cy="82"/>
            </a:xfrm>
            <a:custGeom>
              <a:avLst/>
              <a:gdLst>
                <a:gd name="T0" fmla="*/ 65 w 67"/>
                <a:gd name="T1" fmla="*/ 6 h 166"/>
                <a:gd name="T2" fmla="*/ 67 w 67"/>
                <a:gd name="T3" fmla="*/ 16 h 166"/>
                <a:gd name="T4" fmla="*/ 67 w 67"/>
                <a:gd name="T5" fmla="*/ 25 h 166"/>
                <a:gd name="T6" fmla="*/ 67 w 67"/>
                <a:gd name="T7" fmla="*/ 35 h 166"/>
                <a:gd name="T8" fmla="*/ 67 w 67"/>
                <a:gd name="T9" fmla="*/ 44 h 166"/>
                <a:gd name="T10" fmla="*/ 65 w 67"/>
                <a:gd name="T11" fmla="*/ 52 h 166"/>
                <a:gd name="T12" fmla="*/ 63 w 67"/>
                <a:gd name="T13" fmla="*/ 61 h 166"/>
                <a:gd name="T14" fmla="*/ 59 w 67"/>
                <a:gd name="T15" fmla="*/ 69 h 166"/>
                <a:gd name="T16" fmla="*/ 57 w 67"/>
                <a:gd name="T17" fmla="*/ 78 h 166"/>
                <a:gd name="T18" fmla="*/ 53 w 67"/>
                <a:gd name="T19" fmla="*/ 86 h 166"/>
                <a:gd name="T20" fmla="*/ 49 w 67"/>
                <a:gd name="T21" fmla="*/ 94 h 166"/>
                <a:gd name="T22" fmla="*/ 46 w 67"/>
                <a:gd name="T23" fmla="*/ 101 h 166"/>
                <a:gd name="T24" fmla="*/ 42 w 67"/>
                <a:gd name="T25" fmla="*/ 111 h 166"/>
                <a:gd name="T26" fmla="*/ 38 w 67"/>
                <a:gd name="T27" fmla="*/ 118 h 166"/>
                <a:gd name="T28" fmla="*/ 34 w 67"/>
                <a:gd name="T29" fmla="*/ 126 h 166"/>
                <a:gd name="T30" fmla="*/ 30 w 67"/>
                <a:gd name="T31" fmla="*/ 134 h 166"/>
                <a:gd name="T32" fmla="*/ 27 w 67"/>
                <a:gd name="T33" fmla="*/ 141 h 166"/>
                <a:gd name="T34" fmla="*/ 25 w 67"/>
                <a:gd name="T35" fmla="*/ 145 h 166"/>
                <a:gd name="T36" fmla="*/ 23 w 67"/>
                <a:gd name="T37" fmla="*/ 149 h 166"/>
                <a:gd name="T38" fmla="*/ 21 w 67"/>
                <a:gd name="T39" fmla="*/ 153 h 166"/>
                <a:gd name="T40" fmla="*/ 19 w 67"/>
                <a:gd name="T41" fmla="*/ 156 h 166"/>
                <a:gd name="T42" fmla="*/ 17 w 67"/>
                <a:gd name="T43" fmla="*/ 158 h 166"/>
                <a:gd name="T44" fmla="*/ 13 w 67"/>
                <a:gd name="T45" fmla="*/ 160 h 166"/>
                <a:gd name="T46" fmla="*/ 11 w 67"/>
                <a:gd name="T47" fmla="*/ 162 h 166"/>
                <a:gd name="T48" fmla="*/ 9 w 67"/>
                <a:gd name="T49" fmla="*/ 164 h 166"/>
                <a:gd name="T50" fmla="*/ 6 w 67"/>
                <a:gd name="T51" fmla="*/ 166 h 166"/>
                <a:gd name="T52" fmla="*/ 4 w 67"/>
                <a:gd name="T53" fmla="*/ 164 h 166"/>
                <a:gd name="T54" fmla="*/ 2 w 67"/>
                <a:gd name="T55" fmla="*/ 164 h 166"/>
                <a:gd name="T56" fmla="*/ 2 w 67"/>
                <a:gd name="T57" fmla="*/ 162 h 166"/>
                <a:gd name="T58" fmla="*/ 0 w 67"/>
                <a:gd name="T59" fmla="*/ 160 h 166"/>
                <a:gd name="T60" fmla="*/ 2 w 67"/>
                <a:gd name="T61" fmla="*/ 158 h 166"/>
                <a:gd name="T62" fmla="*/ 4 w 67"/>
                <a:gd name="T63" fmla="*/ 149 h 166"/>
                <a:gd name="T64" fmla="*/ 8 w 67"/>
                <a:gd name="T65" fmla="*/ 139 h 166"/>
                <a:gd name="T66" fmla="*/ 11 w 67"/>
                <a:gd name="T67" fmla="*/ 132 h 166"/>
                <a:gd name="T68" fmla="*/ 15 w 67"/>
                <a:gd name="T69" fmla="*/ 122 h 166"/>
                <a:gd name="T70" fmla="*/ 19 w 67"/>
                <a:gd name="T71" fmla="*/ 115 h 166"/>
                <a:gd name="T72" fmla="*/ 23 w 67"/>
                <a:gd name="T73" fmla="*/ 105 h 166"/>
                <a:gd name="T74" fmla="*/ 27 w 67"/>
                <a:gd name="T75" fmla="*/ 96 h 166"/>
                <a:gd name="T76" fmla="*/ 30 w 67"/>
                <a:gd name="T77" fmla="*/ 88 h 166"/>
                <a:gd name="T78" fmla="*/ 34 w 67"/>
                <a:gd name="T79" fmla="*/ 78 h 166"/>
                <a:gd name="T80" fmla="*/ 38 w 67"/>
                <a:gd name="T81" fmla="*/ 71 h 166"/>
                <a:gd name="T82" fmla="*/ 40 w 67"/>
                <a:gd name="T83" fmla="*/ 61 h 166"/>
                <a:gd name="T84" fmla="*/ 44 w 67"/>
                <a:gd name="T85" fmla="*/ 52 h 166"/>
                <a:gd name="T86" fmla="*/ 46 w 67"/>
                <a:gd name="T87" fmla="*/ 44 h 166"/>
                <a:gd name="T88" fmla="*/ 47 w 67"/>
                <a:gd name="T89" fmla="*/ 35 h 166"/>
                <a:gd name="T90" fmla="*/ 49 w 67"/>
                <a:gd name="T91" fmla="*/ 23 h 166"/>
                <a:gd name="T92" fmla="*/ 51 w 67"/>
                <a:gd name="T93" fmla="*/ 14 h 166"/>
                <a:gd name="T94" fmla="*/ 51 w 67"/>
                <a:gd name="T95" fmla="*/ 12 h 166"/>
                <a:gd name="T96" fmla="*/ 51 w 67"/>
                <a:gd name="T97" fmla="*/ 10 h 166"/>
                <a:gd name="T98" fmla="*/ 51 w 67"/>
                <a:gd name="T99" fmla="*/ 8 h 166"/>
                <a:gd name="T100" fmla="*/ 53 w 67"/>
                <a:gd name="T101" fmla="*/ 6 h 166"/>
                <a:gd name="T102" fmla="*/ 55 w 67"/>
                <a:gd name="T103" fmla="*/ 4 h 166"/>
                <a:gd name="T104" fmla="*/ 57 w 67"/>
                <a:gd name="T105" fmla="*/ 2 h 166"/>
                <a:gd name="T106" fmla="*/ 59 w 67"/>
                <a:gd name="T107" fmla="*/ 0 h 166"/>
                <a:gd name="T108" fmla="*/ 63 w 67"/>
                <a:gd name="T109" fmla="*/ 2 h 166"/>
                <a:gd name="T110" fmla="*/ 65 w 67"/>
                <a:gd name="T111" fmla="*/ 4 h 166"/>
                <a:gd name="T112" fmla="*/ 65 w 67"/>
                <a:gd name="T113" fmla="*/ 6 h 166"/>
                <a:gd name="T114" fmla="*/ 65 w 67"/>
                <a:gd name="T115" fmla="*/ 6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67" h="166">
                  <a:moveTo>
                    <a:pt x="65" y="6"/>
                  </a:moveTo>
                  <a:lnTo>
                    <a:pt x="67" y="16"/>
                  </a:lnTo>
                  <a:lnTo>
                    <a:pt x="67" y="25"/>
                  </a:lnTo>
                  <a:lnTo>
                    <a:pt x="67" y="35"/>
                  </a:lnTo>
                  <a:lnTo>
                    <a:pt x="67" y="44"/>
                  </a:lnTo>
                  <a:lnTo>
                    <a:pt x="65" y="52"/>
                  </a:lnTo>
                  <a:lnTo>
                    <a:pt x="63" y="61"/>
                  </a:lnTo>
                  <a:lnTo>
                    <a:pt x="59" y="69"/>
                  </a:lnTo>
                  <a:lnTo>
                    <a:pt x="57" y="78"/>
                  </a:lnTo>
                  <a:lnTo>
                    <a:pt x="53" y="86"/>
                  </a:lnTo>
                  <a:lnTo>
                    <a:pt x="49" y="94"/>
                  </a:lnTo>
                  <a:lnTo>
                    <a:pt x="46" y="101"/>
                  </a:lnTo>
                  <a:lnTo>
                    <a:pt x="42" y="111"/>
                  </a:lnTo>
                  <a:lnTo>
                    <a:pt x="38" y="118"/>
                  </a:lnTo>
                  <a:lnTo>
                    <a:pt x="34" y="126"/>
                  </a:lnTo>
                  <a:lnTo>
                    <a:pt x="30" y="134"/>
                  </a:lnTo>
                  <a:lnTo>
                    <a:pt x="27" y="141"/>
                  </a:lnTo>
                  <a:lnTo>
                    <a:pt x="25" y="145"/>
                  </a:lnTo>
                  <a:lnTo>
                    <a:pt x="23" y="149"/>
                  </a:lnTo>
                  <a:lnTo>
                    <a:pt x="21" y="153"/>
                  </a:lnTo>
                  <a:lnTo>
                    <a:pt x="19" y="156"/>
                  </a:lnTo>
                  <a:lnTo>
                    <a:pt x="17" y="158"/>
                  </a:lnTo>
                  <a:lnTo>
                    <a:pt x="13" y="160"/>
                  </a:lnTo>
                  <a:lnTo>
                    <a:pt x="11" y="162"/>
                  </a:lnTo>
                  <a:lnTo>
                    <a:pt x="9" y="164"/>
                  </a:lnTo>
                  <a:lnTo>
                    <a:pt x="6" y="166"/>
                  </a:lnTo>
                  <a:lnTo>
                    <a:pt x="4" y="164"/>
                  </a:lnTo>
                  <a:lnTo>
                    <a:pt x="2" y="164"/>
                  </a:lnTo>
                  <a:lnTo>
                    <a:pt x="2" y="162"/>
                  </a:lnTo>
                  <a:lnTo>
                    <a:pt x="0" y="160"/>
                  </a:lnTo>
                  <a:lnTo>
                    <a:pt x="2" y="158"/>
                  </a:lnTo>
                  <a:lnTo>
                    <a:pt x="4" y="149"/>
                  </a:lnTo>
                  <a:lnTo>
                    <a:pt x="8" y="139"/>
                  </a:lnTo>
                  <a:lnTo>
                    <a:pt x="11" y="132"/>
                  </a:lnTo>
                  <a:lnTo>
                    <a:pt x="15" y="122"/>
                  </a:lnTo>
                  <a:lnTo>
                    <a:pt x="19" y="115"/>
                  </a:lnTo>
                  <a:lnTo>
                    <a:pt x="23" y="105"/>
                  </a:lnTo>
                  <a:lnTo>
                    <a:pt x="27" y="96"/>
                  </a:lnTo>
                  <a:lnTo>
                    <a:pt x="30" y="88"/>
                  </a:lnTo>
                  <a:lnTo>
                    <a:pt x="34" y="78"/>
                  </a:lnTo>
                  <a:lnTo>
                    <a:pt x="38" y="71"/>
                  </a:lnTo>
                  <a:lnTo>
                    <a:pt x="40" y="61"/>
                  </a:lnTo>
                  <a:lnTo>
                    <a:pt x="44" y="52"/>
                  </a:lnTo>
                  <a:lnTo>
                    <a:pt x="46" y="44"/>
                  </a:lnTo>
                  <a:lnTo>
                    <a:pt x="47" y="35"/>
                  </a:lnTo>
                  <a:lnTo>
                    <a:pt x="49" y="23"/>
                  </a:lnTo>
                  <a:lnTo>
                    <a:pt x="51" y="14"/>
                  </a:lnTo>
                  <a:lnTo>
                    <a:pt x="51" y="12"/>
                  </a:lnTo>
                  <a:lnTo>
                    <a:pt x="51" y="10"/>
                  </a:lnTo>
                  <a:lnTo>
                    <a:pt x="51" y="8"/>
                  </a:lnTo>
                  <a:lnTo>
                    <a:pt x="53" y="6"/>
                  </a:lnTo>
                  <a:lnTo>
                    <a:pt x="55" y="4"/>
                  </a:lnTo>
                  <a:lnTo>
                    <a:pt x="57" y="2"/>
                  </a:lnTo>
                  <a:lnTo>
                    <a:pt x="59" y="0"/>
                  </a:lnTo>
                  <a:lnTo>
                    <a:pt x="63" y="2"/>
                  </a:lnTo>
                  <a:lnTo>
                    <a:pt x="65" y="4"/>
                  </a:lnTo>
                  <a:lnTo>
                    <a:pt x="65" y="6"/>
                  </a:lnTo>
                  <a:lnTo>
                    <a:pt x="65" y="6"/>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530" name="Freeform 66">
              <a:extLst>
                <a:ext uri="{FF2B5EF4-FFF2-40B4-BE49-F238E27FC236}">
                  <a16:creationId xmlns:a16="http://schemas.microsoft.com/office/drawing/2014/main" id="{2237C3F8-3B5F-DC45-B189-06F7AFD0CA46}"/>
                </a:ext>
              </a:extLst>
            </p:cNvPr>
            <p:cNvSpPr>
              <a:spLocks/>
            </p:cNvSpPr>
            <p:nvPr/>
          </p:nvSpPr>
          <p:spPr bwMode="auto">
            <a:xfrm>
              <a:off x="3471" y="2293"/>
              <a:ext cx="39" cy="50"/>
            </a:xfrm>
            <a:custGeom>
              <a:avLst/>
              <a:gdLst>
                <a:gd name="T0" fmla="*/ 70 w 80"/>
                <a:gd name="T1" fmla="*/ 4 h 99"/>
                <a:gd name="T2" fmla="*/ 70 w 80"/>
                <a:gd name="T3" fmla="*/ 2 h 99"/>
                <a:gd name="T4" fmla="*/ 72 w 80"/>
                <a:gd name="T5" fmla="*/ 0 h 99"/>
                <a:gd name="T6" fmla="*/ 74 w 80"/>
                <a:gd name="T7" fmla="*/ 0 h 99"/>
                <a:gd name="T8" fmla="*/ 74 w 80"/>
                <a:gd name="T9" fmla="*/ 0 h 99"/>
                <a:gd name="T10" fmla="*/ 76 w 80"/>
                <a:gd name="T11" fmla="*/ 0 h 99"/>
                <a:gd name="T12" fmla="*/ 78 w 80"/>
                <a:gd name="T13" fmla="*/ 4 h 99"/>
                <a:gd name="T14" fmla="*/ 78 w 80"/>
                <a:gd name="T15" fmla="*/ 6 h 99"/>
                <a:gd name="T16" fmla="*/ 80 w 80"/>
                <a:gd name="T17" fmla="*/ 10 h 99"/>
                <a:gd name="T18" fmla="*/ 80 w 80"/>
                <a:gd name="T19" fmla="*/ 14 h 99"/>
                <a:gd name="T20" fmla="*/ 80 w 80"/>
                <a:gd name="T21" fmla="*/ 17 h 99"/>
                <a:gd name="T22" fmla="*/ 80 w 80"/>
                <a:gd name="T23" fmla="*/ 23 h 99"/>
                <a:gd name="T24" fmla="*/ 78 w 80"/>
                <a:gd name="T25" fmla="*/ 29 h 99"/>
                <a:gd name="T26" fmla="*/ 74 w 80"/>
                <a:gd name="T27" fmla="*/ 36 h 99"/>
                <a:gd name="T28" fmla="*/ 72 w 80"/>
                <a:gd name="T29" fmla="*/ 42 h 99"/>
                <a:gd name="T30" fmla="*/ 67 w 80"/>
                <a:gd name="T31" fmla="*/ 48 h 99"/>
                <a:gd name="T32" fmla="*/ 63 w 80"/>
                <a:gd name="T33" fmla="*/ 55 h 99"/>
                <a:gd name="T34" fmla="*/ 57 w 80"/>
                <a:gd name="T35" fmla="*/ 61 h 99"/>
                <a:gd name="T36" fmla="*/ 53 w 80"/>
                <a:gd name="T37" fmla="*/ 67 h 99"/>
                <a:gd name="T38" fmla="*/ 46 w 80"/>
                <a:gd name="T39" fmla="*/ 72 h 99"/>
                <a:gd name="T40" fmla="*/ 40 w 80"/>
                <a:gd name="T41" fmla="*/ 78 h 99"/>
                <a:gd name="T42" fmla="*/ 34 w 80"/>
                <a:gd name="T43" fmla="*/ 84 h 99"/>
                <a:gd name="T44" fmla="*/ 29 w 80"/>
                <a:gd name="T45" fmla="*/ 88 h 99"/>
                <a:gd name="T46" fmla="*/ 23 w 80"/>
                <a:gd name="T47" fmla="*/ 91 h 99"/>
                <a:gd name="T48" fmla="*/ 19 w 80"/>
                <a:gd name="T49" fmla="*/ 95 h 99"/>
                <a:gd name="T50" fmla="*/ 13 w 80"/>
                <a:gd name="T51" fmla="*/ 97 h 99"/>
                <a:gd name="T52" fmla="*/ 10 w 80"/>
                <a:gd name="T53" fmla="*/ 99 h 99"/>
                <a:gd name="T54" fmla="*/ 6 w 80"/>
                <a:gd name="T55" fmla="*/ 97 h 99"/>
                <a:gd name="T56" fmla="*/ 2 w 80"/>
                <a:gd name="T57" fmla="*/ 97 h 99"/>
                <a:gd name="T58" fmla="*/ 0 w 80"/>
                <a:gd name="T59" fmla="*/ 93 h 99"/>
                <a:gd name="T60" fmla="*/ 0 w 80"/>
                <a:gd name="T61" fmla="*/ 91 h 99"/>
                <a:gd name="T62" fmla="*/ 2 w 80"/>
                <a:gd name="T63" fmla="*/ 88 h 99"/>
                <a:gd name="T64" fmla="*/ 4 w 80"/>
                <a:gd name="T65" fmla="*/ 84 h 99"/>
                <a:gd name="T66" fmla="*/ 6 w 80"/>
                <a:gd name="T67" fmla="*/ 82 h 99"/>
                <a:gd name="T68" fmla="*/ 10 w 80"/>
                <a:gd name="T69" fmla="*/ 80 h 99"/>
                <a:gd name="T70" fmla="*/ 13 w 80"/>
                <a:gd name="T71" fmla="*/ 76 h 99"/>
                <a:gd name="T72" fmla="*/ 17 w 80"/>
                <a:gd name="T73" fmla="*/ 74 h 99"/>
                <a:gd name="T74" fmla="*/ 21 w 80"/>
                <a:gd name="T75" fmla="*/ 71 h 99"/>
                <a:gd name="T76" fmla="*/ 25 w 80"/>
                <a:gd name="T77" fmla="*/ 69 h 99"/>
                <a:gd name="T78" fmla="*/ 29 w 80"/>
                <a:gd name="T79" fmla="*/ 65 h 99"/>
                <a:gd name="T80" fmla="*/ 32 w 80"/>
                <a:gd name="T81" fmla="*/ 61 h 99"/>
                <a:gd name="T82" fmla="*/ 36 w 80"/>
                <a:gd name="T83" fmla="*/ 57 h 99"/>
                <a:gd name="T84" fmla="*/ 42 w 80"/>
                <a:gd name="T85" fmla="*/ 53 h 99"/>
                <a:gd name="T86" fmla="*/ 46 w 80"/>
                <a:gd name="T87" fmla="*/ 48 h 99"/>
                <a:gd name="T88" fmla="*/ 50 w 80"/>
                <a:gd name="T89" fmla="*/ 44 h 99"/>
                <a:gd name="T90" fmla="*/ 53 w 80"/>
                <a:gd name="T91" fmla="*/ 38 h 99"/>
                <a:gd name="T92" fmla="*/ 55 w 80"/>
                <a:gd name="T93" fmla="*/ 34 h 99"/>
                <a:gd name="T94" fmla="*/ 59 w 80"/>
                <a:gd name="T95" fmla="*/ 29 h 99"/>
                <a:gd name="T96" fmla="*/ 63 w 80"/>
                <a:gd name="T97" fmla="*/ 25 h 99"/>
                <a:gd name="T98" fmla="*/ 65 w 80"/>
                <a:gd name="T99" fmla="*/ 19 h 99"/>
                <a:gd name="T100" fmla="*/ 67 w 80"/>
                <a:gd name="T101" fmla="*/ 14 h 99"/>
                <a:gd name="T102" fmla="*/ 69 w 80"/>
                <a:gd name="T103" fmla="*/ 10 h 99"/>
                <a:gd name="T104" fmla="*/ 70 w 80"/>
                <a:gd name="T105" fmla="*/ 4 h 99"/>
                <a:gd name="T106" fmla="*/ 70 w 80"/>
                <a:gd name="T107" fmla="*/ 4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0" h="99">
                  <a:moveTo>
                    <a:pt x="70" y="4"/>
                  </a:moveTo>
                  <a:lnTo>
                    <a:pt x="70" y="2"/>
                  </a:lnTo>
                  <a:lnTo>
                    <a:pt x="72" y="0"/>
                  </a:lnTo>
                  <a:lnTo>
                    <a:pt x="74" y="0"/>
                  </a:lnTo>
                  <a:lnTo>
                    <a:pt x="74" y="0"/>
                  </a:lnTo>
                  <a:lnTo>
                    <a:pt x="76" y="0"/>
                  </a:lnTo>
                  <a:lnTo>
                    <a:pt x="78" y="4"/>
                  </a:lnTo>
                  <a:lnTo>
                    <a:pt x="78" y="6"/>
                  </a:lnTo>
                  <a:lnTo>
                    <a:pt x="80" y="10"/>
                  </a:lnTo>
                  <a:lnTo>
                    <a:pt x="80" y="14"/>
                  </a:lnTo>
                  <a:lnTo>
                    <a:pt x="80" y="17"/>
                  </a:lnTo>
                  <a:lnTo>
                    <a:pt x="80" y="23"/>
                  </a:lnTo>
                  <a:lnTo>
                    <a:pt x="78" y="29"/>
                  </a:lnTo>
                  <a:lnTo>
                    <a:pt x="74" y="36"/>
                  </a:lnTo>
                  <a:lnTo>
                    <a:pt x="72" y="42"/>
                  </a:lnTo>
                  <a:lnTo>
                    <a:pt x="67" y="48"/>
                  </a:lnTo>
                  <a:lnTo>
                    <a:pt x="63" y="55"/>
                  </a:lnTo>
                  <a:lnTo>
                    <a:pt x="57" y="61"/>
                  </a:lnTo>
                  <a:lnTo>
                    <a:pt x="53" y="67"/>
                  </a:lnTo>
                  <a:lnTo>
                    <a:pt x="46" y="72"/>
                  </a:lnTo>
                  <a:lnTo>
                    <a:pt x="40" y="78"/>
                  </a:lnTo>
                  <a:lnTo>
                    <a:pt x="34" y="84"/>
                  </a:lnTo>
                  <a:lnTo>
                    <a:pt x="29" y="88"/>
                  </a:lnTo>
                  <a:lnTo>
                    <a:pt x="23" y="91"/>
                  </a:lnTo>
                  <a:lnTo>
                    <a:pt x="19" y="95"/>
                  </a:lnTo>
                  <a:lnTo>
                    <a:pt x="13" y="97"/>
                  </a:lnTo>
                  <a:lnTo>
                    <a:pt x="10" y="99"/>
                  </a:lnTo>
                  <a:lnTo>
                    <a:pt x="6" y="97"/>
                  </a:lnTo>
                  <a:lnTo>
                    <a:pt x="2" y="97"/>
                  </a:lnTo>
                  <a:lnTo>
                    <a:pt x="0" y="93"/>
                  </a:lnTo>
                  <a:lnTo>
                    <a:pt x="0" y="91"/>
                  </a:lnTo>
                  <a:lnTo>
                    <a:pt x="2" y="88"/>
                  </a:lnTo>
                  <a:lnTo>
                    <a:pt x="4" y="84"/>
                  </a:lnTo>
                  <a:lnTo>
                    <a:pt x="6" y="82"/>
                  </a:lnTo>
                  <a:lnTo>
                    <a:pt x="10" y="80"/>
                  </a:lnTo>
                  <a:lnTo>
                    <a:pt x="13" y="76"/>
                  </a:lnTo>
                  <a:lnTo>
                    <a:pt x="17" y="74"/>
                  </a:lnTo>
                  <a:lnTo>
                    <a:pt x="21" y="71"/>
                  </a:lnTo>
                  <a:lnTo>
                    <a:pt x="25" y="69"/>
                  </a:lnTo>
                  <a:lnTo>
                    <a:pt x="29" y="65"/>
                  </a:lnTo>
                  <a:lnTo>
                    <a:pt x="32" y="61"/>
                  </a:lnTo>
                  <a:lnTo>
                    <a:pt x="36" y="57"/>
                  </a:lnTo>
                  <a:lnTo>
                    <a:pt x="42" y="53"/>
                  </a:lnTo>
                  <a:lnTo>
                    <a:pt x="46" y="48"/>
                  </a:lnTo>
                  <a:lnTo>
                    <a:pt x="50" y="44"/>
                  </a:lnTo>
                  <a:lnTo>
                    <a:pt x="53" y="38"/>
                  </a:lnTo>
                  <a:lnTo>
                    <a:pt x="55" y="34"/>
                  </a:lnTo>
                  <a:lnTo>
                    <a:pt x="59" y="29"/>
                  </a:lnTo>
                  <a:lnTo>
                    <a:pt x="63" y="25"/>
                  </a:lnTo>
                  <a:lnTo>
                    <a:pt x="65" y="19"/>
                  </a:lnTo>
                  <a:lnTo>
                    <a:pt x="67" y="14"/>
                  </a:lnTo>
                  <a:lnTo>
                    <a:pt x="69" y="10"/>
                  </a:lnTo>
                  <a:lnTo>
                    <a:pt x="70" y="4"/>
                  </a:lnTo>
                  <a:lnTo>
                    <a:pt x="70" y="4"/>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531" name="Freeform 67">
              <a:extLst>
                <a:ext uri="{FF2B5EF4-FFF2-40B4-BE49-F238E27FC236}">
                  <a16:creationId xmlns:a16="http://schemas.microsoft.com/office/drawing/2014/main" id="{CEFBC71A-723F-EF4B-9979-D763E1745F21}"/>
                </a:ext>
              </a:extLst>
            </p:cNvPr>
            <p:cNvSpPr>
              <a:spLocks/>
            </p:cNvSpPr>
            <p:nvPr/>
          </p:nvSpPr>
          <p:spPr bwMode="auto">
            <a:xfrm>
              <a:off x="3462" y="2347"/>
              <a:ext cx="37" cy="38"/>
            </a:xfrm>
            <a:custGeom>
              <a:avLst/>
              <a:gdLst>
                <a:gd name="T0" fmla="*/ 65 w 74"/>
                <a:gd name="T1" fmla="*/ 1 h 76"/>
                <a:gd name="T2" fmla="*/ 67 w 74"/>
                <a:gd name="T3" fmla="*/ 0 h 76"/>
                <a:gd name="T4" fmla="*/ 70 w 74"/>
                <a:gd name="T5" fmla="*/ 0 h 76"/>
                <a:gd name="T6" fmla="*/ 72 w 74"/>
                <a:gd name="T7" fmla="*/ 0 h 76"/>
                <a:gd name="T8" fmla="*/ 72 w 74"/>
                <a:gd name="T9" fmla="*/ 1 h 76"/>
                <a:gd name="T10" fmla="*/ 74 w 74"/>
                <a:gd name="T11" fmla="*/ 5 h 76"/>
                <a:gd name="T12" fmla="*/ 74 w 74"/>
                <a:gd name="T13" fmla="*/ 7 h 76"/>
                <a:gd name="T14" fmla="*/ 74 w 74"/>
                <a:gd name="T15" fmla="*/ 11 h 76"/>
                <a:gd name="T16" fmla="*/ 72 w 74"/>
                <a:gd name="T17" fmla="*/ 15 h 76"/>
                <a:gd name="T18" fmla="*/ 70 w 74"/>
                <a:gd name="T19" fmla="*/ 19 h 76"/>
                <a:gd name="T20" fmla="*/ 68 w 74"/>
                <a:gd name="T21" fmla="*/ 24 h 76"/>
                <a:gd name="T22" fmla="*/ 67 w 74"/>
                <a:gd name="T23" fmla="*/ 28 h 76"/>
                <a:gd name="T24" fmla="*/ 63 w 74"/>
                <a:gd name="T25" fmla="*/ 34 h 76"/>
                <a:gd name="T26" fmla="*/ 59 w 74"/>
                <a:gd name="T27" fmla="*/ 38 h 76"/>
                <a:gd name="T28" fmla="*/ 55 w 74"/>
                <a:gd name="T29" fmla="*/ 43 h 76"/>
                <a:gd name="T30" fmla="*/ 49 w 74"/>
                <a:gd name="T31" fmla="*/ 47 h 76"/>
                <a:gd name="T32" fmla="*/ 46 w 74"/>
                <a:gd name="T33" fmla="*/ 53 h 76"/>
                <a:gd name="T34" fmla="*/ 40 w 74"/>
                <a:gd name="T35" fmla="*/ 57 h 76"/>
                <a:gd name="T36" fmla="*/ 36 w 74"/>
                <a:gd name="T37" fmla="*/ 60 h 76"/>
                <a:gd name="T38" fmla="*/ 30 w 74"/>
                <a:gd name="T39" fmla="*/ 64 h 76"/>
                <a:gd name="T40" fmla="*/ 27 w 74"/>
                <a:gd name="T41" fmla="*/ 68 h 76"/>
                <a:gd name="T42" fmla="*/ 21 w 74"/>
                <a:gd name="T43" fmla="*/ 70 h 76"/>
                <a:gd name="T44" fmla="*/ 17 w 74"/>
                <a:gd name="T45" fmla="*/ 72 h 76"/>
                <a:gd name="T46" fmla="*/ 15 w 74"/>
                <a:gd name="T47" fmla="*/ 74 h 76"/>
                <a:gd name="T48" fmla="*/ 11 w 74"/>
                <a:gd name="T49" fmla="*/ 76 h 76"/>
                <a:gd name="T50" fmla="*/ 8 w 74"/>
                <a:gd name="T51" fmla="*/ 76 h 76"/>
                <a:gd name="T52" fmla="*/ 6 w 74"/>
                <a:gd name="T53" fmla="*/ 76 h 76"/>
                <a:gd name="T54" fmla="*/ 4 w 74"/>
                <a:gd name="T55" fmla="*/ 74 h 76"/>
                <a:gd name="T56" fmla="*/ 2 w 74"/>
                <a:gd name="T57" fmla="*/ 74 h 76"/>
                <a:gd name="T58" fmla="*/ 0 w 74"/>
                <a:gd name="T59" fmla="*/ 72 h 76"/>
                <a:gd name="T60" fmla="*/ 2 w 74"/>
                <a:gd name="T61" fmla="*/ 70 h 76"/>
                <a:gd name="T62" fmla="*/ 4 w 74"/>
                <a:gd name="T63" fmla="*/ 66 h 76"/>
                <a:gd name="T64" fmla="*/ 6 w 74"/>
                <a:gd name="T65" fmla="*/ 64 h 76"/>
                <a:gd name="T66" fmla="*/ 9 w 74"/>
                <a:gd name="T67" fmla="*/ 62 h 76"/>
                <a:gd name="T68" fmla="*/ 13 w 74"/>
                <a:gd name="T69" fmla="*/ 60 h 76"/>
                <a:gd name="T70" fmla="*/ 17 w 74"/>
                <a:gd name="T71" fmla="*/ 57 h 76"/>
                <a:gd name="T72" fmla="*/ 19 w 74"/>
                <a:gd name="T73" fmla="*/ 53 h 76"/>
                <a:gd name="T74" fmla="*/ 23 w 74"/>
                <a:gd name="T75" fmla="*/ 51 h 76"/>
                <a:gd name="T76" fmla="*/ 27 w 74"/>
                <a:gd name="T77" fmla="*/ 47 h 76"/>
                <a:gd name="T78" fmla="*/ 30 w 74"/>
                <a:gd name="T79" fmla="*/ 43 h 76"/>
                <a:gd name="T80" fmla="*/ 34 w 74"/>
                <a:gd name="T81" fmla="*/ 40 h 76"/>
                <a:gd name="T82" fmla="*/ 36 w 74"/>
                <a:gd name="T83" fmla="*/ 36 h 76"/>
                <a:gd name="T84" fmla="*/ 40 w 74"/>
                <a:gd name="T85" fmla="*/ 32 h 76"/>
                <a:gd name="T86" fmla="*/ 44 w 74"/>
                <a:gd name="T87" fmla="*/ 28 h 76"/>
                <a:gd name="T88" fmla="*/ 46 w 74"/>
                <a:gd name="T89" fmla="*/ 24 h 76"/>
                <a:gd name="T90" fmla="*/ 49 w 74"/>
                <a:gd name="T91" fmla="*/ 20 h 76"/>
                <a:gd name="T92" fmla="*/ 53 w 74"/>
                <a:gd name="T93" fmla="*/ 17 h 76"/>
                <a:gd name="T94" fmla="*/ 55 w 74"/>
                <a:gd name="T95" fmla="*/ 13 h 76"/>
                <a:gd name="T96" fmla="*/ 59 w 74"/>
                <a:gd name="T97" fmla="*/ 9 h 76"/>
                <a:gd name="T98" fmla="*/ 61 w 74"/>
                <a:gd name="T99" fmla="*/ 5 h 76"/>
                <a:gd name="T100" fmla="*/ 65 w 74"/>
                <a:gd name="T101" fmla="*/ 1 h 76"/>
                <a:gd name="T102" fmla="*/ 65 w 74"/>
                <a:gd name="T103" fmla="*/ 1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4" h="76">
                  <a:moveTo>
                    <a:pt x="65" y="1"/>
                  </a:moveTo>
                  <a:lnTo>
                    <a:pt x="67" y="0"/>
                  </a:lnTo>
                  <a:lnTo>
                    <a:pt x="70" y="0"/>
                  </a:lnTo>
                  <a:lnTo>
                    <a:pt x="72" y="0"/>
                  </a:lnTo>
                  <a:lnTo>
                    <a:pt x="72" y="1"/>
                  </a:lnTo>
                  <a:lnTo>
                    <a:pt x="74" y="5"/>
                  </a:lnTo>
                  <a:lnTo>
                    <a:pt x="74" y="7"/>
                  </a:lnTo>
                  <a:lnTo>
                    <a:pt x="74" y="11"/>
                  </a:lnTo>
                  <a:lnTo>
                    <a:pt x="72" y="15"/>
                  </a:lnTo>
                  <a:lnTo>
                    <a:pt x="70" y="19"/>
                  </a:lnTo>
                  <a:lnTo>
                    <a:pt x="68" y="24"/>
                  </a:lnTo>
                  <a:lnTo>
                    <a:pt x="67" y="28"/>
                  </a:lnTo>
                  <a:lnTo>
                    <a:pt x="63" y="34"/>
                  </a:lnTo>
                  <a:lnTo>
                    <a:pt x="59" y="38"/>
                  </a:lnTo>
                  <a:lnTo>
                    <a:pt x="55" y="43"/>
                  </a:lnTo>
                  <a:lnTo>
                    <a:pt x="49" y="47"/>
                  </a:lnTo>
                  <a:lnTo>
                    <a:pt x="46" y="53"/>
                  </a:lnTo>
                  <a:lnTo>
                    <a:pt x="40" y="57"/>
                  </a:lnTo>
                  <a:lnTo>
                    <a:pt x="36" y="60"/>
                  </a:lnTo>
                  <a:lnTo>
                    <a:pt x="30" y="64"/>
                  </a:lnTo>
                  <a:lnTo>
                    <a:pt x="27" y="68"/>
                  </a:lnTo>
                  <a:lnTo>
                    <a:pt x="21" y="70"/>
                  </a:lnTo>
                  <a:lnTo>
                    <a:pt x="17" y="72"/>
                  </a:lnTo>
                  <a:lnTo>
                    <a:pt x="15" y="74"/>
                  </a:lnTo>
                  <a:lnTo>
                    <a:pt x="11" y="76"/>
                  </a:lnTo>
                  <a:lnTo>
                    <a:pt x="8" y="76"/>
                  </a:lnTo>
                  <a:lnTo>
                    <a:pt x="6" y="76"/>
                  </a:lnTo>
                  <a:lnTo>
                    <a:pt x="4" y="74"/>
                  </a:lnTo>
                  <a:lnTo>
                    <a:pt x="2" y="74"/>
                  </a:lnTo>
                  <a:lnTo>
                    <a:pt x="0" y="72"/>
                  </a:lnTo>
                  <a:lnTo>
                    <a:pt x="2" y="70"/>
                  </a:lnTo>
                  <a:lnTo>
                    <a:pt x="4" y="66"/>
                  </a:lnTo>
                  <a:lnTo>
                    <a:pt x="6" y="64"/>
                  </a:lnTo>
                  <a:lnTo>
                    <a:pt x="9" y="62"/>
                  </a:lnTo>
                  <a:lnTo>
                    <a:pt x="13" y="60"/>
                  </a:lnTo>
                  <a:lnTo>
                    <a:pt x="17" y="57"/>
                  </a:lnTo>
                  <a:lnTo>
                    <a:pt x="19" y="53"/>
                  </a:lnTo>
                  <a:lnTo>
                    <a:pt x="23" y="51"/>
                  </a:lnTo>
                  <a:lnTo>
                    <a:pt x="27" y="47"/>
                  </a:lnTo>
                  <a:lnTo>
                    <a:pt x="30" y="43"/>
                  </a:lnTo>
                  <a:lnTo>
                    <a:pt x="34" y="40"/>
                  </a:lnTo>
                  <a:lnTo>
                    <a:pt x="36" y="36"/>
                  </a:lnTo>
                  <a:lnTo>
                    <a:pt x="40" y="32"/>
                  </a:lnTo>
                  <a:lnTo>
                    <a:pt x="44" y="28"/>
                  </a:lnTo>
                  <a:lnTo>
                    <a:pt x="46" y="24"/>
                  </a:lnTo>
                  <a:lnTo>
                    <a:pt x="49" y="20"/>
                  </a:lnTo>
                  <a:lnTo>
                    <a:pt x="53" y="17"/>
                  </a:lnTo>
                  <a:lnTo>
                    <a:pt x="55" y="13"/>
                  </a:lnTo>
                  <a:lnTo>
                    <a:pt x="59" y="9"/>
                  </a:lnTo>
                  <a:lnTo>
                    <a:pt x="61" y="5"/>
                  </a:lnTo>
                  <a:lnTo>
                    <a:pt x="65" y="1"/>
                  </a:lnTo>
                  <a:lnTo>
                    <a:pt x="65" y="1"/>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532" name="Freeform 68">
              <a:extLst>
                <a:ext uri="{FF2B5EF4-FFF2-40B4-BE49-F238E27FC236}">
                  <a16:creationId xmlns:a16="http://schemas.microsoft.com/office/drawing/2014/main" id="{EE38534D-0535-C042-BB69-02FF9CDB93F3}"/>
                </a:ext>
              </a:extLst>
            </p:cNvPr>
            <p:cNvSpPr>
              <a:spLocks/>
            </p:cNvSpPr>
            <p:nvPr/>
          </p:nvSpPr>
          <p:spPr bwMode="auto">
            <a:xfrm>
              <a:off x="3293" y="2537"/>
              <a:ext cx="166" cy="58"/>
            </a:xfrm>
            <a:custGeom>
              <a:avLst/>
              <a:gdLst>
                <a:gd name="T0" fmla="*/ 320 w 333"/>
                <a:gd name="T1" fmla="*/ 0 h 116"/>
                <a:gd name="T2" fmla="*/ 324 w 333"/>
                <a:gd name="T3" fmla="*/ 2 h 116"/>
                <a:gd name="T4" fmla="*/ 328 w 333"/>
                <a:gd name="T5" fmla="*/ 6 h 116"/>
                <a:gd name="T6" fmla="*/ 331 w 333"/>
                <a:gd name="T7" fmla="*/ 9 h 116"/>
                <a:gd name="T8" fmla="*/ 324 w 333"/>
                <a:gd name="T9" fmla="*/ 25 h 116"/>
                <a:gd name="T10" fmla="*/ 303 w 333"/>
                <a:gd name="T11" fmla="*/ 53 h 116"/>
                <a:gd name="T12" fmla="*/ 276 w 333"/>
                <a:gd name="T13" fmla="*/ 74 h 116"/>
                <a:gd name="T14" fmla="*/ 248 w 333"/>
                <a:gd name="T15" fmla="*/ 91 h 116"/>
                <a:gd name="T16" fmla="*/ 217 w 333"/>
                <a:gd name="T17" fmla="*/ 102 h 116"/>
                <a:gd name="T18" fmla="*/ 183 w 333"/>
                <a:gd name="T19" fmla="*/ 110 h 116"/>
                <a:gd name="T20" fmla="*/ 149 w 333"/>
                <a:gd name="T21" fmla="*/ 114 h 116"/>
                <a:gd name="T22" fmla="*/ 114 w 333"/>
                <a:gd name="T23" fmla="*/ 116 h 116"/>
                <a:gd name="T24" fmla="*/ 94 w 333"/>
                <a:gd name="T25" fmla="*/ 116 h 116"/>
                <a:gd name="T26" fmla="*/ 82 w 333"/>
                <a:gd name="T27" fmla="*/ 114 h 116"/>
                <a:gd name="T28" fmla="*/ 73 w 333"/>
                <a:gd name="T29" fmla="*/ 110 h 116"/>
                <a:gd name="T30" fmla="*/ 61 w 333"/>
                <a:gd name="T31" fmla="*/ 108 h 116"/>
                <a:gd name="T32" fmla="*/ 48 w 333"/>
                <a:gd name="T33" fmla="*/ 102 h 116"/>
                <a:gd name="T34" fmla="*/ 36 w 333"/>
                <a:gd name="T35" fmla="*/ 99 h 116"/>
                <a:gd name="T36" fmla="*/ 27 w 333"/>
                <a:gd name="T37" fmla="*/ 91 h 116"/>
                <a:gd name="T38" fmla="*/ 17 w 333"/>
                <a:gd name="T39" fmla="*/ 85 h 116"/>
                <a:gd name="T40" fmla="*/ 12 w 333"/>
                <a:gd name="T41" fmla="*/ 80 h 116"/>
                <a:gd name="T42" fmla="*/ 4 w 333"/>
                <a:gd name="T43" fmla="*/ 76 h 116"/>
                <a:gd name="T44" fmla="*/ 0 w 333"/>
                <a:gd name="T45" fmla="*/ 70 h 116"/>
                <a:gd name="T46" fmla="*/ 6 w 333"/>
                <a:gd name="T47" fmla="*/ 68 h 116"/>
                <a:gd name="T48" fmla="*/ 14 w 333"/>
                <a:gd name="T49" fmla="*/ 66 h 116"/>
                <a:gd name="T50" fmla="*/ 27 w 333"/>
                <a:gd name="T51" fmla="*/ 68 h 116"/>
                <a:gd name="T52" fmla="*/ 40 w 333"/>
                <a:gd name="T53" fmla="*/ 72 h 116"/>
                <a:gd name="T54" fmla="*/ 54 w 333"/>
                <a:gd name="T55" fmla="*/ 76 h 116"/>
                <a:gd name="T56" fmla="*/ 67 w 333"/>
                <a:gd name="T57" fmla="*/ 83 h 116"/>
                <a:gd name="T58" fmla="*/ 80 w 333"/>
                <a:gd name="T59" fmla="*/ 89 h 116"/>
                <a:gd name="T60" fmla="*/ 94 w 333"/>
                <a:gd name="T61" fmla="*/ 93 h 116"/>
                <a:gd name="T62" fmla="*/ 109 w 333"/>
                <a:gd name="T63" fmla="*/ 95 h 116"/>
                <a:gd name="T64" fmla="*/ 126 w 333"/>
                <a:gd name="T65" fmla="*/ 97 h 116"/>
                <a:gd name="T66" fmla="*/ 149 w 333"/>
                <a:gd name="T67" fmla="*/ 93 h 116"/>
                <a:gd name="T68" fmla="*/ 173 w 333"/>
                <a:gd name="T69" fmla="*/ 89 h 116"/>
                <a:gd name="T70" fmla="*/ 198 w 333"/>
                <a:gd name="T71" fmla="*/ 82 h 116"/>
                <a:gd name="T72" fmla="*/ 223 w 333"/>
                <a:gd name="T73" fmla="*/ 74 h 116"/>
                <a:gd name="T74" fmla="*/ 246 w 333"/>
                <a:gd name="T75" fmla="*/ 64 h 116"/>
                <a:gd name="T76" fmla="*/ 269 w 333"/>
                <a:gd name="T77" fmla="*/ 51 h 116"/>
                <a:gd name="T78" fmla="*/ 289 w 333"/>
                <a:gd name="T79" fmla="*/ 36 h 116"/>
                <a:gd name="T80" fmla="*/ 308 w 333"/>
                <a:gd name="T81" fmla="*/ 13 h 116"/>
                <a:gd name="T82" fmla="*/ 318 w 333"/>
                <a:gd name="T83" fmla="*/ 2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33" h="116">
                  <a:moveTo>
                    <a:pt x="318" y="2"/>
                  </a:moveTo>
                  <a:lnTo>
                    <a:pt x="320" y="0"/>
                  </a:lnTo>
                  <a:lnTo>
                    <a:pt x="322" y="0"/>
                  </a:lnTo>
                  <a:lnTo>
                    <a:pt x="324" y="2"/>
                  </a:lnTo>
                  <a:lnTo>
                    <a:pt x="326" y="4"/>
                  </a:lnTo>
                  <a:lnTo>
                    <a:pt x="328" y="6"/>
                  </a:lnTo>
                  <a:lnTo>
                    <a:pt x="329" y="7"/>
                  </a:lnTo>
                  <a:lnTo>
                    <a:pt x="331" y="9"/>
                  </a:lnTo>
                  <a:lnTo>
                    <a:pt x="333" y="9"/>
                  </a:lnTo>
                  <a:lnTo>
                    <a:pt x="324" y="25"/>
                  </a:lnTo>
                  <a:lnTo>
                    <a:pt x="314" y="40"/>
                  </a:lnTo>
                  <a:lnTo>
                    <a:pt x="303" y="53"/>
                  </a:lnTo>
                  <a:lnTo>
                    <a:pt x="289" y="64"/>
                  </a:lnTo>
                  <a:lnTo>
                    <a:pt x="276" y="74"/>
                  </a:lnTo>
                  <a:lnTo>
                    <a:pt x="263" y="83"/>
                  </a:lnTo>
                  <a:lnTo>
                    <a:pt x="248" y="91"/>
                  </a:lnTo>
                  <a:lnTo>
                    <a:pt x="232" y="97"/>
                  </a:lnTo>
                  <a:lnTo>
                    <a:pt x="217" y="102"/>
                  </a:lnTo>
                  <a:lnTo>
                    <a:pt x="200" y="106"/>
                  </a:lnTo>
                  <a:lnTo>
                    <a:pt x="183" y="110"/>
                  </a:lnTo>
                  <a:lnTo>
                    <a:pt x="166" y="112"/>
                  </a:lnTo>
                  <a:lnTo>
                    <a:pt x="149" y="114"/>
                  </a:lnTo>
                  <a:lnTo>
                    <a:pt x="132" y="114"/>
                  </a:lnTo>
                  <a:lnTo>
                    <a:pt x="114" y="116"/>
                  </a:lnTo>
                  <a:lnTo>
                    <a:pt x="97" y="116"/>
                  </a:lnTo>
                  <a:lnTo>
                    <a:pt x="94" y="116"/>
                  </a:lnTo>
                  <a:lnTo>
                    <a:pt x="88" y="114"/>
                  </a:lnTo>
                  <a:lnTo>
                    <a:pt x="82" y="114"/>
                  </a:lnTo>
                  <a:lnTo>
                    <a:pt x="78" y="112"/>
                  </a:lnTo>
                  <a:lnTo>
                    <a:pt x="73" y="110"/>
                  </a:lnTo>
                  <a:lnTo>
                    <a:pt x="67" y="110"/>
                  </a:lnTo>
                  <a:lnTo>
                    <a:pt x="61" y="108"/>
                  </a:lnTo>
                  <a:lnTo>
                    <a:pt x="55" y="106"/>
                  </a:lnTo>
                  <a:lnTo>
                    <a:pt x="48" y="102"/>
                  </a:lnTo>
                  <a:lnTo>
                    <a:pt x="42" y="101"/>
                  </a:lnTo>
                  <a:lnTo>
                    <a:pt x="36" y="99"/>
                  </a:lnTo>
                  <a:lnTo>
                    <a:pt x="31" y="95"/>
                  </a:lnTo>
                  <a:lnTo>
                    <a:pt x="27" y="91"/>
                  </a:lnTo>
                  <a:lnTo>
                    <a:pt x="21" y="89"/>
                  </a:lnTo>
                  <a:lnTo>
                    <a:pt x="17" y="85"/>
                  </a:lnTo>
                  <a:lnTo>
                    <a:pt x="14" y="83"/>
                  </a:lnTo>
                  <a:lnTo>
                    <a:pt x="12" y="80"/>
                  </a:lnTo>
                  <a:lnTo>
                    <a:pt x="8" y="78"/>
                  </a:lnTo>
                  <a:lnTo>
                    <a:pt x="4" y="76"/>
                  </a:lnTo>
                  <a:lnTo>
                    <a:pt x="2" y="72"/>
                  </a:lnTo>
                  <a:lnTo>
                    <a:pt x="0" y="70"/>
                  </a:lnTo>
                  <a:lnTo>
                    <a:pt x="4" y="68"/>
                  </a:lnTo>
                  <a:lnTo>
                    <a:pt x="6" y="68"/>
                  </a:lnTo>
                  <a:lnTo>
                    <a:pt x="10" y="66"/>
                  </a:lnTo>
                  <a:lnTo>
                    <a:pt x="14" y="66"/>
                  </a:lnTo>
                  <a:lnTo>
                    <a:pt x="19" y="66"/>
                  </a:lnTo>
                  <a:lnTo>
                    <a:pt x="27" y="68"/>
                  </a:lnTo>
                  <a:lnTo>
                    <a:pt x="33" y="70"/>
                  </a:lnTo>
                  <a:lnTo>
                    <a:pt x="40" y="72"/>
                  </a:lnTo>
                  <a:lnTo>
                    <a:pt x="46" y="74"/>
                  </a:lnTo>
                  <a:lnTo>
                    <a:pt x="54" y="76"/>
                  </a:lnTo>
                  <a:lnTo>
                    <a:pt x="59" y="80"/>
                  </a:lnTo>
                  <a:lnTo>
                    <a:pt x="67" y="83"/>
                  </a:lnTo>
                  <a:lnTo>
                    <a:pt x="73" y="85"/>
                  </a:lnTo>
                  <a:lnTo>
                    <a:pt x="80" y="89"/>
                  </a:lnTo>
                  <a:lnTo>
                    <a:pt x="88" y="91"/>
                  </a:lnTo>
                  <a:lnTo>
                    <a:pt x="94" y="93"/>
                  </a:lnTo>
                  <a:lnTo>
                    <a:pt x="103" y="95"/>
                  </a:lnTo>
                  <a:lnTo>
                    <a:pt x="109" y="95"/>
                  </a:lnTo>
                  <a:lnTo>
                    <a:pt x="118" y="97"/>
                  </a:lnTo>
                  <a:lnTo>
                    <a:pt x="126" y="97"/>
                  </a:lnTo>
                  <a:lnTo>
                    <a:pt x="135" y="95"/>
                  </a:lnTo>
                  <a:lnTo>
                    <a:pt x="149" y="93"/>
                  </a:lnTo>
                  <a:lnTo>
                    <a:pt x="160" y="91"/>
                  </a:lnTo>
                  <a:lnTo>
                    <a:pt x="173" y="89"/>
                  </a:lnTo>
                  <a:lnTo>
                    <a:pt x="187" y="85"/>
                  </a:lnTo>
                  <a:lnTo>
                    <a:pt x="198" y="82"/>
                  </a:lnTo>
                  <a:lnTo>
                    <a:pt x="211" y="80"/>
                  </a:lnTo>
                  <a:lnTo>
                    <a:pt x="223" y="74"/>
                  </a:lnTo>
                  <a:lnTo>
                    <a:pt x="234" y="70"/>
                  </a:lnTo>
                  <a:lnTo>
                    <a:pt x="246" y="64"/>
                  </a:lnTo>
                  <a:lnTo>
                    <a:pt x="257" y="59"/>
                  </a:lnTo>
                  <a:lnTo>
                    <a:pt x="269" y="51"/>
                  </a:lnTo>
                  <a:lnTo>
                    <a:pt x="278" y="44"/>
                  </a:lnTo>
                  <a:lnTo>
                    <a:pt x="289" y="36"/>
                  </a:lnTo>
                  <a:lnTo>
                    <a:pt x="299" y="25"/>
                  </a:lnTo>
                  <a:lnTo>
                    <a:pt x="308" y="13"/>
                  </a:lnTo>
                  <a:lnTo>
                    <a:pt x="318" y="2"/>
                  </a:lnTo>
                  <a:lnTo>
                    <a:pt x="318"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533" name="Freeform 69">
              <a:extLst>
                <a:ext uri="{FF2B5EF4-FFF2-40B4-BE49-F238E27FC236}">
                  <a16:creationId xmlns:a16="http://schemas.microsoft.com/office/drawing/2014/main" id="{4896E76E-A6DD-1F4E-9131-19EC113E4BA6}"/>
                </a:ext>
              </a:extLst>
            </p:cNvPr>
            <p:cNvSpPr>
              <a:spLocks/>
            </p:cNvSpPr>
            <p:nvPr/>
          </p:nvSpPr>
          <p:spPr bwMode="auto">
            <a:xfrm>
              <a:off x="3256" y="2221"/>
              <a:ext cx="193" cy="211"/>
            </a:xfrm>
            <a:custGeom>
              <a:avLst/>
              <a:gdLst>
                <a:gd name="T0" fmla="*/ 168 w 386"/>
                <a:gd name="T1" fmla="*/ 7 h 422"/>
                <a:gd name="T2" fmla="*/ 187 w 386"/>
                <a:gd name="T3" fmla="*/ 9 h 422"/>
                <a:gd name="T4" fmla="*/ 207 w 386"/>
                <a:gd name="T5" fmla="*/ 15 h 422"/>
                <a:gd name="T6" fmla="*/ 230 w 386"/>
                <a:gd name="T7" fmla="*/ 11 h 422"/>
                <a:gd name="T8" fmla="*/ 253 w 386"/>
                <a:gd name="T9" fmla="*/ 2 h 422"/>
                <a:gd name="T10" fmla="*/ 278 w 386"/>
                <a:gd name="T11" fmla="*/ 2 h 422"/>
                <a:gd name="T12" fmla="*/ 305 w 386"/>
                <a:gd name="T13" fmla="*/ 9 h 422"/>
                <a:gd name="T14" fmla="*/ 331 w 386"/>
                <a:gd name="T15" fmla="*/ 13 h 422"/>
                <a:gd name="T16" fmla="*/ 377 w 386"/>
                <a:gd name="T17" fmla="*/ 19 h 422"/>
                <a:gd name="T18" fmla="*/ 384 w 386"/>
                <a:gd name="T19" fmla="*/ 74 h 422"/>
                <a:gd name="T20" fmla="*/ 373 w 386"/>
                <a:gd name="T21" fmla="*/ 135 h 422"/>
                <a:gd name="T22" fmla="*/ 344 w 386"/>
                <a:gd name="T23" fmla="*/ 237 h 422"/>
                <a:gd name="T24" fmla="*/ 324 w 386"/>
                <a:gd name="T25" fmla="*/ 348 h 422"/>
                <a:gd name="T26" fmla="*/ 320 w 386"/>
                <a:gd name="T27" fmla="*/ 410 h 422"/>
                <a:gd name="T28" fmla="*/ 308 w 386"/>
                <a:gd name="T29" fmla="*/ 391 h 422"/>
                <a:gd name="T30" fmla="*/ 312 w 386"/>
                <a:gd name="T31" fmla="*/ 279 h 422"/>
                <a:gd name="T32" fmla="*/ 343 w 386"/>
                <a:gd name="T33" fmla="*/ 169 h 422"/>
                <a:gd name="T34" fmla="*/ 365 w 386"/>
                <a:gd name="T35" fmla="*/ 91 h 422"/>
                <a:gd name="T36" fmla="*/ 363 w 386"/>
                <a:gd name="T37" fmla="*/ 42 h 422"/>
                <a:gd name="T38" fmla="*/ 327 w 386"/>
                <a:gd name="T39" fmla="*/ 26 h 422"/>
                <a:gd name="T40" fmla="*/ 303 w 386"/>
                <a:gd name="T41" fmla="*/ 28 h 422"/>
                <a:gd name="T42" fmla="*/ 289 w 386"/>
                <a:gd name="T43" fmla="*/ 23 h 422"/>
                <a:gd name="T44" fmla="*/ 276 w 386"/>
                <a:gd name="T45" fmla="*/ 19 h 422"/>
                <a:gd name="T46" fmla="*/ 263 w 386"/>
                <a:gd name="T47" fmla="*/ 21 h 422"/>
                <a:gd name="T48" fmla="*/ 247 w 386"/>
                <a:gd name="T49" fmla="*/ 24 h 422"/>
                <a:gd name="T50" fmla="*/ 232 w 386"/>
                <a:gd name="T51" fmla="*/ 26 h 422"/>
                <a:gd name="T52" fmla="*/ 217 w 386"/>
                <a:gd name="T53" fmla="*/ 30 h 422"/>
                <a:gd name="T54" fmla="*/ 204 w 386"/>
                <a:gd name="T55" fmla="*/ 32 h 422"/>
                <a:gd name="T56" fmla="*/ 183 w 386"/>
                <a:gd name="T57" fmla="*/ 26 h 422"/>
                <a:gd name="T58" fmla="*/ 164 w 386"/>
                <a:gd name="T59" fmla="*/ 23 h 422"/>
                <a:gd name="T60" fmla="*/ 145 w 386"/>
                <a:gd name="T61" fmla="*/ 38 h 422"/>
                <a:gd name="T62" fmla="*/ 122 w 386"/>
                <a:gd name="T63" fmla="*/ 43 h 422"/>
                <a:gd name="T64" fmla="*/ 101 w 386"/>
                <a:gd name="T65" fmla="*/ 43 h 422"/>
                <a:gd name="T66" fmla="*/ 78 w 386"/>
                <a:gd name="T67" fmla="*/ 51 h 422"/>
                <a:gd name="T68" fmla="*/ 63 w 386"/>
                <a:gd name="T69" fmla="*/ 64 h 422"/>
                <a:gd name="T70" fmla="*/ 50 w 386"/>
                <a:gd name="T71" fmla="*/ 74 h 422"/>
                <a:gd name="T72" fmla="*/ 34 w 386"/>
                <a:gd name="T73" fmla="*/ 80 h 422"/>
                <a:gd name="T74" fmla="*/ 21 w 386"/>
                <a:gd name="T75" fmla="*/ 110 h 422"/>
                <a:gd name="T76" fmla="*/ 48 w 386"/>
                <a:gd name="T77" fmla="*/ 158 h 422"/>
                <a:gd name="T78" fmla="*/ 82 w 386"/>
                <a:gd name="T79" fmla="*/ 203 h 422"/>
                <a:gd name="T80" fmla="*/ 120 w 386"/>
                <a:gd name="T81" fmla="*/ 270 h 422"/>
                <a:gd name="T82" fmla="*/ 143 w 386"/>
                <a:gd name="T83" fmla="*/ 350 h 422"/>
                <a:gd name="T84" fmla="*/ 149 w 386"/>
                <a:gd name="T85" fmla="*/ 420 h 422"/>
                <a:gd name="T86" fmla="*/ 129 w 386"/>
                <a:gd name="T87" fmla="*/ 365 h 422"/>
                <a:gd name="T88" fmla="*/ 93 w 386"/>
                <a:gd name="T89" fmla="*/ 258 h 422"/>
                <a:gd name="T90" fmla="*/ 32 w 386"/>
                <a:gd name="T91" fmla="*/ 165 h 422"/>
                <a:gd name="T92" fmla="*/ 6 w 386"/>
                <a:gd name="T93" fmla="*/ 125 h 422"/>
                <a:gd name="T94" fmla="*/ 2 w 386"/>
                <a:gd name="T95" fmla="*/ 95 h 422"/>
                <a:gd name="T96" fmla="*/ 13 w 386"/>
                <a:gd name="T97" fmla="*/ 72 h 422"/>
                <a:gd name="T98" fmla="*/ 27 w 386"/>
                <a:gd name="T99" fmla="*/ 62 h 422"/>
                <a:gd name="T100" fmla="*/ 40 w 386"/>
                <a:gd name="T101" fmla="*/ 55 h 422"/>
                <a:gd name="T102" fmla="*/ 61 w 386"/>
                <a:gd name="T103" fmla="*/ 40 h 422"/>
                <a:gd name="T104" fmla="*/ 78 w 386"/>
                <a:gd name="T105" fmla="*/ 28 h 422"/>
                <a:gd name="T106" fmla="*/ 93 w 386"/>
                <a:gd name="T107" fmla="*/ 26 h 422"/>
                <a:gd name="T108" fmla="*/ 109 w 386"/>
                <a:gd name="T109" fmla="*/ 28 h 422"/>
                <a:gd name="T110" fmla="*/ 129 w 386"/>
                <a:gd name="T111" fmla="*/ 23 h 422"/>
                <a:gd name="T112" fmla="*/ 147 w 386"/>
                <a:gd name="T113" fmla="*/ 11 h 4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86" h="422">
                  <a:moveTo>
                    <a:pt x="152" y="9"/>
                  </a:moveTo>
                  <a:lnTo>
                    <a:pt x="156" y="7"/>
                  </a:lnTo>
                  <a:lnTo>
                    <a:pt x="158" y="7"/>
                  </a:lnTo>
                  <a:lnTo>
                    <a:pt x="162" y="7"/>
                  </a:lnTo>
                  <a:lnTo>
                    <a:pt x="166" y="7"/>
                  </a:lnTo>
                  <a:lnTo>
                    <a:pt x="168" y="7"/>
                  </a:lnTo>
                  <a:lnTo>
                    <a:pt x="171" y="7"/>
                  </a:lnTo>
                  <a:lnTo>
                    <a:pt x="175" y="7"/>
                  </a:lnTo>
                  <a:lnTo>
                    <a:pt x="177" y="7"/>
                  </a:lnTo>
                  <a:lnTo>
                    <a:pt x="181" y="7"/>
                  </a:lnTo>
                  <a:lnTo>
                    <a:pt x="185" y="9"/>
                  </a:lnTo>
                  <a:lnTo>
                    <a:pt x="187" y="9"/>
                  </a:lnTo>
                  <a:lnTo>
                    <a:pt x="190" y="11"/>
                  </a:lnTo>
                  <a:lnTo>
                    <a:pt x="194" y="11"/>
                  </a:lnTo>
                  <a:lnTo>
                    <a:pt x="198" y="13"/>
                  </a:lnTo>
                  <a:lnTo>
                    <a:pt x="200" y="13"/>
                  </a:lnTo>
                  <a:lnTo>
                    <a:pt x="204" y="15"/>
                  </a:lnTo>
                  <a:lnTo>
                    <a:pt x="207" y="15"/>
                  </a:lnTo>
                  <a:lnTo>
                    <a:pt x="211" y="15"/>
                  </a:lnTo>
                  <a:lnTo>
                    <a:pt x="215" y="15"/>
                  </a:lnTo>
                  <a:lnTo>
                    <a:pt x="219" y="15"/>
                  </a:lnTo>
                  <a:lnTo>
                    <a:pt x="223" y="13"/>
                  </a:lnTo>
                  <a:lnTo>
                    <a:pt x="227" y="13"/>
                  </a:lnTo>
                  <a:lnTo>
                    <a:pt x="230" y="11"/>
                  </a:lnTo>
                  <a:lnTo>
                    <a:pt x="234" y="9"/>
                  </a:lnTo>
                  <a:lnTo>
                    <a:pt x="238" y="7"/>
                  </a:lnTo>
                  <a:lnTo>
                    <a:pt x="242" y="7"/>
                  </a:lnTo>
                  <a:lnTo>
                    <a:pt x="246" y="5"/>
                  </a:lnTo>
                  <a:lnTo>
                    <a:pt x="249" y="4"/>
                  </a:lnTo>
                  <a:lnTo>
                    <a:pt x="253" y="2"/>
                  </a:lnTo>
                  <a:lnTo>
                    <a:pt x="257" y="2"/>
                  </a:lnTo>
                  <a:lnTo>
                    <a:pt x="261" y="2"/>
                  </a:lnTo>
                  <a:lnTo>
                    <a:pt x="266" y="2"/>
                  </a:lnTo>
                  <a:lnTo>
                    <a:pt x="270" y="0"/>
                  </a:lnTo>
                  <a:lnTo>
                    <a:pt x="274" y="2"/>
                  </a:lnTo>
                  <a:lnTo>
                    <a:pt x="278" y="2"/>
                  </a:lnTo>
                  <a:lnTo>
                    <a:pt x="284" y="4"/>
                  </a:lnTo>
                  <a:lnTo>
                    <a:pt x="287" y="4"/>
                  </a:lnTo>
                  <a:lnTo>
                    <a:pt x="291" y="5"/>
                  </a:lnTo>
                  <a:lnTo>
                    <a:pt x="295" y="5"/>
                  </a:lnTo>
                  <a:lnTo>
                    <a:pt x="301" y="7"/>
                  </a:lnTo>
                  <a:lnTo>
                    <a:pt x="305" y="9"/>
                  </a:lnTo>
                  <a:lnTo>
                    <a:pt x="308" y="11"/>
                  </a:lnTo>
                  <a:lnTo>
                    <a:pt x="312" y="11"/>
                  </a:lnTo>
                  <a:lnTo>
                    <a:pt x="318" y="13"/>
                  </a:lnTo>
                  <a:lnTo>
                    <a:pt x="322" y="13"/>
                  </a:lnTo>
                  <a:lnTo>
                    <a:pt x="327" y="13"/>
                  </a:lnTo>
                  <a:lnTo>
                    <a:pt x="331" y="13"/>
                  </a:lnTo>
                  <a:lnTo>
                    <a:pt x="337" y="13"/>
                  </a:lnTo>
                  <a:lnTo>
                    <a:pt x="348" y="9"/>
                  </a:lnTo>
                  <a:lnTo>
                    <a:pt x="358" y="7"/>
                  </a:lnTo>
                  <a:lnTo>
                    <a:pt x="365" y="9"/>
                  </a:lnTo>
                  <a:lnTo>
                    <a:pt x="373" y="13"/>
                  </a:lnTo>
                  <a:lnTo>
                    <a:pt x="377" y="19"/>
                  </a:lnTo>
                  <a:lnTo>
                    <a:pt x="381" y="24"/>
                  </a:lnTo>
                  <a:lnTo>
                    <a:pt x="384" y="34"/>
                  </a:lnTo>
                  <a:lnTo>
                    <a:pt x="386" y="43"/>
                  </a:lnTo>
                  <a:lnTo>
                    <a:pt x="386" y="53"/>
                  </a:lnTo>
                  <a:lnTo>
                    <a:pt x="386" y="62"/>
                  </a:lnTo>
                  <a:lnTo>
                    <a:pt x="384" y="74"/>
                  </a:lnTo>
                  <a:lnTo>
                    <a:pt x="384" y="83"/>
                  </a:lnTo>
                  <a:lnTo>
                    <a:pt x="382" y="93"/>
                  </a:lnTo>
                  <a:lnTo>
                    <a:pt x="381" y="102"/>
                  </a:lnTo>
                  <a:lnTo>
                    <a:pt x="379" y="110"/>
                  </a:lnTo>
                  <a:lnTo>
                    <a:pt x="377" y="118"/>
                  </a:lnTo>
                  <a:lnTo>
                    <a:pt x="373" y="135"/>
                  </a:lnTo>
                  <a:lnTo>
                    <a:pt x="369" y="152"/>
                  </a:lnTo>
                  <a:lnTo>
                    <a:pt x="363" y="169"/>
                  </a:lnTo>
                  <a:lnTo>
                    <a:pt x="360" y="186"/>
                  </a:lnTo>
                  <a:lnTo>
                    <a:pt x="354" y="203"/>
                  </a:lnTo>
                  <a:lnTo>
                    <a:pt x="348" y="220"/>
                  </a:lnTo>
                  <a:lnTo>
                    <a:pt x="344" y="237"/>
                  </a:lnTo>
                  <a:lnTo>
                    <a:pt x="341" y="256"/>
                  </a:lnTo>
                  <a:lnTo>
                    <a:pt x="335" y="273"/>
                  </a:lnTo>
                  <a:lnTo>
                    <a:pt x="331" y="293"/>
                  </a:lnTo>
                  <a:lnTo>
                    <a:pt x="327" y="310"/>
                  </a:lnTo>
                  <a:lnTo>
                    <a:pt x="325" y="329"/>
                  </a:lnTo>
                  <a:lnTo>
                    <a:pt x="324" y="348"/>
                  </a:lnTo>
                  <a:lnTo>
                    <a:pt x="324" y="369"/>
                  </a:lnTo>
                  <a:lnTo>
                    <a:pt x="324" y="388"/>
                  </a:lnTo>
                  <a:lnTo>
                    <a:pt x="325" y="408"/>
                  </a:lnTo>
                  <a:lnTo>
                    <a:pt x="324" y="410"/>
                  </a:lnTo>
                  <a:lnTo>
                    <a:pt x="322" y="410"/>
                  </a:lnTo>
                  <a:lnTo>
                    <a:pt x="320" y="410"/>
                  </a:lnTo>
                  <a:lnTo>
                    <a:pt x="318" y="408"/>
                  </a:lnTo>
                  <a:lnTo>
                    <a:pt x="316" y="408"/>
                  </a:lnTo>
                  <a:lnTo>
                    <a:pt x="316" y="408"/>
                  </a:lnTo>
                  <a:lnTo>
                    <a:pt x="314" y="410"/>
                  </a:lnTo>
                  <a:lnTo>
                    <a:pt x="312" y="412"/>
                  </a:lnTo>
                  <a:lnTo>
                    <a:pt x="308" y="391"/>
                  </a:lnTo>
                  <a:lnTo>
                    <a:pt x="306" y="374"/>
                  </a:lnTo>
                  <a:lnTo>
                    <a:pt x="305" y="355"/>
                  </a:lnTo>
                  <a:lnTo>
                    <a:pt x="306" y="336"/>
                  </a:lnTo>
                  <a:lnTo>
                    <a:pt x="306" y="317"/>
                  </a:lnTo>
                  <a:lnTo>
                    <a:pt x="310" y="298"/>
                  </a:lnTo>
                  <a:lnTo>
                    <a:pt x="312" y="279"/>
                  </a:lnTo>
                  <a:lnTo>
                    <a:pt x="316" y="260"/>
                  </a:lnTo>
                  <a:lnTo>
                    <a:pt x="322" y="243"/>
                  </a:lnTo>
                  <a:lnTo>
                    <a:pt x="325" y="224"/>
                  </a:lnTo>
                  <a:lnTo>
                    <a:pt x="331" y="205"/>
                  </a:lnTo>
                  <a:lnTo>
                    <a:pt x="337" y="188"/>
                  </a:lnTo>
                  <a:lnTo>
                    <a:pt x="343" y="169"/>
                  </a:lnTo>
                  <a:lnTo>
                    <a:pt x="350" y="150"/>
                  </a:lnTo>
                  <a:lnTo>
                    <a:pt x="354" y="133"/>
                  </a:lnTo>
                  <a:lnTo>
                    <a:pt x="360" y="114"/>
                  </a:lnTo>
                  <a:lnTo>
                    <a:pt x="362" y="106"/>
                  </a:lnTo>
                  <a:lnTo>
                    <a:pt x="363" y="99"/>
                  </a:lnTo>
                  <a:lnTo>
                    <a:pt x="365" y="91"/>
                  </a:lnTo>
                  <a:lnTo>
                    <a:pt x="365" y="83"/>
                  </a:lnTo>
                  <a:lnTo>
                    <a:pt x="367" y="74"/>
                  </a:lnTo>
                  <a:lnTo>
                    <a:pt x="367" y="64"/>
                  </a:lnTo>
                  <a:lnTo>
                    <a:pt x="365" y="57"/>
                  </a:lnTo>
                  <a:lnTo>
                    <a:pt x="365" y="49"/>
                  </a:lnTo>
                  <a:lnTo>
                    <a:pt x="363" y="42"/>
                  </a:lnTo>
                  <a:lnTo>
                    <a:pt x="360" y="36"/>
                  </a:lnTo>
                  <a:lnTo>
                    <a:pt x="356" y="30"/>
                  </a:lnTo>
                  <a:lnTo>
                    <a:pt x="350" y="26"/>
                  </a:lnTo>
                  <a:lnTo>
                    <a:pt x="344" y="24"/>
                  </a:lnTo>
                  <a:lnTo>
                    <a:pt x="337" y="24"/>
                  </a:lnTo>
                  <a:lnTo>
                    <a:pt x="327" y="26"/>
                  </a:lnTo>
                  <a:lnTo>
                    <a:pt x="316" y="30"/>
                  </a:lnTo>
                  <a:lnTo>
                    <a:pt x="312" y="30"/>
                  </a:lnTo>
                  <a:lnTo>
                    <a:pt x="310" y="30"/>
                  </a:lnTo>
                  <a:lnTo>
                    <a:pt x="308" y="30"/>
                  </a:lnTo>
                  <a:lnTo>
                    <a:pt x="306" y="28"/>
                  </a:lnTo>
                  <a:lnTo>
                    <a:pt x="303" y="28"/>
                  </a:lnTo>
                  <a:lnTo>
                    <a:pt x="301" y="28"/>
                  </a:lnTo>
                  <a:lnTo>
                    <a:pt x="299" y="26"/>
                  </a:lnTo>
                  <a:lnTo>
                    <a:pt x="297" y="26"/>
                  </a:lnTo>
                  <a:lnTo>
                    <a:pt x="293" y="24"/>
                  </a:lnTo>
                  <a:lnTo>
                    <a:pt x="291" y="23"/>
                  </a:lnTo>
                  <a:lnTo>
                    <a:pt x="289" y="23"/>
                  </a:lnTo>
                  <a:lnTo>
                    <a:pt x="287" y="23"/>
                  </a:lnTo>
                  <a:lnTo>
                    <a:pt x="285" y="21"/>
                  </a:lnTo>
                  <a:lnTo>
                    <a:pt x="282" y="21"/>
                  </a:lnTo>
                  <a:lnTo>
                    <a:pt x="280" y="19"/>
                  </a:lnTo>
                  <a:lnTo>
                    <a:pt x="278" y="19"/>
                  </a:lnTo>
                  <a:lnTo>
                    <a:pt x="276" y="19"/>
                  </a:lnTo>
                  <a:lnTo>
                    <a:pt x="274" y="19"/>
                  </a:lnTo>
                  <a:lnTo>
                    <a:pt x="272" y="19"/>
                  </a:lnTo>
                  <a:lnTo>
                    <a:pt x="270" y="19"/>
                  </a:lnTo>
                  <a:lnTo>
                    <a:pt x="266" y="19"/>
                  </a:lnTo>
                  <a:lnTo>
                    <a:pt x="265" y="21"/>
                  </a:lnTo>
                  <a:lnTo>
                    <a:pt x="263" y="21"/>
                  </a:lnTo>
                  <a:lnTo>
                    <a:pt x="261" y="21"/>
                  </a:lnTo>
                  <a:lnTo>
                    <a:pt x="257" y="23"/>
                  </a:lnTo>
                  <a:lnTo>
                    <a:pt x="255" y="23"/>
                  </a:lnTo>
                  <a:lnTo>
                    <a:pt x="253" y="23"/>
                  </a:lnTo>
                  <a:lnTo>
                    <a:pt x="251" y="23"/>
                  </a:lnTo>
                  <a:lnTo>
                    <a:pt x="247" y="24"/>
                  </a:lnTo>
                  <a:lnTo>
                    <a:pt x="246" y="24"/>
                  </a:lnTo>
                  <a:lnTo>
                    <a:pt x="242" y="24"/>
                  </a:lnTo>
                  <a:lnTo>
                    <a:pt x="240" y="24"/>
                  </a:lnTo>
                  <a:lnTo>
                    <a:pt x="236" y="24"/>
                  </a:lnTo>
                  <a:lnTo>
                    <a:pt x="234" y="26"/>
                  </a:lnTo>
                  <a:lnTo>
                    <a:pt x="232" y="26"/>
                  </a:lnTo>
                  <a:lnTo>
                    <a:pt x="228" y="26"/>
                  </a:lnTo>
                  <a:lnTo>
                    <a:pt x="227" y="28"/>
                  </a:lnTo>
                  <a:lnTo>
                    <a:pt x="225" y="28"/>
                  </a:lnTo>
                  <a:lnTo>
                    <a:pt x="221" y="28"/>
                  </a:lnTo>
                  <a:lnTo>
                    <a:pt x="219" y="30"/>
                  </a:lnTo>
                  <a:lnTo>
                    <a:pt x="217" y="30"/>
                  </a:lnTo>
                  <a:lnTo>
                    <a:pt x="215" y="30"/>
                  </a:lnTo>
                  <a:lnTo>
                    <a:pt x="211" y="30"/>
                  </a:lnTo>
                  <a:lnTo>
                    <a:pt x="209" y="32"/>
                  </a:lnTo>
                  <a:lnTo>
                    <a:pt x="207" y="32"/>
                  </a:lnTo>
                  <a:lnTo>
                    <a:pt x="206" y="32"/>
                  </a:lnTo>
                  <a:lnTo>
                    <a:pt x="204" y="32"/>
                  </a:lnTo>
                  <a:lnTo>
                    <a:pt x="202" y="32"/>
                  </a:lnTo>
                  <a:lnTo>
                    <a:pt x="198" y="30"/>
                  </a:lnTo>
                  <a:lnTo>
                    <a:pt x="194" y="30"/>
                  </a:lnTo>
                  <a:lnTo>
                    <a:pt x="190" y="28"/>
                  </a:lnTo>
                  <a:lnTo>
                    <a:pt x="187" y="26"/>
                  </a:lnTo>
                  <a:lnTo>
                    <a:pt x="183" y="26"/>
                  </a:lnTo>
                  <a:lnTo>
                    <a:pt x="179" y="24"/>
                  </a:lnTo>
                  <a:lnTo>
                    <a:pt x="175" y="23"/>
                  </a:lnTo>
                  <a:lnTo>
                    <a:pt x="173" y="23"/>
                  </a:lnTo>
                  <a:lnTo>
                    <a:pt x="169" y="23"/>
                  </a:lnTo>
                  <a:lnTo>
                    <a:pt x="166" y="23"/>
                  </a:lnTo>
                  <a:lnTo>
                    <a:pt x="164" y="23"/>
                  </a:lnTo>
                  <a:lnTo>
                    <a:pt x="160" y="24"/>
                  </a:lnTo>
                  <a:lnTo>
                    <a:pt x="156" y="26"/>
                  </a:lnTo>
                  <a:lnTo>
                    <a:pt x="154" y="28"/>
                  </a:lnTo>
                  <a:lnTo>
                    <a:pt x="150" y="32"/>
                  </a:lnTo>
                  <a:lnTo>
                    <a:pt x="149" y="36"/>
                  </a:lnTo>
                  <a:lnTo>
                    <a:pt x="145" y="38"/>
                  </a:lnTo>
                  <a:lnTo>
                    <a:pt x="141" y="40"/>
                  </a:lnTo>
                  <a:lnTo>
                    <a:pt x="137" y="42"/>
                  </a:lnTo>
                  <a:lnTo>
                    <a:pt x="133" y="43"/>
                  </a:lnTo>
                  <a:lnTo>
                    <a:pt x="129" y="43"/>
                  </a:lnTo>
                  <a:lnTo>
                    <a:pt x="126" y="43"/>
                  </a:lnTo>
                  <a:lnTo>
                    <a:pt x="122" y="43"/>
                  </a:lnTo>
                  <a:lnTo>
                    <a:pt x="120" y="43"/>
                  </a:lnTo>
                  <a:lnTo>
                    <a:pt x="116" y="43"/>
                  </a:lnTo>
                  <a:lnTo>
                    <a:pt x="112" y="43"/>
                  </a:lnTo>
                  <a:lnTo>
                    <a:pt x="107" y="43"/>
                  </a:lnTo>
                  <a:lnTo>
                    <a:pt x="105" y="43"/>
                  </a:lnTo>
                  <a:lnTo>
                    <a:pt x="101" y="43"/>
                  </a:lnTo>
                  <a:lnTo>
                    <a:pt x="97" y="43"/>
                  </a:lnTo>
                  <a:lnTo>
                    <a:pt x="93" y="43"/>
                  </a:lnTo>
                  <a:lnTo>
                    <a:pt x="90" y="45"/>
                  </a:lnTo>
                  <a:lnTo>
                    <a:pt x="86" y="45"/>
                  </a:lnTo>
                  <a:lnTo>
                    <a:pt x="82" y="49"/>
                  </a:lnTo>
                  <a:lnTo>
                    <a:pt x="78" y="51"/>
                  </a:lnTo>
                  <a:lnTo>
                    <a:pt x="74" y="55"/>
                  </a:lnTo>
                  <a:lnTo>
                    <a:pt x="72" y="57"/>
                  </a:lnTo>
                  <a:lnTo>
                    <a:pt x="71" y="59"/>
                  </a:lnTo>
                  <a:lnTo>
                    <a:pt x="67" y="61"/>
                  </a:lnTo>
                  <a:lnTo>
                    <a:pt x="65" y="62"/>
                  </a:lnTo>
                  <a:lnTo>
                    <a:pt x="63" y="64"/>
                  </a:lnTo>
                  <a:lnTo>
                    <a:pt x="61" y="66"/>
                  </a:lnTo>
                  <a:lnTo>
                    <a:pt x="59" y="68"/>
                  </a:lnTo>
                  <a:lnTo>
                    <a:pt x="55" y="70"/>
                  </a:lnTo>
                  <a:lnTo>
                    <a:pt x="53" y="72"/>
                  </a:lnTo>
                  <a:lnTo>
                    <a:pt x="52" y="72"/>
                  </a:lnTo>
                  <a:lnTo>
                    <a:pt x="50" y="74"/>
                  </a:lnTo>
                  <a:lnTo>
                    <a:pt x="48" y="74"/>
                  </a:lnTo>
                  <a:lnTo>
                    <a:pt x="44" y="76"/>
                  </a:lnTo>
                  <a:lnTo>
                    <a:pt x="42" y="76"/>
                  </a:lnTo>
                  <a:lnTo>
                    <a:pt x="40" y="78"/>
                  </a:lnTo>
                  <a:lnTo>
                    <a:pt x="38" y="78"/>
                  </a:lnTo>
                  <a:lnTo>
                    <a:pt x="34" y="80"/>
                  </a:lnTo>
                  <a:lnTo>
                    <a:pt x="31" y="81"/>
                  </a:lnTo>
                  <a:lnTo>
                    <a:pt x="29" y="83"/>
                  </a:lnTo>
                  <a:lnTo>
                    <a:pt x="27" y="87"/>
                  </a:lnTo>
                  <a:lnTo>
                    <a:pt x="23" y="95"/>
                  </a:lnTo>
                  <a:lnTo>
                    <a:pt x="21" y="102"/>
                  </a:lnTo>
                  <a:lnTo>
                    <a:pt x="21" y="110"/>
                  </a:lnTo>
                  <a:lnTo>
                    <a:pt x="25" y="118"/>
                  </a:lnTo>
                  <a:lnTo>
                    <a:pt x="27" y="125"/>
                  </a:lnTo>
                  <a:lnTo>
                    <a:pt x="31" y="135"/>
                  </a:lnTo>
                  <a:lnTo>
                    <a:pt x="36" y="142"/>
                  </a:lnTo>
                  <a:lnTo>
                    <a:pt x="42" y="150"/>
                  </a:lnTo>
                  <a:lnTo>
                    <a:pt x="48" y="158"/>
                  </a:lnTo>
                  <a:lnTo>
                    <a:pt x="55" y="165"/>
                  </a:lnTo>
                  <a:lnTo>
                    <a:pt x="61" y="175"/>
                  </a:lnTo>
                  <a:lnTo>
                    <a:pt x="67" y="182"/>
                  </a:lnTo>
                  <a:lnTo>
                    <a:pt x="72" y="190"/>
                  </a:lnTo>
                  <a:lnTo>
                    <a:pt x="78" y="197"/>
                  </a:lnTo>
                  <a:lnTo>
                    <a:pt x="82" y="203"/>
                  </a:lnTo>
                  <a:lnTo>
                    <a:pt x="86" y="211"/>
                  </a:lnTo>
                  <a:lnTo>
                    <a:pt x="93" y="222"/>
                  </a:lnTo>
                  <a:lnTo>
                    <a:pt x="101" y="234"/>
                  </a:lnTo>
                  <a:lnTo>
                    <a:pt x="107" y="245"/>
                  </a:lnTo>
                  <a:lnTo>
                    <a:pt x="114" y="258"/>
                  </a:lnTo>
                  <a:lnTo>
                    <a:pt x="120" y="270"/>
                  </a:lnTo>
                  <a:lnTo>
                    <a:pt x="124" y="283"/>
                  </a:lnTo>
                  <a:lnTo>
                    <a:pt x="129" y="296"/>
                  </a:lnTo>
                  <a:lnTo>
                    <a:pt x="133" y="310"/>
                  </a:lnTo>
                  <a:lnTo>
                    <a:pt x="137" y="323"/>
                  </a:lnTo>
                  <a:lnTo>
                    <a:pt x="141" y="336"/>
                  </a:lnTo>
                  <a:lnTo>
                    <a:pt x="143" y="350"/>
                  </a:lnTo>
                  <a:lnTo>
                    <a:pt x="145" y="363"/>
                  </a:lnTo>
                  <a:lnTo>
                    <a:pt x="147" y="376"/>
                  </a:lnTo>
                  <a:lnTo>
                    <a:pt x="149" y="391"/>
                  </a:lnTo>
                  <a:lnTo>
                    <a:pt x="150" y="407"/>
                  </a:lnTo>
                  <a:lnTo>
                    <a:pt x="152" y="420"/>
                  </a:lnTo>
                  <a:lnTo>
                    <a:pt x="149" y="420"/>
                  </a:lnTo>
                  <a:lnTo>
                    <a:pt x="145" y="420"/>
                  </a:lnTo>
                  <a:lnTo>
                    <a:pt x="141" y="422"/>
                  </a:lnTo>
                  <a:lnTo>
                    <a:pt x="137" y="422"/>
                  </a:lnTo>
                  <a:lnTo>
                    <a:pt x="135" y="403"/>
                  </a:lnTo>
                  <a:lnTo>
                    <a:pt x="131" y="384"/>
                  </a:lnTo>
                  <a:lnTo>
                    <a:pt x="129" y="365"/>
                  </a:lnTo>
                  <a:lnTo>
                    <a:pt x="126" y="346"/>
                  </a:lnTo>
                  <a:lnTo>
                    <a:pt x="120" y="329"/>
                  </a:lnTo>
                  <a:lnTo>
                    <a:pt x="114" y="310"/>
                  </a:lnTo>
                  <a:lnTo>
                    <a:pt x="109" y="293"/>
                  </a:lnTo>
                  <a:lnTo>
                    <a:pt x="103" y="275"/>
                  </a:lnTo>
                  <a:lnTo>
                    <a:pt x="93" y="258"/>
                  </a:lnTo>
                  <a:lnTo>
                    <a:pt x="86" y="243"/>
                  </a:lnTo>
                  <a:lnTo>
                    <a:pt x="76" y="226"/>
                  </a:lnTo>
                  <a:lnTo>
                    <a:pt x="67" y="211"/>
                  </a:lnTo>
                  <a:lnTo>
                    <a:pt x="57" y="196"/>
                  </a:lnTo>
                  <a:lnTo>
                    <a:pt x="46" y="180"/>
                  </a:lnTo>
                  <a:lnTo>
                    <a:pt x="32" y="165"/>
                  </a:lnTo>
                  <a:lnTo>
                    <a:pt x="21" y="152"/>
                  </a:lnTo>
                  <a:lnTo>
                    <a:pt x="15" y="146"/>
                  </a:lnTo>
                  <a:lnTo>
                    <a:pt x="13" y="140"/>
                  </a:lnTo>
                  <a:lnTo>
                    <a:pt x="10" y="135"/>
                  </a:lnTo>
                  <a:lnTo>
                    <a:pt x="8" y="129"/>
                  </a:lnTo>
                  <a:lnTo>
                    <a:pt x="6" y="125"/>
                  </a:lnTo>
                  <a:lnTo>
                    <a:pt x="4" y="119"/>
                  </a:lnTo>
                  <a:lnTo>
                    <a:pt x="2" y="114"/>
                  </a:lnTo>
                  <a:lnTo>
                    <a:pt x="2" y="110"/>
                  </a:lnTo>
                  <a:lnTo>
                    <a:pt x="0" y="104"/>
                  </a:lnTo>
                  <a:lnTo>
                    <a:pt x="2" y="100"/>
                  </a:lnTo>
                  <a:lnTo>
                    <a:pt x="2" y="95"/>
                  </a:lnTo>
                  <a:lnTo>
                    <a:pt x="2" y="91"/>
                  </a:lnTo>
                  <a:lnTo>
                    <a:pt x="4" y="87"/>
                  </a:lnTo>
                  <a:lnTo>
                    <a:pt x="6" y="83"/>
                  </a:lnTo>
                  <a:lnTo>
                    <a:pt x="8" y="80"/>
                  </a:lnTo>
                  <a:lnTo>
                    <a:pt x="10" y="76"/>
                  </a:lnTo>
                  <a:lnTo>
                    <a:pt x="13" y="72"/>
                  </a:lnTo>
                  <a:lnTo>
                    <a:pt x="17" y="68"/>
                  </a:lnTo>
                  <a:lnTo>
                    <a:pt x="19" y="68"/>
                  </a:lnTo>
                  <a:lnTo>
                    <a:pt x="21" y="66"/>
                  </a:lnTo>
                  <a:lnTo>
                    <a:pt x="23" y="64"/>
                  </a:lnTo>
                  <a:lnTo>
                    <a:pt x="25" y="64"/>
                  </a:lnTo>
                  <a:lnTo>
                    <a:pt x="27" y="62"/>
                  </a:lnTo>
                  <a:lnTo>
                    <a:pt x="29" y="62"/>
                  </a:lnTo>
                  <a:lnTo>
                    <a:pt x="32" y="61"/>
                  </a:lnTo>
                  <a:lnTo>
                    <a:pt x="34" y="59"/>
                  </a:lnTo>
                  <a:lnTo>
                    <a:pt x="36" y="59"/>
                  </a:lnTo>
                  <a:lnTo>
                    <a:pt x="38" y="57"/>
                  </a:lnTo>
                  <a:lnTo>
                    <a:pt x="40" y="55"/>
                  </a:lnTo>
                  <a:lnTo>
                    <a:pt x="44" y="55"/>
                  </a:lnTo>
                  <a:lnTo>
                    <a:pt x="48" y="51"/>
                  </a:lnTo>
                  <a:lnTo>
                    <a:pt x="52" y="49"/>
                  </a:lnTo>
                  <a:lnTo>
                    <a:pt x="53" y="45"/>
                  </a:lnTo>
                  <a:lnTo>
                    <a:pt x="57" y="42"/>
                  </a:lnTo>
                  <a:lnTo>
                    <a:pt x="61" y="40"/>
                  </a:lnTo>
                  <a:lnTo>
                    <a:pt x="65" y="36"/>
                  </a:lnTo>
                  <a:lnTo>
                    <a:pt x="69" y="34"/>
                  </a:lnTo>
                  <a:lnTo>
                    <a:pt x="71" y="32"/>
                  </a:lnTo>
                  <a:lnTo>
                    <a:pt x="74" y="30"/>
                  </a:lnTo>
                  <a:lnTo>
                    <a:pt x="76" y="28"/>
                  </a:lnTo>
                  <a:lnTo>
                    <a:pt x="78" y="28"/>
                  </a:lnTo>
                  <a:lnTo>
                    <a:pt x="80" y="28"/>
                  </a:lnTo>
                  <a:lnTo>
                    <a:pt x="84" y="26"/>
                  </a:lnTo>
                  <a:lnTo>
                    <a:pt x="86" y="26"/>
                  </a:lnTo>
                  <a:lnTo>
                    <a:pt x="88" y="26"/>
                  </a:lnTo>
                  <a:lnTo>
                    <a:pt x="91" y="26"/>
                  </a:lnTo>
                  <a:lnTo>
                    <a:pt x="93" y="26"/>
                  </a:lnTo>
                  <a:lnTo>
                    <a:pt x="95" y="26"/>
                  </a:lnTo>
                  <a:lnTo>
                    <a:pt x="99" y="28"/>
                  </a:lnTo>
                  <a:lnTo>
                    <a:pt x="101" y="28"/>
                  </a:lnTo>
                  <a:lnTo>
                    <a:pt x="103" y="28"/>
                  </a:lnTo>
                  <a:lnTo>
                    <a:pt x="107" y="28"/>
                  </a:lnTo>
                  <a:lnTo>
                    <a:pt x="109" y="28"/>
                  </a:lnTo>
                  <a:lnTo>
                    <a:pt x="110" y="28"/>
                  </a:lnTo>
                  <a:lnTo>
                    <a:pt x="116" y="28"/>
                  </a:lnTo>
                  <a:lnTo>
                    <a:pt x="120" y="26"/>
                  </a:lnTo>
                  <a:lnTo>
                    <a:pt x="124" y="24"/>
                  </a:lnTo>
                  <a:lnTo>
                    <a:pt x="128" y="24"/>
                  </a:lnTo>
                  <a:lnTo>
                    <a:pt x="129" y="23"/>
                  </a:lnTo>
                  <a:lnTo>
                    <a:pt x="133" y="21"/>
                  </a:lnTo>
                  <a:lnTo>
                    <a:pt x="135" y="19"/>
                  </a:lnTo>
                  <a:lnTo>
                    <a:pt x="137" y="19"/>
                  </a:lnTo>
                  <a:lnTo>
                    <a:pt x="141" y="15"/>
                  </a:lnTo>
                  <a:lnTo>
                    <a:pt x="145" y="11"/>
                  </a:lnTo>
                  <a:lnTo>
                    <a:pt x="147" y="11"/>
                  </a:lnTo>
                  <a:lnTo>
                    <a:pt x="149" y="9"/>
                  </a:lnTo>
                  <a:lnTo>
                    <a:pt x="150" y="9"/>
                  </a:lnTo>
                  <a:lnTo>
                    <a:pt x="152" y="9"/>
                  </a:lnTo>
                  <a:lnTo>
                    <a:pt x="152" y="9"/>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534" name="Freeform 70">
              <a:extLst>
                <a:ext uri="{FF2B5EF4-FFF2-40B4-BE49-F238E27FC236}">
                  <a16:creationId xmlns:a16="http://schemas.microsoft.com/office/drawing/2014/main" id="{3B34E66E-2A54-6C47-9EBA-37DFD736D473}"/>
                </a:ext>
              </a:extLst>
            </p:cNvPr>
            <p:cNvSpPr>
              <a:spLocks/>
            </p:cNvSpPr>
            <p:nvPr/>
          </p:nvSpPr>
          <p:spPr bwMode="auto">
            <a:xfrm>
              <a:off x="3265" y="2253"/>
              <a:ext cx="26" cy="34"/>
            </a:xfrm>
            <a:custGeom>
              <a:avLst/>
              <a:gdLst>
                <a:gd name="T0" fmla="*/ 23 w 52"/>
                <a:gd name="T1" fmla="*/ 2 h 69"/>
                <a:gd name="T2" fmla="*/ 29 w 52"/>
                <a:gd name="T3" fmla="*/ 4 h 69"/>
                <a:gd name="T4" fmla="*/ 34 w 52"/>
                <a:gd name="T5" fmla="*/ 10 h 69"/>
                <a:gd name="T6" fmla="*/ 40 w 52"/>
                <a:gd name="T7" fmla="*/ 17 h 69"/>
                <a:gd name="T8" fmla="*/ 44 w 52"/>
                <a:gd name="T9" fmla="*/ 25 h 69"/>
                <a:gd name="T10" fmla="*/ 48 w 52"/>
                <a:gd name="T11" fmla="*/ 33 h 69"/>
                <a:gd name="T12" fmla="*/ 50 w 52"/>
                <a:gd name="T13" fmla="*/ 40 h 69"/>
                <a:gd name="T14" fmla="*/ 52 w 52"/>
                <a:gd name="T15" fmla="*/ 50 h 69"/>
                <a:gd name="T16" fmla="*/ 52 w 52"/>
                <a:gd name="T17" fmla="*/ 55 h 69"/>
                <a:gd name="T18" fmla="*/ 52 w 52"/>
                <a:gd name="T19" fmla="*/ 59 h 69"/>
                <a:gd name="T20" fmla="*/ 48 w 52"/>
                <a:gd name="T21" fmla="*/ 65 h 69"/>
                <a:gd name="T22" fmla="*/ 42 w 52"/>
                <a:gd name="T23" fmla="*/ 69 h 69"/>
                <a:gd name="T24" fmla="*/ 36 w 52"/>
                <a:gd name="T25" fmla="*/ 69 h 69"/>
                <a:gd name="T26" fmla="*/ 33 w 52"/>
                <a:gd name="T27" fmla="*/ 69 h 69"/>
                <a:gd name="T28" fmla="*/ 27 w 52"/>
                <a:gd name="T29" fmla="*/ 67 h 69"/>
                <a:gd name="T30" fmla="*/ 21 w 52"/>
                <a:gd name="T31" fmla="*/ 63 h 69"/>
                <a:gd name="T32" fmla="*/ 17 w 52"/>
                <a:gd name="T33" fmla="*/ 59 h 69"/>
                <a:gd name="T34" fmla="*/ 12 w 52"/>
                <a:gd name="T35" fmla="*/ 52 h 69"/>
                <a:gd name="T36" fmla="*/ 8 w 52"/>
                <a:gd name="T37" fmla="*/ 46 h 69"/>
                <a:gd name="T38" fmla="*/ 6 w 52"/>
                <a:gd name="T39" fmla="*/ 36 h 69"/>
                <a:gd name="T40" fmla="*/ 2 w 52"/>
                <a:gd name="T41" fmla="*/ 29 h 69"/>
                <a:gd name="T42" fmla="*/ 0 w 52"/>
                <a:gd name="T43" fmla="*/ 23 h 69"/>
                <a:gd name="T44" fmla="*/ 0 w 52"/>
                <a:gd name="T45" fmla="*/ 17 h 69"/>
                <a:gd name="T46" fmla="*/ 2 w 52"/>
                <a:gd name="T47" fmla="*/ 16 h 69"/>
                <a:gd name="T48" fmla="*/ 4 w 52"/>
                <a:gd name="T49" fmla="*/ 14 h 69"/>
                <a:gd name="T50" fmla="*/ 8 w 52"/>
                <a:gd name="T51" fmla="*/ 12 h 69"/>
                <a:gd name="T52" fmla="*/ 10 w 52"/>
                <a:gd name="T53" fmla="*/ 16 h 69"/>
                <a:gd name="T54" fmla="*/ 12 w 52"/>
                <a:gd name="T55" fmla="*/ 23 h 69"/>
                <a:gd name="T56" fmla="*/ 15 w 52"/>
                <a:gd name="T57" fmla="*/ 31 h 69"/>
                <a:gd name="T58" fmla="*/ 17 w 52"/>
                <a:gd name="T59" fmla="*/ 36 h 69"/>
                <a:gd name="T60" fmla="*/ 19 w 52"/>
                <a:gd name="T61" fmla="*/ 44 h 69"/>
                <a:gd name="T62" fmla="*/ 23 w 52"/>
                <a:gd name="T63" fmla="*/ 50 h 69"/>
                <a:gd name="T64" fmla="*/ 29 w 52"/>
                <a:gd name="T65" fmla="*/ 54 h 69"/>
                <a:gd name="T66" fmla="*/ 34 w 52"/>
                <a:gd name="T67" fmla="*/ 55 h 69"/>
                <a:gd name="T68" fmla="*/ 38 w 52"/>
                <a:gd name="T69" fmla="*/ 54 h 69"/>
                <a:gd name="T70" fmla="*/ 38 w 52"/>
                <a:gd name="T71" fmla="*/ 48 h 69"/>
                <a:gd name="T72" fmla="*/ 38 w 52"/>
                <a:gd name="T73" fmla="*/ 44 h 69"/>
                <a:gd name="T74" fmla="*/ 34 w 52"/>
                <a:gd name="T75" fmla="*/ 36 h 69"/>
                <a:gd name="T76" fmla="*/ 31 w 52"/>
                <a:gd name="T77" fmla="*/ 31 h 69"/>
                <a:gd name="T78" fmla="*/ 27 w 52"/>
                <a:gd name="T79" fmla="*/ 25 h 69"/>
                <a:gd name="T80" fmla="*/ 21 w 52"/>
                <a:gd name="T81" fmla="*/ 19 h 69"/>
                <a:gd name="T82" fmla="*/ 17 w 52"/>
                <a:gd name="T83" fmla="*/ 14 h 69"/>
                <a:gd name="T84" fmla="*/ 19 w 52"/>
                <a:gd name="T85" fmla="*/ 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2" h="69">
                  <a:moveTo>
                    <a:pt x="19" y="0"/>
                  </a:moveTo>
                  <a:lnTo>
                    <a:pt x="23" y="2"/>
                  </a:lnTo>
                  <a:lnTo>
                    <a:pt x="27" y="2"/>
                  </a:lnTo>
                  <a:lnTo>
                    <a:pt x="29" y="4"/>
                  </a:lnTo>
                  <a:lnTo>
                    <a:pt x="33" y="8"/>
                  </a:lnTo>
                  <a:lnTo>
                    <a:pt x="34" y="10"/>
                  </a:lnTo>
                  <a:lnTo>
                    <a:pt x="36" y="14"/>
                  </a:lnTo>
                  <a:lnTo>
                    <a:pt x="40" y="17"/>
                  </a:lnTo>
                  <a:lnTo>
                    <a:pt x="42" y="21"/>
                  </a:lnTo>
                  <a:lnTo>
                    <a:pt x="44" y="25"/>
                  </a:lnTo>
                  <a:lnTo>
                    <a:pt x="46" y="29"/>
                  </a:lnTo>
                  <a:lnTo>
                    <a:pt x="48" y="33"/>
                  </a:lnTo>
                  <a:lnTo>
                    <a:pt x="50" y="36"/>
                  </a:lnTo>
                  <a:lnTo>
                    <a:pt x="50" y="40"/>
                  </a:lnTo>
                  <a:lnTo>
                    <a:pt x="52" y="46"/>
                  </a:lnTo>
                  <a:lnTo>
                    <a:pt x="52" y="50"/>
                  </a:lnTo>
                  <a:lnTo>
                    <a:pt x="52" y="54"/>
                  </a:lnTo>
                  <a:lnTo>
                    <a:pt x="52" y="55"/>
                  </a:lnTo>
                  <a:lnTo>
                    <a:pt x="52" y="57"/>
                  </a:lnTo>
                  <a:lnTo>
                    <a:pt x="52" y="59"/>
                  </a:lnTo>
                  <a:lnTo>
                    <a:pt x="50" y="61"/>
                  </a:lnTo>
                  <a:lnTo>
                    <a:pt x="48" y="65"/>
                  </a:lnTo>
                  <a:lnTo>
                    <a:pt x="44" y="69"/>
                  </a:lnTo>
                  <a:lnTo>
                    <a:pt x="42" y="69"/>
                  </a:lnTo>
                  <a:lnTo>
                    <a:pt x="40" y="69"/>
                  </a:lnTo>
                  <a:lnTo>
                    <a:pt x="36" y="69"/>
                  </a:lnTo>
                  <a:lnTo>
                    <a:pt x="34" y="69"/>
                  </a:lnTo>
                  <a:lnTo>
                    <a:pt x="33" y="69"/>
                  </a:lnTo>
                  <a:lnTo>
                    <a:pt x="29" y="69"/>
                  </a:lnTo>
                  <a:lnTo>
                    <a:pt x="27" y="67"/>
                  </a:lnTo>
                  <a:lnTo>
                    <a:pt x="23" y="65"/>
                  </a:lnTo>
                  <a:lnTo>
                    <a:pt x="21" y="63"/>
                  </a:lnTo>
                  <a:lnTo>
                    <a:pt x="19" y="61"/>
                  </a:lnTo>
                  <a:lnTo>
                    <a:pt x="17" y="59"/>
                  </a:lnTo>
                  <a:lnTo>
                    <a:pt x="13" y="55"/>
                  </a:lnTo>
                  <a:lnTo>
                    <a:pt x="12" y="52"/>
                  </a:lnTo>
                  <a:lnTo>
                    <a:pt x="10" y="50"/>
                  </a:lnTo>
                  <a:lnTo>
                    <a:pt x="8" y="46"/>
                  </a:lnTo>
                  <a:lnTo>
                    <a:pt x="8" y="42"/>
                  </a:lnTo>
                  <a:lnTo>
                    <a:pt x="6" y="36"/>
                  </a:lnTo>
                  <a:lnTo>
                    <a:pt x="4" y="33"/>
                  </a:lnTo>
                  <a:lnTo>
                    <a:pt x="2" y="29"/>
                  </a:lnTo>
                  <a:lnTo>
                    <a:pt x="2" y="27"/>
                  </a:lnTo>
                  <a:lnTo>
                    <a:pt x="0" y="23"/>
                  </a:lnTo>
                  <a:lnTo>
                    <a:pt x="0" y="21"/>
                  </a:lnTo>
                  <a:lnTo>
                    <a:pt x="0" y="17"/>
                  </a:lnTo>
                  <a:lnTo>
                    <a:pt x="0" y="17"/>
                  </a:lnTo>
                  <a:lnTo>
                    <a:pt x="2" y="16"/>
                  </a:lnTo>
                  <a:lnTo>
                    <a:pt x="4" y="16"/>
                  </a:lnTo>
                  <a:lnTo>
                    <a:pt x="4" y="14"/>
                  </a:lnTo>
                  <a:lnTo>
                    <a:pt x="6" y="14"/>
                  </a:lnTo>
                  <a:lnTo>
                    <a:pt x="8" y="12"/>
                  </a:lnTo>
                  <a:lnTo>
                    <a:pt x="10" y="14"/>
                  </a:lnTo>
                  <a:lnTo>
                    <a:pt x="10" y="16"/>
                  </a:lnTo>
                  <a:lnTo>
                    <a:pt x="12" y="19"/>
                  </a:lnTo>
                  <a:lnTo>
                    <a:pt x="12" y="23"/>
                  </a:lnTo>
                  <a:lnTo>
                    <a:pt x="13" y="27"/>
                  </a:lnTo>
                  <a:lnTo>
                    <a:pt x="15" y="31"/>
                  </a:lnTo>
                  <a:lnTo>
                    <a:pt x="15" y="35"/>
                  </a:lnTo>
                  <a:lnTo>
                    <a:pt x="17" y="36"/>
                  </a:lnTo>
                  <a:lnTo>
                    <a:pt x="19" y="40"/>
                  </a:lnTo>
                  <a:lnTo>
                    <a:pt x="19" y="44"/>
                  </a:lnTo>
                  <a:lnTo>
                    <a:pt x="21" y="46"/>
                  </a:lnTo>
                  <a:lnTo>
                    <a:pt x="23" y="50"/>
                  </a:lnTo>
                  <a:lnTo>
                    <a:pt x="25" y="52"/>
                  </a:lnTo>
                  <a:lnTo>
                    <a:pt x="29" y="54"/>
                  </a:lnTo>
                  <a:lnTo>
                    <a:pt x="31" y="54"/>
                  </a:lnTo>
                  <a:lnTo>
                    <a:pt x="34" y="55"/>
                  </a:lnTo>
                  <a:lnTo>
                    <a:pt x="36" y="55"/>
                  </a:lnTo>
                  <a:lnTo>
                    <a:pt x="38" y="54"/>
                  </a:lnTo>
                  <a:lnTo>
                    <a:pt x="38" y="52"/>
                  </a:lnTo>
                  <a:lnTo>
                    <a:pt x="38" y="48"/>
                  </a:lnTo>
                  <a:lnTo>
                    <a:pt x="38" y="46"/>
                  </a:lnTo>
                  <a:lnTo>
                    <a:pt x="38" y="44"/>
                  </a:lnTo>
                  <a:lnTo>
                    <a:pt x="36" y="40"/>
                  </a:lnTo>
                  <a:lnTo>
                    <a:pt x="34" y="36"/>
                  </a:lnTo>
                  <a:lnTo>
                    <a:pt x="33" y="35"/>
                  </a:lnTo>
                  <a:lnTo>
                    <a:pt x="31" y="31"/>
                  </a:lnTo>
                  <a:lnTo>
                    <a:pt x="29" y="29"/>
                  </a:lnTo>
                  <a:lnTo>
                    <a:pt x="27" y="25"/>
                  </a:lnTo>
                  <a:lnTo>
                    <a:pt x="23" y="21"/>
                  </a:lnTo>
                  <a:lnTo>
                    <a:pt x="21" y="19"/>
                  </a:lnTo>
                  <a:lnTo>
                    <a:pt x="19" y="16"/>
                  </a:lnTo>
                  <a:lnTo>
                    <a:pt x="17" y="14"/>
                  </a:lnTo>
                  <a:lnTo>
                    <a:pt x="15" y="12"/>
                  </a:lnTo>
                  <a:lnTo>
                    <a:pt x="19" y="0"/>
                  </a:lnTo>
                  <a:lnTo>
                    <a:pt x="19" y="0"/>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535" name="Freeform 71">
              <a:extLst>
                <a:ext uri="{FF2B5EF4-FFF2-40B4-BE49-F238E27FC236}">
                  <a16:creationId xmlns:a16="http://schemas.microsoft.com/office/drawing/2014/main" id="{D7A32FEF-FCEC-6E46-9C71-2342FF151934}"/>
                </a:ext>
              </a:extLst>
            </p:cNvPr>
            <p:cNvSpPr>
              <a:spLocks/>
            </p:cNvSpPr>
            <p:nvPr/>
          </p:nvSpPr>
          <p:spPr bwMode="auto">
            <a:xfrm>
              <a:off x="3290" y="2236"/>
              <a:ext cx="27" cy="40"/>
            </a:xfrm>
            <a:custGeom>
              <a:avLst/>
              <a:gdLst>
                <a:gd name="T0" fmla="*/ 43 w 55"/>
                <a:gd name="T1" fmla="*/ 2 h 80"/>
                <a:gd name="T2" fmla="*/ 47 w 55"/>
                <a:gd name="T3" fmla="*/ 8 h 80"/>
                <a:gd name="T4" fmla="*/ 49 w 55"/>
                <a:gd name="T5" fmla="*/ 13 h 80"/>
                <a:gd name="T6" fmla="*/ 53 w 55"/>
                <a:gd name="T7" fmla="*/ 21 h 80"/>
                <a:gd name="T8" fmla="*/ 53 w 55"/>
                <a:gd name="T9" fmla="*/ 29 h 80"/>
                <a:gd name="T10" fmla="*/ 55 w 55"/>
                <a:gd name="T11" fmla="*/ 36 h 80"/>
                <a:gd name="T12" fmla="*/ 53 w 55"/>
                <a:gd name="T13" fmla="*/ 44 h 80"/>
                <a:gd name="T14" fmla="*/ 53 w 55"/>
                <a:gd name="T15" fmla="*/ 51 h 80"/>
                <a:gd name="T16" fmla="*/ 51 w 55"/>
                <a:gd name="T17" fmla="*/ 57 h 80"/>
                <a:gd name="T18" fmla="*/ 47 w 55"/>
                <a:gd name="T19" fmla="*/ 63 h 80"/>
                <a:gd name="T20" fmla="*/ 43 w 55"/>
                <a:gd name="T21" fmla="*/ 69 h 80"/>
                <a:gd name="T22" fmla="*/ 40 w 55"/>
                <a:gd name="T23" fmla="*/ 74 h 80"/>
                <a:gd name="T24" fmla="*/ 34 w 55"/>
                <a:gd name="T25" fmla="*/ 76 h 80"/>
                <a:gd name="T26" fmla="*/ 28 w 55"/>
                <a:gd name="T27" fmla="*/ 80 h 80"/>
                <a:gd name="T28" fmla="*/ 22 w 55"/>
                <a:gd name="T29" fmla="*/ 80 h 80"/>
                <a:gd name="T30" fmla="*/ 15 w 55"/>
                <a:gd name="T31" fmla="*/ 76 h 80"/>
                <a:gd name="T32" fmla="*/ 7 w 55"/>
                <a:gd name="T33" fmla="*/ 72 h 80"/>
                <a:gd name="T34" fmla="*/ 2 w 55"/>
                <a:gd name="T35" fmla="*/ 65 h 80"/>
                <a:gd name="T36" fmla="*/ 0 w 55"/>
                <a:gd name="T37" fmla="*/ 57 h 80"/>
                <a:gd name="T38" fmla="*/ 0 w 55"/>
                <a:gd name="T39" fmla="*/ 46 h 80"/>
                <a:gd name="T40" fmla="*/ 2 w 55"/>
                <a:gd name="T41" fmla="*/ 36 h 80"/>
                <a:gd name="T42" fmla="*/ 3 w 55"/>
                <a:gd name="T43" fmla="*/ 27 h 80"/>
                <a:gd name="T44" fmla="*/ 7 w 55"/>
                <a:gd name="T45" fmla="*/ 17 h 80"/>
                <a:gd name="T46" fmla="*/ 13 w 55"/>
                <a:gd name="T47" fmla="*/ 12 h 80"/>
                <a:gd name="T48" fmla="*/ 24 w 55"/>
                <a:gd name="T49" fmla="*/ 12 h 80"/>
                <a:gd name="T50" fmla="*/ 22 w 55"/>
                <a:gd name="T51" fmla="*/ 17 h 80"/>
                <a:gd name="T52" fmla="*/ 19 w 55"/>
                <a:gd name="T53" fmla="*/ 25 h 80"/>
                <a:gd name="T54" fmla="*/ 15 w 55"/>
                <a:gd name="T55" fmla="*/ 34 h 80"/>
                <a:gd name="T56" fmla="*/ 13 w 55"/>
                <a:gd name="T57" fmla="*/ 42 h 80"/>
                <a:gd name="T58" fmla="*/ 13 w 55"/>
                <a:gd name="T59" fmla="*/ 50 h 80"/>
                <a:gd name="T60" fmla="*/ 15 w 55"/>
                <a:gd name="T61" fmla="*/ 57 h 80"/>
                <a:gd name="T62" fmla="*/ 19 w 55"/>
                <a:gd name="T63" fmla="*/ 61 h 80"/>
                <a:gd name="T64" fmla="*/ 26 w 55"/>
                <a:gd name="T65" fmla="*/ 65 h 80"/>
                <a:gd name="T66" fmla="*/ 32 w 55"/>
                <a:gd name="T67" fmla="*/ 59 h 80"/>
                <a:gd name="T68" fmla="*/ 36 w 55"/>
                <a:gd name="T69" fmla="*/ 53 h 80"/>
                <a:gd name="T70" fmla="*/ 38 w 55"/>
                <a:gd name="T71" fmla="*/ 46 h 80"/>
                <a:gd name="T72" fmla="*/ 38 w 55"/>
                <a:gd name="T73" fmla="*/ 38 h 80"/>
                <a:gd name="T74" fmla="*/ 38 w 55"/>
                <a:gd name="T75" fmla="*/ 29 h 80"/>
                <a:gd name="T76" fmla="*/ 38 w 55"/>
                <a:gd name="T77" fmla="*/ 21 h 80"/>
                <a:gd name="T78" fmla="*/ 36 w 55"/>
                <a:gd name="T79" fmla="*/ 13 h 80"/>
                <a:gd name="T80" fmla="*/ 34 w 55"/>
                <a:gd name="T81" fmla="*/ 8 h 80"/>
                <a:gd name="T82" fmla="*/ 41 w 55"/>
                <a:gd name="T83" fmla="*/ 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55" h="80">
                  <a:moveTo>
                    <a:pt x="41" y="0"/>
                  </a:moveTo>
                  <a:lnTo>
                    <a:pt x="43" y="2"/>
                  </a:lnTo>
                  <a:lnTo>
                    <a:pt x="45" y="4"/>
                  </a:lnTo>
                  <a:lnTo>
                    <a:pt x="47" y="8"/>
                  </a:lnTo>
                  <a:lnTo>
                    <a:pt x="47" y="12"/>
                  </a:lnTo>
                  <a:lnTo>
                    <a:pt x="49" y="13"/>
                  </a:lnTo>
                  <a:lnTo>
                    <a:pt x="51" y="17"/>
                  </a:lnTo>
                  <a:lnTo>
                    <a:pt x="53" y="21"/>
                  </a:lnTo>
                  <a:lnTo>
                    <a:pt x="53" y="25"/>
                  </a:lnTo>
                  <a:lnTo>
                    <a:pt x="53" y="29"/>
                  </a:lnTo>
                  <a:lnTo>
                    <a:pt x="55" y="32"/>
                  </a:lnTo>
                  <a:lnTo>
                    <a:pt x="55" y="36"/>
                  </a:lnTo>
                  <a:lnTo>
                    <a:pt x="55" y="40"/>
                  </a:lnTo>
                  <a:lnTo>
                    <a:pt x="53" y="44"/>
                  </a:lnTo>
                  <a:lnTo>
                    <a:pt x="53" y="48"/>
                  </a:lnTo>
                  <a:lnTo>
                    <a:pt x="53" y="51"/>
                  </a:lnTo>
                  <a:lnTo>
                    <a:pt x="51" y="55"/>
                  </a:lnTo>
                  <a:lnTo>
                    <a:pt x="51" y="57"/>
                  </a:lnTo>
                  <a:lnTo>
                    <a:pt x="49" y="61"/>
                  </a:lnTo>
                  <a:lnTo>
                    <a:pt x="47" y="63"/>
                  </a:lnTo>
                  <a:lnTo>
                    <a:pt x="45" y="67"/>
                  </a:lnTo>
                  <a:lnTo>
                    <a:pt x="43" y="69"/>
                  </a:lnTo>
                  <a:lnTo>
                    <a:pt x="41" y="72"/>
                  </a:lnTo>
                  <a:lnTo>
                    <a:pt x="40" y="74"/>
                  </a:lnTo>
                  <a:lnTo>
                    <a:pt x="38" y="76"/>
                  </a:lnTo>
                  <a:lnTo>
                    <a:pt x="34" y="76"/>
                  </a:lnTo>
                  <a:lnTo>
                    <a:pt x="32" y="78"/>
                  </a:lnTo>
                  <a:lnTo>
                    <a:pt x="28" y="80"/>
                  </a:lnTo>
                  <a:lnTo>
                    <a:pt x="26" y="80"/>
                  </a:lnTo>
                  <a:lnTo>
                    <a:pt x="22" y="80"/>
                  </a:lnTo>
                  <a:lnTo>
                    <a:pt x="19" y="78"/>
                  </a:lnTo>
                  <a:lnTo>
                    <a:pt x="15" y="76"/>
                  </a:lnTo>
                  <a:lnTo>
                    <a:pt x="11" y="74"/>
                  </a:lnTo>
                  <a:lnTo>
                    <a:pt x="7" y="72"/>
                  </a:lnTo>
                  <a:lnTo>
                    <a:pt x="5" y="69"/>
                  </a:lnTo>
                  <a:lnTo>
                    <a:pt x="2" y="65"/>
                  </a:lnTo>
                  <a:lnTo>
                    <a:pt x="2" y="61"/>
                  </a:lnTo>
                  <a:lnTo>
                    <a:pt x="0" y="57"/>
                  </a:lnTo>
                  <a:lnTo>
                    <a:pt x="0" y="51"/>
                  </a:lnTo>
                  <a:lnTo>
                    <a:pt x="0" y="46"/>
                  </a:lnTo>
                  <a:lnTo>
                    <a:pt x="0" y="42"/>
                  </a:lnTo>
                  <a:lnTo>
                    <a:pt x="2" y="36"/>
                  </a:lnTo>
                  <a:lnTo>
                    <a:pt x="2" y="32"/>
                  </a:lnTo>
                  <a:lnTo>
                    <a:pt x="3" y="27"/>
                  </a:lnTo>
                  <a:lnTo>
                    <a:pt x="5" y="23"/>
                  </a:lnTo>
                  <a:lnTo>
                    <a:pt x="7" y="17"/>
                  </a:lnTo>
                  <a:lnTo>
                    <a:pt x="9" y="15"/>
                  </a:lnTo>
                  <a:lnTo>
                    <a:pt x="13" y="12"/>
                  </a:lnTo>
                  <a:lnTo>
                    <a:pt x="15" y="10"/>
                  </a:lnTo>
                  <a:lnTo>
                    <a:pt x="24" y="12"/>
                  </a:lnTo>
                  <a:lnTo>
                    <a:pt x="22" y="13"/>
                  </a:lnTo>
                  <a:lnTo>
                    <a:pt x="22" y="17"/>
                  </a:lnTo>
                  <a:lnTo>
                    <a:pt x="21" y="21"/>
                  </a:lnTo>
                  <a:lnTo>
                    <a:pt x="19" y="25"/>
                  </a:lnTo>
                  <a:lnTo>
                    <a:pt x="17" y="29"/>
                  </a:lnTo>
                  <a:lnTo>
                    <a:pt x="15" y="34"/>
                  </a:lnTo>
                  <a:lnTo>
                    <a:pt x="15" y="38"/>
                  </a:lnTo>
                  <a:lnTo>
                    <a:pt x="13" y="42"/>
                  </a:lnTo>
                  <a:lnTo>
                    <a:pt x="13" y="46"/>
                  </a:lnTo>
                  <a:lnTo>
                    <a:pt x="13" y="50"/>
                  </a:lnTo>
                  <a:lnTo>
                    <a:pt x="13" y="53"/>
                  </a:lnTo>
                  <a:lnTo>
                    <a:pt x="15" y="57"/>
                  </a:lnTo>
                  <a:lnTo>
                    <a:pt x="17" y="59"/>
                  </a:lnTo>
                  <a:lnTo>
                    <a:pt x="19" y="61"/>
                  </a:lnTo>
                  <a:lnTo>
                    <a:pt x="22" y="63"/>
                  </a:lnTo>
                  <a:lnTo>
                    <a:pt x="26" y="65"/>
                  </a:lnTo>
                  <a:lnTo>
                    <a:pt x="30" y="61"/>
                  </a:lnTo>
                  <a:lnTo>
                    <a:pt x="32" y="59"/>
                  </a:lnTo>
                  <a:lnTo>
                    <a:pt x="34" y="55"/>
                  </a:lnTo>
                  <a:lnTo>
                    <a:pt x="36" y="53"/>
                  </a:lnTo>
                  <a:lnTo>
                    <a:pt x="36" y="48"/>
                  </a:lnTo>
                  <a:lnTo>
                    <a:pt x="38" y="46"/>
                  </a:lnTo>
                  <a:lnTo>
                    <a:pt x="38" y="42"/>
                  </a:lnTo>
                  <a:lnTo>
                    <a:pt x="38" y="38"/>
                  </a:lnTo>
                  <a:lnTo>
                    <a:pt x="38" y="32"/>
                  </a:lnTo>
                  <a:lnTo>
                    <a:pt x="38" y="29"/>
                  </a:lnTo>
                  <a:lnTo>
                    <a:pt x="38" y="25"/>
                  </a:lnTo>
                  <a:lnTo>
                    <a:pt x="38" y="21"/>
                  </a:lnTo>
                  <a:lnTo>
                    <a:pt x="36" y="17"/>
                  </a:lnTo>
                  <a:lnTo>
                    <a:pt x="36" y="13"/>
                  </a:lnTo>
                  <a:lnTo>
                    <a:pt x="36" y="12"/>
                  </a:lnTo>
                  <a:lnTo>
                    <a:pt x="34" y="8"/>
                  </a:lnTo>
                  <a:lnTo>
                    <a:pt x="41" y="0"/>
                  </a:lnTo>
                  <a:lnTo>
                    <a:pt x="41" y="0"/>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536" name="Freeform 72">
              <a:extLst>
                <a:ext uri="{FF2B5EF4-FFF2-40B4-BE49-F238E27FC236}">
                  <a16:creationId xmlns:a16="http://schemas.microsoft.com/office/drawing/2014/main" id="{0BDA8D45-1237-CD4F-9368-7467D58D1A73}"/>
                </a:ext>
              </a:extLst>
            </p:cNvPr>
            <p:cNvSpPr>
              <a:spLocks/>
            </p:cNvSpPr>
            <p:nvPr/>
          </p:nvSpPr>
          <p:spPr bwMode="auto">
            <a:xfrm>
              <a:off x="3323" y="2230"/>
              <a:ext cx="22" cy="36"/>
            </a:xfrm>
            <a:custGeom>
              <a:avLst/>
              <a:gdLst>
                <a:gd name="T0" fmla="*/ 33 w 44"/>
                <a:gd name="T1" fmla="*/ 2 h 70"/>
                <a:gd name="T2" fmla="*/ 40 w 44"/>
                <a:gd name="T3" fmla="*/ 13 h 70"/>
                <a:gd name="T4" fmla="*/ 44 w 44"/>
                <a:gd name="T5" fmla="*/ 26 h 70"/>
                <a:gd name="T6" fmla="*/ 42 w 44"/>
                <a:gd name="T7" fmla="*/ 42 h 70"/>
                <a:gd name="T8" fmla="*/ 40 w 44"/>
                <a:gd name="T9" fmla="*/ 55 h 70"/>
                <a:gd name="T10" fmla="*/ 33 w 44"/>
                <a:gd name="T11" fmla="*/ 66 h 70"/>
                <a:gd name="T12" fmla="*/ 23 w 44"/>
                <a:gd name="T13" fmla="*/ 70 h 70"/>
                <a:gd name="T14" fmla="*/ 10 w 44"/>
                <a:gd name="T15" fmla="*/ 64 h 70"/>
                <a:gd name="T16" fmla="*/ 2 w 44"/>
                <a:gd name="T17" fmla="*/ 57 h 70"/>
                <a:gd name="T18" fmla="*/ 0 w 44"/>
                <a:gd name="T19" fmla="*/ 53 h 70"/>
                <a:gd name="T20" fmla="*/ 0 w 44"/>
                <a:gd name="T21" fmla="*/ 47 h 70"/>
                <a:gd name="T22" fmla="*/ 0 w 44"/>
                <a:gd name="T23" fmla="*/ 42 h 70"/>
                <a:gd name="T24" fmla="*/ 0 w 44"/>
                <a:gd name="T25" fmla="*/ 36 h 70"/>
                <a:gd name="T26" fmla="*/ 0 w 44"/>
                <a:gd name="T27" fmla="*/ 28 h 70"/>
                <a:gd name="T28" fmla="*/ 0 w 44"/>
                <a:gd name="T29" fmla="*/ 23 h 70"/>
                <a:gd name="T30" fmla="*/ 2 w 44"/>
                <a:gd name="T31" fmla="*/ 17 h 70"/>
                <a:gd name="T32" fmla="*/ 14 w 44"/>
                <a:gd name="T33" fmla="*/ 13 h 70"/>
                <a:gd name="T34" fmla="*/ 14 w 44"/>
                <a:gd name="T35" fmla="*/ 15 h 70"/>
                <a:gd name="T36" fmla="*/ 14 w 44"/>
                <a:gd name="T37" fmla="*/ 19 h 70"/>
                <a:gd name="T38" fmla="*/ 14 w 44"/>
                <a:gd name="T39" fmla="*/ 24 h 70"/>
                <a:gd name="T40" fmla="*/ 14 w 44"/>
                <a:gd name="T41" fmla="*/ 30 h 70"/>
                <a:gd name="T42" fmla="*/ 12 w 44"/>
                <a:gd name="T43" fmla="*/ 34 h 70"/>
                <a:gd name="T44" fmla="*/ 12 w 44"/>
                <a:gd name="T45" fmla="*/ 40 h 70"/>
                <a:gd name="T46" fmla="*/ 12 w 44"/>
                <a:gd name="T47" fmla="*/ 43 h 70"/>
                <a:gd name="T48" fmla="*/ 14 w 44"/>
                <a:gd name="T49" fmla="*/ 47 h 70"/>
                <a:gd name="T50" fmla="*/ 15 w 44"/>
                <a:gd name="T51" fmla="*/ 51 h 70"/>
                <a:gd name="T52" fmla="*/ 17 w 44"/>
                <a:gd name="T53" fmla="*/ 55 h 70"/>
                <a:gd name="T54" fmla="*/ 23 w 44"/>
                <a:gd name="T55" fmla="*/ 55 h 70"/>
                <a:gd name="T56" fmla="*/ 27 w 44"/>
                <a:gd name="T57" fmla="*/ 51 h 70"/>
                <a:gd name="T58" fmla="*/ 31 w 44"/>
                <a:gd name="T59" fmla="*/ 47 h 70"/>
                <a:gd name="T60" fmla="*/ 31 w 44"/>
                <a:gd name="T61" fmla="*/ 42 h 70"/>
                <a:gd name="T62" fmla="*/ 31 w 44"/>
                <a:gd name="T63" fmla="*/ 38 h 70"/>
                <a:gd name="T64" fmla="*/ 31 w 44"/>
                <a:gd name="T65" fmla="*/ 30 h 70"/>
                <a:gd name="T66" fmla="*/ 31 w 44"/>
                <a:gd name="T67" fmla="*/ 24 h 70"/>
                <a:gd name="T68" fmla="*/ 27 w 44"/>
                <a:gd name="T69" fmla="*/ 19 h 70"/>
                <a:gd name="T70" fmla="*/ 25 w 44"/>
                <a:gd name="T71" fmla="*/ 13 h 70"/>
                <a:gd name="T72" fmla="*/ 23 w 44"/>
                <a:gd name="T73" fmla="*/ 5 h 70"/>
                <a:gd name="T74" fmla="*/ 21 w 44"/>
                <a:gd name="T75" fmla="*/ 2 h 70"/>
                <a:gd name="T76" fmla="*/ 29 w 44"/>
                <a:gd name="T77" fmla="*/ 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4" h="70">
                  <a:moveTo>
                    <a:pt x="29" y="0"/>
                  </a:moveTo>
                  <a:lnTo>
                    <a:pt x="33" y="2"/>
                  </a:lnTo>
                  <a:lnTo>
                    <a:pt x="36" y="7"/>
                  </a:lnTo>
                  <a:lnTo>
                    <a:pt x="40" y="13"/>
                  </a:lnTo>
                  <a:lnTo>
                    <a:pt x="42" y="19"/>
                  </a:lnTo>
                  <a:lnTo>
                    <a:pt x="44" y="26"/>
                  </a:lnTo>
                  <a:lnTo>
                    <a:pt x="44" y="34"/>
                  </a:lnTo>
                  <a:lnTo>
                    <a:pt x="42" y="42"/>
                  </a:lnTo>
                  <a:lnTo>
                    <a:pt x="42" y="49"/>
                  </a:lnTo>
                  <a:lnTo>
                    <a:pt x="40" y="55"/>
                  </a:lnTo>
                  <a:lnTo>
                    <a:pt x="36" y="61"/>
                  </a:lnTo>
                  <a:lnTo>
                    <a:pt x="33" y="66"/>
                  </a:lnTo>
                  <a:lnTo>
                    <a:pt x="29" y="68"/>
                  </a:lnTo>
                  <a:lnTo>
                    <a:pt x="23" y="70"/>
                  </a:lnTo>
                  <a:lnTo>
                    <a:pt x="17" y="68"/>
                  </a:lnTo>
                  <a:lnTo>
                    <a:pt x="10" y="64"/>
                  </a:lnTo>
                  <a:lnTo>
                    <a:pt x="4" y="59"/>
                  </a:lnTo>
                  <a:lnTo>
                    <a:pt x="2" y="57"/>
                  </a:lnTo>
                  <a:lnTo>
                    <a:pt x="2" y="55"/>
                  </a:lnTo>
                  <a:lnTo>
                    <a:pt x="0" y="53"/>
                  </a:lnTo>
                  <a:lnTo>
                    <a:pt x="0" y="51"/>
                  </a:lnTo>
                  <a:lnTo>
                    <a:pt x="0" y="47"/>
                  </a:lnTo>
                  <a:lnTo>
                    <a:pt x="0" y="45"/>
                  </a:lnTo>
                  <a:lnTo>
                    <a:pt x="0" y="42"/>
                  </a:lnTo>
                  <a:lnTo>
                    <a:pt x="0" y="38"/>
                  </a:lnTo>
                  <a:lnTo>
                    <a:pt x="0" y="36"/>
                  </a:lnTo>
                  <a:lnTo>
                    <a:pt x="0" y="32"/>
                  </a:lnTo>
                  <a:lnTo>
                    <a:pt x="0" y="28"/>
                  </a:lnTo>
                  <a:lnTo>
                    <a:pt x="0" y="26"/>
                  </a:lnTo>
                  <a:lnTo>
                    <a:pt x="0" y="23"/>
                  </a:lnTo>
                  <a:lnTo>
                    <a:pt x="2" y="21"/>
                  </a:lnTo>
                  <a:lnTo>
                    <a:pt x="2" y="17"/>
                  </a:lnTo>
                  <a:lnTo>
                    <a:pt x="4" y="15"/>
                  </a:lnTo>
                  <a:lnTo>
                    <a:pt x="14" y="13"/>
                  </a:lnTo>
                  <a:lnTo>
                    <a:pt x="14" y="13"/>
                  </a:lnTo>
                  <a:lnTo>
                    <a:pt x="14" y="15"/>
                  </a:lnTo>
                  <a:lnTo>
                    <a:pt x="14" y="17"/>
                  </a:lnTo>
                  <a:lnTo>
                    <a:pt x="14" y="19"/>
                  </a:lnTo>
                  <a:lnTo>
                    <a:pt x="14" y="21"/>
                  </a:lnTo>
                  <a:lnTo>
                    <a:pt x="14" y="24"/>
                  </a:lnTo>
                  <a:lnTo>
                    <a:pt x="14" y="26"/>
                  </a:lnTo>
                  <a:lnTo>
                    <a:pt x="14" y="30"/>
                  </a:lnTo>
                  <a:lnTo>
                    <a:pt x="12" y="32"/>
                  </a:lnTo>
                  <a:lnTo>
                    <a:pt x="12" y="34"/>
                  </a:lnTo>
                  <a:lnTo>
                    <a:pt x="12" y="38"/>
                  </a:lnTo>
                  <a:lnTo>
                    <a:pt x="12" y="40"/>
                  </a:lnTo>
                  <a:lnTo>
                    <a:pt x="12" y="42"/>
                  </a:lnTo>
                  <a:lnTo>
                    <a:pt x="12" y="43"/>
                  </a:lnTo>
                  <a:lnTo>
                    <a:pt x="12" y="45"/>
                  </a:lnTo>
                  <a:lnTo>
                    <a:pt x="14" y="47"/>
                  </a:lnTo>
                  <a:lnTo>
                    <a:pt x="14" y="49"/>
                  </a:lnTo>
                  <a:lnTo>
                    <a:pt x="15" y="51"/>
                  </a:lnTo>
                  <a:lnTo>
                    <a:pt x="15" y="53"/>
                  </a:lnTo>
                  <a:lnTo>
                    <a:pt x="17" y="55"/>
                  </a:lnTo>
                  <a:lnTo>
                    <a:pt x="19" y="55"/>
                  </a:lnTo>
                  <a:lnTo>
                    <a:pt x="23" y="55"/>
                  </a:lnTo>
                  <a:lnTo>
                    <a:pt x="25" y="53"/>
                  </a:lnTo>
                  <a:lnTo>
                    <a:pt x="27" y="51"/>
                  </a:lnTo>
                  <a:lnTo>
                    <a:pt x="29" y="49"/>
                  </a:lnTo>
                  <a:lnTo>
                    <a:pt x="31" y="47"/>
                  </a:lnTo>
                  <a:lnTo>
                    <a:pt x="31" y="45"/>
                  </a:lnTo>
                  <a:lnTo>
                    <a:pt x="31" y="42"/>
                  </a:lnTo>
                  <a:lnTo>
                    <a:pt x="31" y="40"/>
                  </a:lnTo>
                  <a:lnTo>
                    <a:pt x="31" y="38"/>
                  </a:lnTo>
                  <a:lnTo>
                    <a:pt x="31" y="34"/>
                  </a:lnTo>
                  <a:lnTo>
                    <a:pt x="31" y="30"/>
                  </a:lnTo>
                  <a:lnTo>
                    <a:pt x="31" y="28"/>
                  </a:lnTo>
                  <a:lnTo>
                    <a:pt x="31" y="24"/>
                  </a:lnTo>
                  <a:lnTo>
                    <a:pt x="29" y="21"/>
                  </a:lnTo>
                  <a:lnTo>
                    <a:pt x="27" y="19"/>
                  </a:lnTo>
                  <a:lnTo>
                    <a:pt x="27" y="15"/>
                  </a:lnTo>
                  <a:lnTo>
                    <a:pt x="25" y="13"/>
                  </a:lnTo>
                  <a:lnTo>
                    <a:pt x="23" y="9"/>
                  </a:lnTo>
                  <a:lnTo>
                    <a:pt x="23" y="5"/>
                  </a:lnTo>
                  <a:lnTo>
                    <a:pt x="21" y="4"/>
                  </a:lnTo>
                  <a:lnTo>
                    <a:pt x="21" y="2"/>
                  </a:lnTo>
                  <a:lnTo>
                    <a:pt x="29" y="0"/>
                  </a:lnTo>
                  <a:lnTo>
                    <a:pt x="29" y="0"/>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537" name="Freeform 73">
              <a:extLst>
                <a:ext uri="{FF2B5EF4-FFF2-40B4-BE49-F238E27FC236}">
                  <a16:creationId xmlns:a16="http://schemas.microsoft.com/office/drawing/2014/main" id="{C694F64F-874B-154A-88B6-6B63BE2F0919}"/>
                </a:ext>
              </a:extLst>
            </p:cNvPr>
            <p:cNvSpPr>
              <a:spLocks/>
            </p:cNvSpPr>
            <p:nvPr/>
          </p:nvSpPr>
          <p:spPr bwMode="auto">
            <a:xfrm>
              <a:off x="3354" y="2228"/>
              <a:ext cx="24" cy="38"/>
            </a:xfrm>
            <a:custGeom>
              <a:avLst/>
              <a:gdLst>
                <a:gd name="T0" fmla="*/ 11 w 48"/>
                <a:gd name="T1" fmla="*/ 10 h 76"/>
                <a:gd name="T2" fmla="*/ 15 w 48"/>
                <a:gd name="T3" fmla="*/ 10 h 76"/>
                <a:gd name="T4" fmla="*/ 15 w 48"/>
                <a:gd name="T5" fmla="*/ 13 h 76"/>
                <a:gd name="T6" fmla="*/ 13 w 48"/>
                <a:gd name="T7" fmla="*/ 19 h 76"/>
                <a:gd name="T8" fmla="*/ 13 w 48"/>
                <a:gd name="T9" fmla="*/ 25 h 76"/>
                <a:gd name="T10" fmla="*/ 13 w 48"/>
                <a:gd name="T11" fmla="*/ 32 h 76"/>
                <a:gd name="T12" fmla="*/ 13 w 48"/>
                <a:gd name="T13" fmla="*/ 38 h 76"/>
                <a:gd name="T14" fmla="*/ 13 w 48"/>
                <a:gd name="T15" fmla="*/ 44 h 76"/>
                <a:gd name="T16" fmla="*/ 13 w 48"/>
                <a:gd name="T17" fmla="*/ 51 h 76"/>
                <a:gd name="T18" fmla="*/ 15 w 48"/>
                <a:gd name="T19" fmla="*/ 55 h 76"/>
                <a:gd name="T20" fmla="*/ 19 w 48"/>
                <a:gd name="T21" fmla="*/ 61 h 76"/>
                <a:gd name="T22" fmla="*/ 25 w 48"/>
                <a:gd name="T23" fmla="*/ 61 h 76"/>
                <a:gd name="T24" fmla="*/ 30 w 48"/>
                <a:gd name="T25" fmla="*/ 59 h 76"/>
                <a:gd name="T26" fmla="*/ 32 w 48"/>
                <a:gd name="T27" fmla="*/ 53 h 76"/>
                <a:gd name="T28" fmla="*/ 34 w 48"/>
                <a:gd name="T29" fmla="*/ 48 h 76"/>
                <a:gd name="T30" fmla="*/ 34 w 48"/>
                <a:gd name="T31" fmla="*/ 42 h 76"/>
                <a:gd name="T32" fmla="*/ 36 w 48"/>
                <a:gd name="T33" fmla="*/ 34 h 76"/>
                <a:gd name="T34" fmla="*/ 36 w 48"/>
                <a:gd name="T35" fmla="*/ 27 h 76"/>
                <a:gd name="T36" fmla="*/ 34 w 48"/>
                <a:gd name="T37" fmla="*/ 19 h 76"/>
                <a:gd name="T38" fmla="*/ 34 w 48"/>
                <a:gd name="T39" fmla="*/ 11 h 76"/>
                <a:gd name="T40" fmla="*/ 34 w 48"/>
                <a:gd name="T41" fmla="*/ 6 h 76"/>
                <a:gd name="T42" fmla="*/ 36 w 48"/>
                <a:gd name="T43" fmla="*/ 4 h 76"/>
                <a:gd name="T44" fmla="*/ 38 w 48"/>
                <a:gd name="T45" fmla="*/ 0 h 76"/>
                <a:gd name="T46" fmla="*/ 40 w 48"/>
                <a:gd name="T47" fmla="*/ 0 h 76"/>
                <a:gd name="T48" fmla="*/ 44 w 48"/>
                <a:gd name="T49" fmla="*/ 6 h 76"/>
                <a:gd name="T50" fmla="*/ 46 w 48"/>
                <a:gd name="T51" fmla="*/ 17 h 76"/>
                <a:gd name="T52" fmla="*/ 48 w 48"/>
                <a:gd name="T53" fmla="*/ 30 h 76"/>
                <a:gd name="T54" fmla="*/ 48 w 48"/>
                <a:gd name="T55" fmla="*/ 42 h 76"/>
                <a:gd name="T56" fmla="*/ 44 w 48"/>
                <a:gd name="T57" fmla="*/ 55 h 76"/>
                <a:gd name="T58" fmla="*/ 40 w 48"/>
                <a:gd name="T59" fmla="*/ 65 h 76"/>
                <a:gd name="T60" fmla="*/ 32 w 48"/>
                <a:gd name="T61" fmla="*/ 72 h 76"/>
                <a:gd name="T62" fmla="*/ 25 w 48"/>
                <a:gd name="T63" fmla="*/ 76 h 76"/>
                <a:gd name="T64" fmla="*/ 15 w 48"/>
                <a:gd name="T65" fmla="*/ 74 h 76"/>
                <a:gd name="T66" fmla="*/ 9 w 48"/>
                <a:gd name="T67" fmla="*/ 70 h 76"/>
                <a:gd name="T68" fmla="*/ 4 w 48"/>
                <a:gd name="T69" fmla="*/ 63 h 76"/>
                <a:gd name="T70" fmla="*/ 2 w 48"/>
                <a:gd name="T71" fmla="*/ 53 h 76"/>
                <a:gd name="T72" fmla="*/ 0 w 48"/>
                <a:gd name="T73" fmla="*/ 44 h 76"/>
                <a:gd name="T74" fmla="*/ 0 w 48"/>
                <a:gd name="T75" fmla="*/ 34 h 76"/>
                <a:gd name="T76" fmla="*/ 2 w 48"/>
                <a:gd name="T77" fmla="*/ 23 h 76"/>
                <a:gd name="T78" fmla="*/ 6 w 48"/>
                <a:gd name="T79" fmla="*/ 13 h 76"/>
                <a:gd name="T80" fmla="*/ 8 w 48"/>
                <a:gd name="T81" fmla="*/ 10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8" h="76">
                  <a:moveTo>
                    <a:pt x="8" y="10"/>
                  </a:moveTo>
                  <a:lnTo>
                    <a:pt x="11" y="10"/>
                  </a:lnTo>
                  <a:lnTo>
                    <a:pt x="13" y="10"/>
                  </a:lnTo>
                  <a:lnTo>
                    <a:pt x="15" y="10"/>
                  </a:lnTo>
                  <a:lnTo>
                    <a:pt x="15" y="11"/>
                  </a:lnTo>
                  <a:lnTo>
                    <a:pt x="15" y="13"/>
                  </a:lnTo>
                  <a:lnTo>
                    <a:pt x="15" y="15"/>
                  </a:lnTo>
                  <a:lnTo>
                    <a:pt x="13" y="19"/>
                  </a:lnTo>
                  <a:lnTo>
                    <a:pt x="13" y="21"/>
                  </a:lnTo>
                  <a:lnTo>
                    <a:pt x="13" y="25"/>
                  </a:lnTo>
                  <a:lnTo>
                    <a:pt x="13" y="29"/>
                  </a:lnTo>
                  <a:lnTo>
                    <a:pt x="13" y="32"/>
                  </a:lnTo>
                  <a:lnTo>
                    <a:pt x="13" y="34"/>
                  </a:lnTo>
                  <a:lnTo>
                    <a:pt x="13" y="38"/>
                  </a:lnTo>
                  <a:lnTo>
                    <a:pt x="13" y="42"/>
                  </a:lnTo>
                  <a:lnTo>
                    <a:pt x="13" y="44"/>
                  </a:lnTo>
                  <a:lnTo>
                    <a:pt x="13" y="48"/>
                  </a:lnTo>
                  <a:lnTo>
                    <a:pt x="13" y="51"/>
                  </a:lnTo>
                  <a:lnTo>
                    <a:pt x="15" y="53"/>
                  </a:lnTo>
                  <a:lnTo>
                    <a:pt x="15" y="55"/>
                  </a:lnTo>
                  <a:lnTo>
                    <a:pt x="17" y="59"/>
                  </a:lnTo>
                  <a:lnTo>
                    <a:pt x="19" y="61"/>
                  </a:lnTo>
                  <a:lnTo>
                    <a:pt x="23" y="63"/>
                  </a:lnTo>
                  <a:lnTo>
                    <a:pt x="25" y="61"/>
                  </a:lnTo>
                  <a:lnTo>
                    <a:pt x="27" y="61"/>
                  </a:lnTo>
                  <a:lnTo>
                    <a:pt x="30" y="59"/>
                  </a:lnTo>
                  <a:lnTo>
                    <a:pt x="32" y="55"/>
                  </a:lnTo>
                  <a:lnTo>
                    <a:pt x="32" y="53"/>
                  </a:lnTo>
                  <a:lnTo>
                    <a:pt x="34" y="51"/>
                  </a:lnTo>
                  <a:lnTo>
                    <a:pt x="34" y="48"/>
                  </a:lnTo>
                  <a:lnTo>
                    <a:pt x="34" y="46"/>
                  </a:lnTo>
                  <a:lnTo>
                    <a:pt x="34" y="42"/>
                  </a:lnTo>
                  <a:lnTo>
                    <a:pt x="36" y="38"/>
                  </a:lnTo>
                  <a:lnTo>
                    <a:pt x="36" y="34"/>
                  </a:lnTo>
                  <a:lnTo>
                    <a:pt x="36" y="30"/>
                  </a:lnTo>
                  <a:lnTo>
                    <a:pt x="36" y="27"/>
                  </a:lnTo>
                  <a:lnTo>
                    <a:pt x="36" y="23"/>
                  </a:lnTo>
                  <a:lnTo>
                    <a:pt x="34" y="19"/>
                  </a:lnTo>
                  <a:lnTo>
                    <a:pt x="34" y="15"/>
                  </a:lnTo>
                  <a:lnTo>
                    <a:pt x="34" y="11"/>
                  </a:lnTo>
                  <a:lnTo>
                    <a:pt x="34" y="8"/>
                  </a:lnTo>
                  <a:lnTo>
                    <a:pt x="34" y="6"/>
                  </a:lnTo>
                  <a:lnTo>
                    <a:pt x="34" y="4"/>
                  </a:lnTo>
                  <a:lnTo>
                    <a:pt x="36" y="4"/>
                  </a:lnTo>
                  <a:lnTo>
                    <a:pt x="38" y="2"/>
                  </a:lnTo>
                  <a:lnTo>
                    <a:pt x="38" y="0"/>
                  </a:lnTo>
                  <a:lnTo>
                    <a:pt x="40" y="0"/>
                  </a:lnTo>
                  <a:lnTo>
                    <a:pt x="40" y="0"/>
                  </a:lnTo>
                  <a:lnTo>
                    <a:pt x="42" y="2"/>
                  </a:lnTo>
                  <a:lnTo>
                    <a:pt x="44" y="6"/>
                  </a:lnTo>
                  <a:lnTo>
                    <a:pt x="46" y="11"/>
                  </a:lnTo>
                  <a:lnTo>
                    <a:pt x="46" y="17"/>
                  </a:lnTo>
                  <a:lnTo>
                    <a:pt x="48" y="25"/>
                  </a:lnTo>
                  <a:lnTo>
                    <a:pt x="48" y="30"/>
                  </a:lnTo>
                  <a:lnTo>
                    <a:pt x="48" y="36"/>
                  </a:lnTo>
                  <a:lnTo>
                    <a:pt x="48" y="42"/>
                  </a:lnTo>
                  <a:lnTo>
                    <a:pt x="46" y="49"/>
                  </a:lnTo>
                  <a:lnTo>
                    <a:pt x="44" y="55"/>
                  </a:lnTo>
                  <a:lnTo>
                    <a:pt x="42" y="61"/>
                  </a:lnTo>
                  <a:lnTo>
                    <a:pt x="40" y="65"/>
                  </a:lnTo>
                  <a:lnTo>
                    <a:pt x="36" y="68"/>
                  </a:lnTo>
                  <a:lnTo>
                    <a:pt x="32" y="72"/>
                  </a:lnTo>
                  <a:lnTo>
                    <a:pt x="29" y="74"/>
                  </a:lnTo>
                  <a:lnTo>
                    <a:pt x="25" y="76"/>
                  </a:lnTo>
                  <a:lnTo>
                    <a:pt x="21" y="76"/>
                  </a:lnTo>
                  <a:lnTo>
                    <a:pt x="15" y="74"/>
                  </a:lnTo>
                  <a:lnTo>
                    <a:pt x="11" y="72"/>
                  </a:lnTo>
                  <a:lnTo>
                    <a:pt x="9" y="70"/>
                  </a:lnTo>
                  <a:lnTo>
                    <a:pt x="8" y="67"/>
                  </a:lnTo>
                  <a:lnTo>
                    <a:pt x="4" y="63"/>
                  </a:lnTo>
                  <a:lnTo>
                    <a:pt x="4" y="59"/>
                  </a:lnTo>
                  <a:lnTo>
                    <a:pt x="2" y="53"/>
                  </a:lnTo>
                  <a:lnTo>
                    <a:pt x="2" y="49"/>
                  </a:lnTo>
                  <a:lnTo>
                    <a:pt x="0" y="44"/>
                  </a:lnTo>
                  <a:lnTo>
                    <a:pt x="0" y="40"/>
                  </a:lnTo>
                  <a:lnTo>
                    <a:pt x="0" y="34"/>
                  </a:lnTo>
                  <a:lnTo>
                    <a:pt x="2" y="29"/>
                  </a:lnTo>
                  <a:lnTo>
                    <a:pt x="2" y="23"/>
                  </a:lnTo>
                  <a:lnTo>
                    <a:pt x="4" y="19"/>
                  </a:lnTo>
                  <a:lnTo>
                    <a:pt x="6" y="13"/>
                  </a:lnTo>
                  <a:lnTo>
                    <a:pt x="8" y="10"/>
                  </a:lnTo>
                  <a:lnTo>
                    <a:pt x="8" y="10"/>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538" name="Freeform 74">
              <a:extLst>
                <a:ext uri="{FF2B5EF4-FFF2-40B4-BE49-F238E27FC236}">
                  <a16:creationId xmlns:a16="http://schemas.microsoft.com/office/drawing/2014/main" id="{6CA99489-FF35-EF45-A60C-28E0162B4B22}"/>
                </a:ext>
              </a:extLst>
            </p:cNvPr>
            <p:cNvSpPr>
              <a:spLocks/>
            </p:cNvSpPr>
            <p:nvPr/>
          </p:nvSpPr>
          <p:spPr bwMode="auto">
            <a:xfrm>
              <a:off x="3392" y="2228"/>
              <a:ext cx="29" cy="35"/>
            </a:xfrm>
            <a:custGeom>
              <a:avLst/>
              <a:gdLst>
                <a:gd name="T0" fmla="*/ 17 w 59"/>
                <a:gd name="T1" fmla="*/ 2 h 70"/>
                <a:gd name="T2" fmla="*/ 21 w 59"/>
                <a:gd name="T3" fmla="*/ 4 h 70"/>
                <a:gd name="T4" fmla="*/ 25 w 59"/>
                <a:gd name="T5" fmla="*/ 6 h 70"/>
                <a:gd name="T6" fmla="*/ 23 w 59"/>
                <a:gd name="T7" fmla="*/ 10 h 70"/>
                <a:gd name="T8" fmla="*/ 21 w 59"/>
                <a:gd name="T9" fmla="*/ 17 h 70"/>
                <a:gd name="T10" fmla="*/ 19 w 59"/>
                <a:gd name="T11" fmla="*/ 25 h 70"/>
                <a:gd name="T12" fmla="*/ 17 w 59"/>
                <a:gd name="T13" fmla="*/ 30 h 70"/>
                <a:gd name="T14" fmla="*/ 15 w 59"/>
                <a:gd name="T15" fmla="*/ 38 h 70"/>
                <a:gd name="T16" fmla="*/ 13 w 59"/>
                <a:gd name="T17" fmla="*/ 44 h 70"/>
                <a:gd name="T18" fmla="*/ 13 w 59"/>
                <a:gd name="T19" fmla="*/ 48 h 70"/>
                <a:gd name="T20" fmla="*/ 15 w 59"/>
                <a:gd name="T21" fmla="*/ 51 h 70"/>
                <a:gd name="T22" fmla="*/ 19 w 59"/>
                <a:gd name="T23" fmla="*/ 55 h 70"/>
                <a:gd name="T24" fmla="*/ 25 w 59"/>
                <a:gd name="T25" fmla="*/ 57 h 70"/>
                <a:gd name="T26" fmla="*/ 29 w 59"/>
                <a:gd name="T27" fmla="*/ 57 h 70"/>
                <a:gd name="T28" fmla="*/ 33 w 59"/>
                <a:gd name="T29" fmla="*/ 55 h 70"/>
                <a:gd name="T30" fmla="*/ 34 w 59"/>
                <a:gd name="T31" fmla="*/ 51 h 70"/>
                <a:gd name="T32" fmla="*/ 38 w 59"/>
                <a:gd name="T33" fmla="*/ 48 h 70"/>
                <a:gd name="T34" fmla="*/ 40 w 59"/>
                <a:gd name="T35" fmla="*/ 42 h 70"/>
                <a:gd name="T36" fmla="*/ 42 w 59"/>
                <a:gd name="T37" fmla="*/ 36 h 70"/>
                <a:gd name="T38" fmla="*/ 44 w 59"/>
                <a:gd name="T39" fmla="*/ 29 h 70"/>
                <a:gd name="T40" fmla="*/ 46 w 59"/>
                <a:gd name="T41" fmla="*/ 23 h 70"/>
                <a:gd name="T42" fmla="*/ 48 w 59"/>
                <a:gd name="T43" fmla="*/ 17 h 70"/>
                <a:gd name="T44" fmla="*/ 50 w 59"/>
                <a:gd name="T45" fmla="*/ 11 h 70"/>
                <a:gd name="T46" fmla="*/ 53 w 59"/>
                <a:gd name="T47" fmla="*/ 10 h 70"/>
                <a:gd name="T48" fmla="*/ 57 w 59"/>
                <a:gd name="T49" fmla="*/ 8 h 70"/>
                <a:gd name="T50" fmla="*/ 59 w 59"/>
                <a:gd name="T51" fmla="*/ 8 h 70"/>
                <a:gd name="T52" fmla="*/ 59 w 59"/>
                <a:gd name="T53" fmla="*/ 11 h 70"/>
                <a:gd name="T54" fmla="*/ 59 w 59"/>
                <a:gd name="T55" fmla="*/ 19 h 70"/>
                <a:gd name="T56" fmla="*/ 59 w 59"/>
                <a:gd name="T57" fmla="*/ 27 h 70"/>
                <a:gd name="T58" fmla="*/ 57 w 59"/>
                <a:gd name="T59" fmla="*/ 34 h 70"/>
                <a:gd name="T60" fmla="*/ 53 w 59"/>
                <a:gd name="T61" fmla="*/ 42 h 70"/>
                <a:gd name="T62" fmla="*/ 52 w 59"/>
                <a:gd name="T63" fmla="*/ 48 h 70"/>
                <a:gd name="T64" fmla="*/ 48 w 59"/>
                <a:gd name="T65" fmla="*/ 55 h 70"/>
                <a:gd name="T66" fmla="*/ 44 w 59"/>
                <a:gd name="T67" fmla="*/ 61 h 70"/>
                <a:gd name="T68" fmla="*/ 38 w 59"/>
                <a:gd name="T69" fmla="*/ 65 h 70"/>
                <a:gd name="T70" fmla="*/ 33 w 59"/>
                <a:gd name="T71" fmla="*/ 68 h 70"/>
                <a:gd name="T72" fmla="*/ 27 w 59"/>
                <a:gd name="T73" fmla="*/ 70 h 70"/>
                <a:gd name="T74" fmla="*/ 21 w 59"/>
                <a:gd name="T75" fmla="*/ 70 h 70"/>
                <a:gd name="T76" fmla="*/ 15 w 59"/>
                <a:gd name="T77" fmla="*/ 70 h 70"/>
                <a:gd name="T78" fmla="*/ 10 w 59"/>
                <a:gd name="T79" fmla="*/ 67 h 70"/>
                <a:gd name="T80" fmla="*/ 4 w 59"/>
                <a:gd name="T81" fmla="*/ 63 h 70"/>
                <a:gd name="T82" fmla="*/ 0 w 59"/>
                <a:gd name="T83" fmla="*/ 55 h 70"/>
                <a:gd name="T84" fmla="*/ 0 w 59"/>
                <a:gd name="T85" fmla="*/ 48 h 70"/>
                <a:gd name="T86" fmla="*/ 0 w 59"/>
                <a:gd name="T87" fmla="*/ 44 h 70"/>
                <a:gd name="T88" fmla="*/ 0 w 59"/>
                <a:gd name="T89" fmla="*/ 36 h 70"/>
                <a:gd name="T90" fmla="*/ 4 w 59"/>
                <a:gd name="T91" fmla="*/ 29 h 70"/>
                <a:gd name="T92" fmla="*/ 6 w 59"/>
                <a:gd name="T93" fmla="*/ 21 h 70"/>
                <a:gd name="T94" fmla="*/ 8 w 59"/>
                <a:gd name="T95" fmla="*/ 13 h 70"/>
                <a:gd name="T96" fmla="*/ 12 w 59"/>
                <a:gd name="T97" fmla="*/ 6 h 70"/>
                <a:gd name="T98" fmla="*/ 13 w 59"/>
                <a:gd name="T99" fmla="*/ 2 h 70"/>
                <a:gd name="T100" fmla="*/ 15 w 59"/>
                <a:gd name="T101" fmla="*/ 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59" h="70">
                  <a:moveTo>
                    <a:pt x="15" y="0"/>
                  </a:moveTo>
                  <a:lnTo>
                    <a:pt x="17" y="2"/>
                  </a:lnTo>
                  <a:lnTo>
                    <a:pt x="21" y="2"/>
                  </a:lnTo>
                  <a:lnTo>
                    <a:pt x="21" y="4"/>
                  </a:lnTo>
                  <a:lnTo>
                    <a:pt x="23" y="4"/>
                  </a:lnTo>
                  <a:lnTo>
                    <a:pt x="25" y="6"/>
                  </a:lnTo>
                  <a:lnTo>
                    <a:pt x="25" y="8"/>
                  </a:lnTo>
                  <a:lnTo>
                    <a:pt x="23" y="10"/>
                  </a:lnTo>
                  <a:lnTo>
                    <a:pt x="21" y="13"/>
                  </a:lnTo>
                  <a:lnTo>
                    <a:pt x="21" y="17"/>
                  </a:lnTo>
                  <a:lnTo>
                    <a:pt x="19" y="21"/>
                  </a:lnTo>
                  <a:lnTo>
                    <a:pt x="19" y="25"/>
                  </a:lnTo>
                  <a:lnTo>
                    <a:pt x="17" y="27"/>
                  </a:lnTo>
                  <a:lnTo>
                    <a:pt x="17" y="30"/>
                  </a:lnTo>
                  <a:lnTo>
                    <a:pt x="15" y="34"/>
                  </a:lnTo>
                  <a:lnTo>
                    <a:pt x="15" y="38"/>
                  </a:lnTo>
                  <a:lnTo>
                    <a:pt x="15" y="40"/>
                  </a:lnTo>
                  <a:lnTo>
                    <a:pt x="13" y="44"/>
                  </a:lnTo>
                  <a:lnTo>
                    <a:pt x="13" y="46"/>
                  </a:lnTo>
                  <a:lnTo>
                    <a:pt x="13" y="48"/>
                  </a:lnTo>
                  <a:lnTo>
                    <a:pt x="15" y="49"/>
                  </a:lnTo>
                  <a:lnTo>
                    <a:pt x="15" y="51"/>
                  </a:lnTo>
                  <a:lnTo>
                    <a:pt x="17" y="53"/>
                  </a:lnTo>
                  <a:lnTo>
                    <a:pt x="19" y="55"/>
                  </a:lnTo>
                  <a:lnTo>
                    <a:pt x="21" y="57"/>
                  </a:lnTo>
                  <a:lnTo>
                    <a:pt x="25" y="57"/>
                  </a:lnTo>
                  <a:lnTo>
                    <a:pt x="27" y="57"/>
                  </a:lnTo>
                  <a:lnTo>
                    <a:pt x="29" y="57"/>
                  </a:lnTo>
                  <a:lnTo>
                    <a:pt x="31" y="55"/>
                  </a:lnTo>
                  <a:lnTo>
                    <a:pt x="33" y="55"/>
                  </a:lnTo>
                  <a:lnTo>
                    <a:pt x="34" y="53"/>
                  </a:lnTo>
                  <a:lnTo>
                    <a:pt x="34" y="51"/>
                  </a:lnTo>
                  <a:lnTo>
                    <a:pt x="36" y="49"/>
                  </a:lnTo>
                  <a:lnTo>
                    <a:pt x="38" y="48"/>
                  </a:lnTo>
                  <a:lnTo>
                    <a:pt x="40" y="46"/>
                  </a:lnTo>
                  <a:lnTo>
                    <a:pt x="40" y="42"/>
                  </a:lnTo>
                  <a:lnTo>
                    <a:pt x="40" y="38"/>
                  </a:lnTo>
                  <a:lnTo>
                    <a:pt x="42" y="36"/>
                  </a:lnTo>
                  <a:lnTo>
                    <a:pt x="44" y="32"/>
                  </a:lnTo>
                  <a:lnTo>
                    <a:pt x="44" y="29"/>
                  </a:lnTo>
                  <a:lnTo>
                    <a:pt x="46" y="27"/>
                  </a:lnTo>
                  <a:lnTo>
                    <a:pt x="46" y="23"/>
                  </a:lnTo>
                  <a:lnTo>
                    <a:pt x="48" y="19"/>
                  </a:lnTo>
                  <a:lnTo>
                    <a:pt x="48" y="17"/>
                  </a:lnTo>
                  <a:lnTo>
                    <a:pt x="48" y="13"/>
                  </a:lnTo>
                  <a:lnTo>
                    <a:pt x="50" y="11"/>
                  </a:lnTo>
                  <a:lnTo>
                    <a:pt x="50" y="10"/>
                  </a:lnTo>
                  <a:lnTo>
                    <a:pt x="53" y="10"/>
                  </a:lnTo>
                  <a:lnTo>
                    <a:pt x="55" y="10"/>
                  </a:lnTo>
                  <a:lnTo>
                    <a:pt x="57" y="8"/>
                  </a:lnTo>
                  <a:lnTo>
                    <a:pt x="57" y="8"/>
                  </a:lnTo>
                  <a:lnTo>
                    <a:pt x="59" y="8"/>
                  </a:lnTo>
                  <a:lnTo>
                    <a:pt x="59" y="10"/>
                  </a:lnTo>
                  <a:lnTo>
                    <a:pt x="59" y="11"/>
                  </a:lnTo>
                  <a:lnTo>
                    <a:pt x="59" y="15"/>
                  </a:lnTo>
                  <a:lnTo>
                    <a:pt x="59" y="19"/>
                  </a:lnTo>
                  <a:lnTo>
                    <a:pt x="59" y="23"/>
                  </a:lnTo>
                  <a:lnTo>
                    <a:pt x="59" y="27"/>
                  </a:lnTo>
                  <a:lnTo>
                    <a:pt x="57" y="30"/>
                  </a:lnTo>
                  <a:lnTo>
                    <a:pt x="57" y="34"/>
                  </a:lnTo>
                  <a:lnTo>
                    <a:pt x="55" y="38"/>
                  </a:lnTo>
                  <a:lnTo>
                    <a:pt x="53" y="42"/>
                  </a:lnTo>
                  <a:lnTo>
                    <a:pt x="53" y="46"/>
                  </a:lnTo>
                  <a:lnTo>
                    <a:pt x="52" y="48"/>
                  </a:lnTo>
                  <a:lnTo>
                    <a:pt x="50" y="51"/>
                  </a:lnTo>
                  <a:lnTo>
                    <a:pt x="48" y="55"/>
                  </a:lnTo>
                  <a:lnTo>
                    <a:pt x="46" y="59"/>
                  </a:lnTo>
                  <a:lnTo>
                    <a:pt x="44" y="61"/>
                  </a:lnTo>
                  <a:lnTo>
                    <a:pt x="40" y="63"/>
                  </a:lnTo>
                  <a:lnTo>
                    <a:pt x="38" y="65"/>
                  </a:lnTo>
                  <a:lnTo>
                    <a:pt x="36" y="67"/>
                  </a:lnTo>
                  <a:lnTo>
                    <a:pt x="33" y="68"/>
                  </a:lnTo>
                  <a:lnTo>
                    <a:pt x="31" y="70"/>
                  </a:lnTo>
                  <a:lnTo>
                    <a:pt x="27" y="70"/>
                  </a:lnTo>
                  <a:lnTo>
                    <a:pt x="25" y="70"/>
                  </a:lnTo>
                  <a:lnTo>
                    <a:pt x="21" y="70"/>
                  </a:lnTo>
                  <a:lnTo>
                    <a:pt x="17" y="70"/>
                  </a:lnTo>
                  <a:lnTo>
                    <a:pt x="15" y="70"/>
                  </a:lnTo>
                  <a:lnTo>
                    <a:pt x="12" y="68"/>
                  </a:lnTo>
                  <a:lnTo>
                    <a:pt x="10" y="67"/>
                  </a:lnTo>
                  <a:lnTo>
                    <a:pt x="8" y="65"/>
                  </a:lnTo>
                  <a:lnTo>
                    <a:pt x="4" y="63"/>
                  </a:lnTo>
                  <a:lnTo>
                    <a:pt x="2" y="59"/>
                  </a:lnTo>
                  <a:lnTo>
                    <a:pt x="0" y="55"/>
                  </a:lnTo>
                  <a:lnTo>
                    <a:pt x="0" y="51"/>
                  </a:lnTo>
                  <a:lnTo>
                    <a:pt x="0" y="48"/>
                  </a:lnTo>
                  <a:lnTo>
                    <a:pt x="0" y="46"/>
                  </a:lnTo>
                  <a:lnTo>
                    <a:pt x="0" y="44"/>
                  </a:lnTo>
                  <a:lnTo>
                    <a:pt x="0" y="40"/>
                  </a:lnTo>
                  <a:lnTo>
                    <a:pt x="0" y="36"/>
                  </a:lnTo>
                  <a:lnTo>
                    <a:pt x="2" y="32"/>
                  </a:lnTo>
                  <a:lnTo>
                    <a:pt x="4" y="29"/>
                  </a:lnTo>
                  <a:lnTo>
                    <a:pt x="4" y="25"/>
                  </a:lnTo>
                  <a:lnTo>
                    <a:pt x="6" y="21"/>
                  </a:lnTo>
                  <a:lnTo>
                    <a:pt x="6" y="17"/>
                  </a:lnTo>
                  <a:lnTo>
                    <a:pt x="8" y="13"/>
                  </a:lnTo>
                  <a:lnTo>
                    <a:pt x="10" y="10"/>
                  </a:lnTo>
                  <a:lnTo>
                    <a:pt x="12" y="6"/>
                  </a:lnTo>
                  <a:lnTo>
                    <a:pt x="12" y="4"/>
                  </a:lnTo>
                  <a:lnTo>
                    <a:pt x="13" y="2"/>
                  </a:lnTo>
                  <a:lnTo>
                    <a:pt x="15" y="0"/>
                  </a:lnTo>
                  <a:lnTo>
                    <a:pt x="15" y="0"/>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539" name="Freeform 75">
              <a:extLst>
                <a:ext uri="{FF2B5EF4-FFF2-40B4-BE49-F238E27FC236}">
                  <a16:creationId xmlns:a16="http://schemas.microsoft.com/office/drawing/2014/main" id="{3ED20EAB-95AB-A14A-B3DC-332E3117A544}"/>
                </a:ext>
              </a:extLst>
            </p:cNvPr>
            <p:cNvSpPr>
              <a:spLocks/>
            </p:cNvSpPr>
            <p:nvPr/>
          </p:nvSpPr>
          <p:spPr bwMode="auto">
            <a:xfrm>
              <a:off x="3566" y="2161"/>
              <a:ext cx="65" cy="20"/>
            </a:xfrm>
            <a:custGeom>
              <a:avLst/>
              <a:gdLst>
                <a:gd name="T0" fmla="*/ 46 w 132"/>
                <a:gd name="T1" fmla="*/ 8 h 40"/>
                <a:gd name="T2" fmla="*/ 50 w 132"/>
                <a:gd name="T3" fmla="*/ 6 h 40"/>
                <a:gd name="T4" fmla="*/ 55 w 132"/>
                <a:gd name="T5" fmla="*/ 6 h 40"/>
                <a:gd name="T6" fmla="*/ 61 w 132"/>
                <a:gd name="T7" fmla="*/ 4 h 40"/>
                <a:gd name="T8" fmla="*/ 67 w 132"/>
                <a:gd name="T9" fmla="*/ 4 h 40"/>
                <a:gd name="T10" fmla="*/ 71 w 132"/>
                <a:gd name="T11" fmla="*/ 2 h 40"/>
                <a:gd name="T12" fmla="*/ 76 w 132"/>
                <a:gd name="T13" fmla="*/ 2 h 40"/>
                <a:gd name="T14" fmla="*/ 82 w 132"/>
                <a:gd name="T15" fmla="*/ 2 h 40"/>
                <a:gd name="T16" fmla="*/ 88 w 132"/>
                <a:gd name="T17" fmla="*/ 2 h 40"/>
                <a:gd name="T18" fmla="*/ 93 w 132"/>
                <a:gd name="T19" fmla="*/ 0 h 40"/>
                <a:gd name="T20" fmla="*/ 97 w 132"/>
                <a:gd name="T21" fmla="*/ 0 h 40"/>
                <a:gd name="T22" fmla="*/ 103 w 132"/>
                <a:gd name="T23" fmla="*/ 0 h 40"/>
                <a:gd name="T24" fmla="*/ 109 w 132"/>
                <a:gd name="T25" fmla="*/ 2 h 40"/>
                <a:gd name="T26" fmla="*/ 113 w 132"/>
                <a:gd name="T27" fmla="*/ 2 h 40"/>
                <a:gd name="T28" fmla="*/ 118 w 132"/>
                <a:gd name="T29" fmla="*/ 4 h 40"/>
                <a:gd name="T30" fmla="*/ 122 w 132"/>
                <a:gd name="T31" fmla="*/ 6 h 40"/>
                <a:gd name="T32" fmla="*/ 126 w 132"/>
                <a:gd name="T33" fmla="*/ 8 h 40"/>
                <a:gd name="T34" fmla="*/ 132 w 132"/>
                <a:gd name="T35" fmla="*/ 11 h 40"/>
                <a:gd name="T36" fmla="*/ 132 w 132"/>
                <a:gd name="T37" fmla="*/ 15 h 40"/>
                <a:gd name="T38" fmla="*/ 132 w 132"/>
                <a:gd name="T39" fmla="*/ 17 h 40"/>
                <a:gd name="T40" fmla="*/ 128 w 132"/>
                <a:gd name="T41" fmla="*/ 21 h 40"/>
                <a:gd name="T42" fmla="*/ 122 w 132"/>
                <a:gd name="T43" fmla="*/ 25 h 40"/>
                <a:gd name="T44" fmla="*/ 114 w 132"/>
                <a:gd name="T45" fmla="*/ 27 h 40"/>
                <a:gd name="T46" fmla="*/ 107 w 132"/>
                <a:gd name="T47" fmla="*/ 28 h 40"/>
                <a:gd name="T48" fmla="*/ 97 w 132"/>
                <a:gd name="T49" fmla="*/ 30 h 40"/>
                <a:gd name="T50" fmla="*/ 86 w 132"/>
                <a:gd name="T51" fmla="*/ 30 h 40"/>
                <a:gd name="T52" fmla="*/ 74 w 132"/>
                <a:gd name="T53" fmla="*/ 32 h 40"/>
                <a:gd name="T54" fmla="*/ 63 w 132"/>
                <a:gd name="T55" fmla="*/ 34 h 40"/>
                <a:gd name="T56" fmla="*/ 54 w 132"/>
                <a:gd name="T57" fmla="*/ 36 h 40"/>
                <a:gd name="T58" fmla="*/ 42 w 132"/>
                <a:gd name="T59" fmla="*/ 36 h 40"/>
                <a:gd name="T60" fmla="*/ 33 w 132"/>
                <a:gd name="T61" fmla="*/ 38 h 40"/>
                <a:gd name="T62" fmla="*/ 23 w 132"/>
                <a:gd name="T63" fmla="*/ 38 h 40"/>
                <a:gd name="T64" fmla="*/ 16 w 132"/>
                <a:gd name="T65" fmla="*/ 40 h 40"/>
                <a:gd name="T66" fmla="*/ 14 w 132"/>
                <a:gd name="T67" fmla="*/ 40 h 40"/>
                <a:gd name="T68" fmla="*/ 12 w 132"/>
                <a:gd name="T69" fmla="*/ 40 h 40"/>
                <a:gd name="T70" fmla="*/ 10 w 132"/>
                <a:gd name="T71" fmla="*/ 40 h 40"/>
                <a:gd name="T72" fmla="*/ 8 w 132"/>
                <a:gd name="T73" fmla="*/ 38 h 40"/>
                <a:gd name="T74" fmla="*/ 4 w 132"/>
                <a:gd name="T75" fmla="*/ 36 h 40"/>
                <a:gd name="T76" fmla="*/ 2 w 132"/>
                <a:gd name="T77" fmla="*/ 34 h 40"/>
                <a:gd name="T78" fmla="*/ 0 w 132"/>
                <a:gd name="T79" fmla="*/ 30 h 40"/>
                <a:gd name="T80" fmla="*/ 0 w 132"/>
                <a:gd name="T81" fmla="*/ 27 h 40"/>
                <a:gd name="T82" fmla="*/ 2 w 132"/>
                <a:gd name="T83" fmla="*/ 25 h 40"/>
                <a:gd name="T84" fmla="*/ 4 w 132"/>
                <a:gd name="T85" fmla="*/ 23 h 40"/>
                <a:gd name="T86" fmla="*/ 6 w 132"/>
                <a:gd name="T87" fmla="*/ 21 h 40"/>
                <a:gd name="T88" fmla="*/ 10 w 132"/>
                <a:gd name="T89" fmla="*/ 19 h 40"/>
                <a:gd name="T90" fmla="*/ 14 w 132"/>
                <a:gd name="T91" fmla="*/ 17 h 40"/>
                <a:gd name="T92" fmla="*/ 16 w 132"/>
                <a:gd name="T93" fmla="*/ 15 h 40"/>
                <a:gd name="T94" fmla="*/ 17 w 132"/>
                <a:gd name="T95" fmla="*/ 15 h 40"/>
                <a:gd name="T96" fmla="*/ 19 w 132"/>
                <a:gd name="T97" fmla="*/ 13 h 40"/>
                <a:gd name="T98" fmla="*/ 21 w 132"/>
                <a:gd name="T99" fmla="*/ 13 h 40"/>
                <a:gd name="T100" fmla="*/ 25 w 132"/>
                <a:gd name="T101" fmla="*/ 13 h 40"/>
                <a:gd name="T102" fmla="*/ 27 w 132"/>
                <a:gd name="T103" fmla="*/ 11 h 40"/>
                <a:gd name="T104" fmla="*/ 29 w 132"/>
                <a:gd name="T105" fmla="*/ 11 h 40"/>
                <a:gd name="T106" fmla="*/ 31 w 132"/>
                <a:gd name="T107" fmla="*/ 9 h 40"/>
                <a:gd name="T108" fmla="*/ 33 w 132"/>
                <a:gd name="T109" fmla="*/ 9 h 40"/>
                <a:gd name="T110" fmla="*/ 36 w 132"/>
                <a:gd name="T111" fmla="*/ 9 h 40"/>
                <a:gd name="T112" fmla="*/ 38 w 132"/>
                <a:gd name="T113" fmla="*/ 9 h 40"/>
                <a:gd name="T114" fmla="*/ 42 w 132"/>
                <a:gd name="T115" fmla="*/ 8 h 40"/>
                <a:gd name="T116" fmla="*/ 46 w 132"/>
                <a:gd name="T117" fmla="*/ 8 h 40"/>
                <a:gd name="T118" fmla="*/ 46 w 132"/>
                <a:gd name="T119" fmla="*/ 8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32" h="40">
                  <a:moveTo>
                    <a:pt x="46" y="8"/>
                  </a:moveTo>
                  <a:lnTo>
                    <a:pt x="50" y="6"/>
                  </a:lnTo>
                  <a:lnTo>
                    <a:pt x="55" y="6"/>
                  </a:lnTo>
                  <a:lnTo>
                    <a:pt x="61" y="4"/>
                  </a:lnTo>
                  <a:lnTo>
                    <a:pt x="67" y="4"/>
                  </a:lnTo>
                  <a:lnTo>
                    <a:pt x="71" y="2"/>
                  </a:lnTo>
                  <a:lnTo>
                    <a:pt x="76" y="2"/>
                  </a:lnTo>
                  <a:lnTo>
                    <a:pt x="82" y="2"/>
                  </a:lnTo>
                  <a:lnTo>
                    <a:pt x="88" y="2"/>
                  </a:lnTo>
                  <a:lnTo>
                    <a:pt x="93" y="0"/>
                  </a:lnTo>
                  <a:lnTo>
                    <a:pt x="97" y="0"/>
                  </a:lnTo>
                  <a:lnTo>
                    <a:pt x="103" y="0"/>
                  </a:lnTo>
                  <a:lnTo>
                    <a:pt x="109" y="2"/>
                  </a:lnTo>
                  <a:lnTo>
                    <a:pt x="113" y="2"/>
                  </a:lnTo>
                  <a:lnTo>
                    <a:pt x="118" y="4"/>
                  </a:lnTo>
                  <a:lnTo>
                    <a:pt x="122" y="6"/>
                  </a:lnTo>
                  <a:lnTo>
                    <a:pt x="126" y="8"/>
                  </a:lnTo>
                  <a:lnTo>
                    <a:pt x="132" y="11"/>
                  </a:lnTo>
                  <a:lnTo>
                    <a:pt x="132" y="15"/>
                  </a:lnTo>
                  <a:lnTo>
                    <a:pt x="132" y="17"/>
                  </a:lnTo>
                  <a:lnTo>
                    <a:pt x="128" y="21"/>
                  </a:lnTo>
                  <a:lnTo>
                    <a:pt x="122" y="25"/>
                  </a:lnTo>
                  <a:lnTo>
                    <a:pt x="114" y="27"/>
                  </a:lnTo>
                  <a:lnTo>
                    <a:pt x="107" y="28"/>
                  </a:lnTo>
                  <a:lnTo>
                    <a:pt x="97" y="30"/>
                  </a:lnTo>
                  <a:lnTo>
                    <a:pt x="86" y="30"/>
                  </a:lnTo>
                  <a:lnTo>
                    <a:pt x="74" y="32"/>
                  </a:lnTo>
                  <a:lnTo>
                    <a:pt x="63" y="34"/>
                  </a:lnTo>
                  <a:lnTo>
                    <a:pt x="54" y="36"/>
                  </a:lnTo>
                  <a:lnTo>
                    <a:pt x="42" y="36"/>
                  </a:lnTo>
                  <a:lnTo>
                    <a:pt x="33" y="38"/>
                  </a:lnTo>
                  <a:lnTo>
                    <a:pt x="23" y="38"/>
                  </a:lnTo>
                  <a:lnTo>
                    <a:pt x="16" y="40"/>
                  </a:lnTo>
                  <a:lnTo>
                    <a:pt x="14" y="40"/>
                  </a:lnTo>
                  <a:lnTo>
                    <a:pt x="12" y="40"/>
                  </a:lnTo>
                  <a:lnTo>
                    <a:pt x="10" y="40"/>
                  </a:lnTo>
                  <a:lnTo>
                    <a:pt x="8" y="38"/>
                  </a:lnTo>
                  <a:lnTo>
                    <a:pt x="4" y="36"/>
                  </a:lnTo>
                  <a:lnTo>
                    <a:pt x="2" y="34"/>
                  </a:lnTo>
                  <a:lnTo>
                    <a:pt x="0" y="30"/>
                  </a:lnTo>
                  <a:lnTo>
                    <a:pt x="0" y="27"/>
                  </a:lnTo>
                  <a:lnTo>
                    <a:pt x="2" y="25"/>
                  </a:lnTo>
                  <a:lnTo>
                    <a:pt x="4" y="23"/>
                  </a:lnTo>
                  <a:lnTo>
                    <a:pt x="6" y="21"/>
                  </a:lnTo>
                  <a:lnTo>
                    <a:pt x="10" y="19"/>
                  </a:lnTo>
                  <a:lnTo>
                    <a:pt x="14" y="17"/>
                  </a:lnTo>
                  <a:lnTo>
                    <a:pt x="16" y="15"/>
                  </a:lnTo>
                  <a:lnTo>
                    <a:pt x="17" y="15"/>
                  </a:lnTo>
                  <a:lnTo>
                    <a:pt x="19" y="13"/>
                  </a:lnTo>
                  <a:lnTo>
                    <a:pt x="21" y="13"/>
                  </a:lnTo>
                  <a:lnTo>
                    <a:pt x="25" y="13"/>
                  </a:lnTo>
                  <a:lnTo>
                    <a:pt x="27" y="11"/>
                  </a:lnTo>
                  <a:lnTo>
                    <a:pt x="29" y="11"/>
                  </a:lnTo>
                  <a:lnTo>
                    <a:pt x="31" y="9"/>
                  </a:lnTo>
                  <a:lnTo>
                    <a:pt x="33" y="9"/>
                  </a:lnTo>
                  <a:lnTo>
                    <a:pt x="36" y="9"/>
                  </a:lnTo>
                  <a:lnTo>
                    <a:pt x="38" y="9"/>
                  </a:lnTo>
                  <a:lnTo>
                    <a:pt x="42" y="8"/>
                  </a:lnTo>
                  <a:lnTo>
                    <a:pt x="46" y="8"/>
                  </a:lnTo>
                  <a:lnTo>
                    <a:pt x="46" y="8"/>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540" name="Freeform 76">
              <a:extLst>
                <a:ext uri="{FF2B5EF4-FFF2-40B4-BE49-F238E27FC236}">
                  <a16:creationId xmlns:a16="http://schemas.microsoft.com/office/drawing/2014/main" id="{794CC277-E9E3-D64C-9977-C876FD458001}"/>
                </a:ext>
              </a:extLst>
            </p:cNvPr>
            <p:cNvSpPr>
              <a:spLocks/>
            </p:cNvSpPr>
            <p:nvPr/>
          </p:nvSpPr>
          <p:spPr bwMode="auto">
            <a:xfrm>
              <a:off x="3184" y="2044"/>
              <a:ext cx="37" cy="64"/>
            </a:xfrm>
            <a:custGeom>
              <a:avLst/>
              <a:gdLst>
                <a:gd name="T0" fmla="*/ 4 w 75"/>
                <a:gd name="T1" fmla="*/ 23 h 127"/>
                <a:gd name="T2" fmla="*/ 2 w 75"/>
                <a:gd name="T3" fmla="*/ 19 h 127"/>
                <a:gd name="T4" fmla="*/ 0 w 75"/>
                <a:gd name="T5" fmla="*/ 15 h 127"/>
                <a:gd name="T6" fmla="*/ 0 w 75"/>
                <a:gd name="T7" fmla="*/ 13 h 127"/>
                <a:gd name="T8" fmla="*/ 0 w 75"/>
                <a:gd name="T9" fmla="*/ 12 h 127"/>
                <a:gd name="T10" fmla="*/ 0 w 75"/>
                <a:gd name="T11" fmla="*/ 8 h 127"/>
                <a:gd name="T12" fmla="*/ 2 w 75"/>
                <a:gd name="T13" fmla="*/ 6 h 127"/>
                <a:gd name="T14" fmla="*/ 2 w 75"/>
                <a:gd name="T15" fmla="*/ 4 h 127"/>
                <a:gd name="T16" fmla="*/ 4 w 75"/>
                <a:gd name="T17" fmla="*/ 2 h 127"/>
                <a:gd name="T18" fmla="*/ 6 w 75"/>
                <a:gd name="T19" fmla="*/ 2 h 127"/>
                <a:gd name="T20" fmla="*/ 10 w 75"/>
                <a:gd name="T21" fmla="*/ 0 h 127"/>
                <a:gd name="T22" fmla="*/ 12 w 75"/>
                <a:gd name="T23" fmla="*/ 0 h 127"/>
                <a:gd name="T24" fmla="*/ 16 w 75"/>
                <a:gd name="T25" fmla="*/ 0 h 127"/>
                <a:gd name="T26" fmla="*/ 18 w 75"/>
                <a:gd name="T27" fmla="*/ 2 h 127"/>
                <a:gd name="T28" fmla="*/ 21 w 75"/>
                <a:gd name="T29" fmla="*/ 4 h 127"/>
                <a:gd name="T30" fmla="*/ 25 w 75"/>
                <a:gd name="T31" fmla="*/ 6 h 127"/>
                <a:gd name="T32" fmla="*/ 27 w 75"/>
                <a:gd name="T33" fmla="*/ 10 h 127"/>
                <a:gd name="T34" fmla="*/ 29 w 75"/>
                <a:gd name="T35" fmla="*/ 12 h 127"/>
                <a:gd name="T36" fmla="*/ 33 w 75"/>
                <a:gd name="T37" fmla="*/ 15 h 127"/>
                <a:gd name="T38" fmla="*/ 37 w 75"/>
                <a:gd name="T39" fmla="*/ 21 h 127"/>
                <a:gd name="T40" fmla="*/ 39 w 75"/>
                <a:gd name="T41" fmla="*/ 27 h 127"/>
                <a:gd name="T42" fmla="*/ 42 w 75"/>
                <a:gd name="T43" fmla="*/ 32 h 127"/>
                <a:gd name="T44" fmla="*/ 48 w 75"/>
                <a:gd name="T45" fmla="*/ 38 h 127"/>
                <a:gd name="T46" fmla="*/ 50 w 75"/>
                <a:gd name="T47" fmla="*/ 46 h 127"/>
                <a:gd name="T48" fmla="*/ 54 w 75"/>
                <a:gd name="T49" fmla="*/ 53 h 127"/>
                <a:gd name="T50" fmla="*/ 58 w 75"/>
                <a:gd name="T51" fmla="*/ 61 h 127"/>
                <a:gd name="T52" fmla="*/ 61 w 75"/>
                <a:gd name="T53" fmla="*/ 69 h 127"/>
                <a:gd name="T54" fmla="*/ 65 w 75"/>
                <a:gd name="T55" fmla="*/ 76 h 127"/>
                <a:gd name="T56" fmla="*/ 67 w 75"/>
                <a:gd name="T57" fmla="*/ 86 h 127"/>
                <a:gd name="T58" fmla="*/ 71 w 75"/>
                <a:gd name="T59" fmla="*/ 93 h 127"/>
                <a:gd name="T60" fmla="*/ 73 w 75"/>
                <a:gd name="T61" fmla="*/ 101 h 127"/>
                <a:gd name="T62" fmla="*/ 75 w 75"/>
                <a:gd name="T63" fmla="*/ 107 h 127"/>
                <a:gd name="T64" fmla="*/ 75 w 75"/>
                <a:gd name="T65" fmla="*/ 114 h 127"/>
                <a:gd name="T66" fmla="*/ 75 w 75"/>
                <a:gd name="T67" fmla="*/ 118 h 127"/>
                <a:gd name="T68" fmla="*/ 75 w 75"/>
                <a:gd name="T69" fmla="*/ 120 h 127"/>
                <a:gd name="T70" fmla="*/ 75 w 75"/>
                <a:gd name="T71" fmla="*/ 124 h 127"/>
                <a:gd name="T72" fmla="*/ 73 w 75"/>
                <a:gd name="T73" fmla="*/ 126 h 127"/>
                <a:gd name="T74" fmla="*/ 71 w 75"/>
                <a:gd name="T75" fmla="*/ 127 h 127"/>
                <a:gd name="T76" fmla="*/ 69 w 75"/>
                <a:gd name="T77" fmla="*/ 127 h 127"/>
                <a:gd name="T78" fmla="*/ 67 w 75"/>
                <a:gd name="T79" fmla="*/ 127 h 127"/>
                <a:gd name="T80" fmla="*/ 65 w 75"/>
                <a:gd name="T81" fmla="*/ 127 h 127"/>
                <a:gd name="T82" fmla="*/ 63 w 75"/>
                <a:gd name="T83" fmla="*/ 126 h 127"/>
                <a:gd name="T84" fmla="*/ 61 w 75"/>
                <a:gd name="T85" fmla="*/ 126 h 127"/>
                <a:gd name="T86" fmla="*/ 56 w 75"/>
                <a:gd name="T87" fmla="*/ 120 h 127"/>
                <a:gd name="T88" fmla="*/ 50 w 75"/>
                <a:gd name="T89" fmla="*/ 114 h 127"/>
                <a:gd name="T90" fmla="*/ 44 w 75"/>
                <a:gd name="T91" fmla="*/ 108 h 127"/>
                <a:gd name="T92" fmla="*/ 40 w 75"/>
                <a:gd name="T93" fmla="*/ 103 h 127"/>
                <a:gd name="T94" fmla="*/ 37 w 75"/>
                <a:gd name="T95" fmla="*/ 95 h 127"/>
                <a:gd name="T96" fmla="*/ 35 w 75"/>
                <a:gd name="T97" fmla="*/ 88 h 127"/>
                <a:gd name="T98" fmla="*/ 31 w 75"/>
                <a:gd name="T99" fmla="*/ 82 h 127"/>
                <a:gd name="T100" fmla="*/ 29 w 75"/>
                <a:gd name="T101" fmla="*/ 74 h 127"/>
                <a:gd name="T102" fmla="*/ 27 w 75"/>
                <a:gd name="T103" fmla="*/ 69 h 127"/>
                <a:gd name="T104" fmla="*/ 23 w 75"/>
                <a:gd name="T105" fmla="*/ 61 h 127"/>
                <a:gd name="T106" fmla="*/ 21 w 75"/>
                <a:gd name="T107" fmla="*/ 53 h 127"/>
                <a:gd name="T108" fmla="*/ 19 w 75"/>
                <a:gd name="T109" fmla="*/ 48 h 127"/>
                <a:gd name="T110" fmla="*/ 16 w 75"/>
                <a:gd name="T111" fmla="*/ 40 h 127"/>
                <a:gd name="T112" fmla="*/ 12 w 75"/>
                <a:gd name="T113" fmla="*/ 34 h 127"/>
                <a:gd name="T114" fmla="*/ 8 w 75"/>
                <a:gd name="T115" fmla="*/ 29 h 127"/>
                <a:gd name="T116" fmla="*/ 4 w 75"/>
                <a:gd name="T117" fmla="*/ 23 h 127"/>
                <a:gd name="T118" fmla="*/ 4 w 75"/>
                <a:gd name="T119" fmla="*/ 23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5" h="127">
                  <a:moveTo>
                    <a:pt x="4" y="23"/>
                  </a:moveTo>
                  <a:lnTo>
                    <a:pt x="2" y="19"/>
                  </a:lnTo>
                  <a:lnTo>
                    <a:pt x="0" y="15"/>
                  </a:lnTo>
                  <a:lnTo>
                    <a:pt x="0" y="13"/>
                  </a:lnTo>
                  <a:lnTo>
                    <a:pt x="0" y="12"/>
                  </a:lnTo>
                  <a:lnTo>
                    <a:pt x="0" y="8"/>
                  </a:lnTo>
                  <a:lnTo>
                    <a:pt x="2" y="6"/>
                  </a:lnTo>
                  <a:lnTo>
                    <a:pt x="2" y="4"/>
                  </a:lnTo>
                  <a:lnTo>
                    <a:pt x="4" y="2"/>
                  </a:lnTo>
                  <a:lnTo>
                    <a:pt x="6" y="2"/>
                  </a:lnTo>
                  <a:lnTo>
                    <a:pt x="10" y="0"/>
                  </a:lnTo>
                  <a:lnTo>
                    <a:pt x="12" y="0"/>
                  </a:lnTo>
                  <a:lnTo>
                    <a:pt x="16" y="0"/>
                  </a:lnTo>
                  <a:lnTo>
                    <a:pt x="18" y="2"/>
                  </a:lnTo>
                  <a:lnTo>
                    <a:pt x="21" y="4"/>
                  </a:lnTo>
                  <a:lnTo>
                    <a:pt x="25" y="6"/>
                  </a:lnTo>
                  <a:lnTo>
                    <a:pt x="27" y="10"/>
                  </a:lnTo>
                  <a:lnTo>
                    <a:pt x="29" y="12"/>
                  </a:lnTo>
                  <a:lnTo>
                    <a:pt x="33" y="15"/>
                  </a:lnTo>
                  <a:lnTo>
                    <a:pt x="37" y="21"/>
                  </a:lnTo>
                  <a:lnTo>
                    <a:pt x="39" y="27"/>
                  </a:lnTo>
                  <a:lnTo>
                    <a:pt x="42" y="32"/>
                  </a:lnTo>
                  <a:lnTo>
                    <a:pt x="48" y="38"/>
                  </a:lnTo>
                  <a:lnTo>
                    <a:pt x="50" y="46"/>
                  </a:lnTo>
                  <a:lnTo>
                    <a:pt x="54" y="53"/>
                  </a:lnTo>
                  <a:lnTo>
                    <a:pt x="58" y="61"/>
                  </a:lnTo>
                  <a:lnTo>
                    <a:pt x="61" y="69"/>
                  </a:lnTo>
                  <a:lnTo>
                    <a:pt x="65" y="76"/>
                  </a:lnTo>
                  <a:lnTo>
                    <a:pt x="67" y="86"/>
                  </a:lnTo>
                  <a:lnTo>
                    <a:pt x="71" y="93"/>
                  </a:lnTo>
                  <a:lnTo>
                    <a:pt x="73" y="101"/>
                  </a:lnTo>
                  <a:lnTo>
                    <a:pt x="75" y="107"/>
                  </a:lnTo>
                  <a:lnTo>
                    <a:pt x="75" y="114"/>
                  </a:lnTo>
                  <a:lnTo>
                    <a:pt x="75" y="118"/>
                  </a:lnTo>
                  <a:lnTo>
                    <a:pt x="75" y="120"/>
                  </a:lnTo>
                  <a:lnTo>
                    <a:pt x="75" y="124"/>
                  </a:lnTo>
                  <a:lnTo>
                    <a:pt x="73" y="126"/>
                  </a:lnTo>
                  <a:lnTo>
                    <a:pt x="71" y="127"/>
                  </a:lnTo>
                  <a:lnTo>
                    <a:pt x="69" y="127"/>
                  </a:lnTo>
                  <a:lnTo>
                    <a:pt x="67" y="127"/>
                  </a:lnTo>
                  <a:lnTo>
                    <a:pt x="65" y="127"/>
                  </a:lnTo>
                  <a:lnTo>
                    <a:pt x="63" y="126"/>
                  </a:lnTo>
                  <a:lnTo>
                    <a:pt x="61" y="126"/>
                  </a:lnTo>
                  <a:lnTo>
                    <a:pt x="56" y="120"/>
                  </a:lnTo>
                  <a:lnTo>
                    <a:pt x="50" y="114"/>
                  </a:lnTo>
                  <a:lnTo>
                    <a:pt x="44" y="108"/>
                  </a:lnTo>
                  <a:lnTo>
                    <a:pt x="40" y="103"/>
                  </a:lnTo>
                  <a:lnTo>
                    <a:pt x="37" y="95"/>
                  </a:lnTo>
                  <a:lnTo>
                    <a:pt x="35" y="88"/>
                  </a:lnTo>
                  <a:lnTo>
                    <a:pt x="31" y="82"/>
                  </a:lnTo>
                  <a:lnTo>
                    <a:pt x="29" y="74"/>
                  </a:lnTo>
                  <a:lnTo>
                    <a:pt x="27" y="69"/>
                  </a:lnTo>
                  <a:lnTo>
                    <a:pt x="23" y="61"/>
                  </a:lnTo>
                  <a:lnTo>
                    <a:pt x="21" y="53"/>
                  </a:lnTo>
                  <a:lnTo>
                    <a:pt x="19" y="48"/>
                  </a:lnTo>
                  <a:lnTo>
                    <a:pt x="16" y="40"/>
                  </a:lnTo>
                  <a:lnTo>
                    <a:pt x="12" y="34"/>
                  </a:lnTo>
                  <a:lnTo>
                    <a:pt x="8" y="29"/>
                  </a:lnTo>
                  <a:lnTo>
                    <a:pt x="4" y="23"/>
                  </a:lnTo>
                  <a:lnTo>
                    <a:pt x="4" y="23"/>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541" name="Freeform 77">
              <a:extLst>
                <a:ext uri="{FF2B5EF4-FFF2-40B4-BE49-F238E27FC236}">
                  <a16:creationId xmlns:a16="http://schemas.microsoft.com/office/drawing/2014/main" id="{A6B1E234-2FF3-684E-BC90-C04BCA1AFE17}"/>
                </a:ext>
              </a:extLst>
            </p:cNvPr>
            <p:cNvSpPr>
              <a:spLocks/>
            </p:cNvSpPr>
            <p:nvPr/>
          </p:nvSpPr>
          <p:spPr bwMode="auto">
            <a:xfrm>
              <a:off x="3106" y="2130"/>
              <a:ext cx="55" cy="42"/>
            </a:xfrm>
            <a:custGeom>
              <a:avLst/>
              <a:gdLst>
                <a:gd name="T0" fmla="*/ 59 w 111"/>
                <a:gd name="T1" fmla="*/ 69 h 86"/>
                <a:gd name="T2" fmla="*/ 56 w 111"/>
                <a:gd name="T3" fmla="*/ 65 h 86"/>
                <a:gd name="T4" fmla="*/ 50 w 111"/>
                <a:gd name="T5" fmla="*/ 63 h 86"/>
                <a:gd name="T6" fmla="*/ 46 w 111"/>
                <a:gd name="T7" fmla="*/ 59 h 86"/>
                <a:gd name="T8" fmla="*/ 42 w 111"/>
                <a:gd name="T9" fmla="*/ 57 h 86"/>
                <a:gd name="T10" fmla="*/ 39 w 111"/>
                <a:gd name="T11" fmla="*/ 53 h 86"/>
                <a:gd name="T12" fmla="*/ 33 w 111"/>
                <a:gd name="T13" fmla="*/ 50 h 86"/>
                <a:gd name="T14" fmla="*/ 29 w 111"/>
                <a:gd name="T15" fmla="*/ 46 h 86"/>
                <a:gd name="T16" fmla="*/ 25 w 111"/>
                <a:gd name="T17" fmla="*/ 44 h 86"/>
                <a:gd name="T18" fmla="*/ 21 w 111"/>
                <a:gd name="T19" fmla="*/ 40 h 86"/>
                <a:gd name="T20" fmla="*/ 18 w 111"/>
                <a:gd name="T21" fmla="*/ 36 h 86"/>
                <a:gd name="T22" fmla="*/ 14 w 111"/>
                <a:gd name="T23" fmla="*/ 33 h 86"/>
                <a:gd name="T24" fmla="*/ 10 w 111"/>
                <a:gd name="T25" fmla="*/ 29 h 86"/>
                <a:gd name="T26" fmla="*/ 8 w 111"/>
                <a:gd name="T27" fmla="*/ 25 h 86"/>
                <a:gd name="T28" fmla="*/ 4 w 111"/>
                <a:gd name="T29" fmla="*/ 21 h 86"/>
                <a:gd name="T30" fmla="*/ 2 w 111"/>
                <a:gd name="T31" fmla="*/ 17 h 86"/>
                <a:gd name="T32" fmla="*/ 0 w 111"/>
                <a:gd name="T33" fmla="*/ 12 h 86"/>
                <a:gd name="T34" fmla="*/ 0 w 111"/>
                <a:gd name="T35" fmla="*/ 6 h 86"/>
                <a:gd name="T36" fmla="*/ 2 w 111"/>
                <a:gd name="T37" fmla="*/ 2 h 86"/>
                <a:gd name="T38" fmla="*/ 4 w 111"/>
                <a:gd name="T39" fmla="*/ 0 h 86"/>
                <a:gd name="T40" fmla="*/ 10 w 111"/>
                <a:gd name="T41" fmla="*/ 0 h 86"/>
                <a:gd name="T42" fmla="*/ 16 w 111"/>
                <a:gd name="T43" fmla="*/ 2 h 86"/>
                <a:gd name="T44" fmla="*/ 21 w 111"/>
                <a:gd name="T45" fmla="*/ 6 h 86"/>
                <a:gd name="T46" fmla="*/ 29 w 111"/>
                <a:gd name="T47" fmla="*/ 12 h 86"/>
                <a:gd name="T48" fmla="*/ 39 w 111"/>
                <a:gd name="T49" fmla="*/ 17 h 86"/>
                <a:gd name="T50" fmla="*/ 46 w 111"/>
                <a:gd name="T51" fmla="*/ 23 h 86"/>
                <a:gd name="T52" fmla="*/ 56 w 111"/>
                <a:gd name="T53" fmla="*/ 29 h 86"/>
                <a:gd name="T54" fmla="*/ 65 w 111"/>
                <a:gd name="T55" fmla="*/ 36 h 86"/>
                <a:gd name="T56" fmla="*/ 75 w 111"/>
                <a:gd name="T57" fmla="*/ 44 h 86"/>
                <a:gd name="T58" fmla="*/ 82 w 111"/>
                <a:gd name="T59" fmla="*/ 50 h 86"/>
                <a:gd name="T60" fmla="*/ 90 w 111"/>
                <a:gd name="T61" fmla="*/ 55 h 86"/>
                <a:gd name="T62" fmla="*/ 97 w 111"/>
                <a:gd name="T63" fmla="*/ 61 h 86"/>
                <a:gd name="T64" fmla="*/ 103 w 111"/>
                <a:gd name="T65" fmla="*/ 67 h 86"/>
                <a:gd name="T66" fmla="*/ 107 w 111"/>
                <a:gd name="T67" fmla="*/ 69 h 86"/>
                <a:gd name="T68" fmla="*/ 109 w 111"/>
                <a:gd name="T69" fmla="*/ 72 h 86"/>
                <a:gd name="T70" fmla="*/ 111 w 111"/>
                <a:gd name="T71" fmla="*/ 76 h 86"/>
                <a:gd name="T72" fmla="*/ 111 w 111"/>
                <a:gd name="T73" fmla="*/ 80 h 86"/>
                <a:gd name="T74" fmla="*/ 109 w 111"/>
                <a:gd name="T75" fmla="*/ 82 h 86"/>
                <a:gd name="T76" fmla="*/ 105 w 111"/>
                <a:gd name="T77" fmla="*/ 86 h 86"/>
                <a:gd name="T78" fmla="*/ 103 w 111"/>
                <a:gd name="T79" fmla="*/ 86 h 86"/>
                <a:gd name="T80" fmla="*/ 101 w 111"/>
                <a:gd name="T81" fmla="*/ 86 h 86"/>
                <a:gd name="T82" fmla="*/ 97 w 111"/>
                <a:gd name="T83" fmla="*/ 86 h 86"/>
                <a:gd name="T84" fmla="*/ 96 w 111"/>
                <a:gd name="T85" fmla="*/ 86 h 86"/>
                <a:gd name="T86" fmla="*/ 92 w 111"/>
                <a:gd name="T87" fmla="*/ 84 h 86"/>
                <a:gd name="T88" fmla="*/ 88 w 111"/>
                <a:gd name="T89" fmla="*/ 84 h 86"/>
                <a:gd name="T90" fmla="*/ 84 w 111"/>
                <a:gd name="T91" fmla="*/ 82 h 86"/>
                <a:gd name="T92" fmla="*/ 78 w 111"/>
                <a:gd name="T93" fmla="*/ 80 h 86"/>
                <a:gd name="T94" fmla="*/ 77 w 111"/>
                <a:gd name="T95" fmla="*/ 78 h 86"/>
                <a:gd name="T96" fmla="*/ 75 w 111"/>
                <a:gd name="T97" fmla="*/ 76 h 86"/>
                <a:gd name="T98" fmla="*/ 73 w 111"/>
                <a:gd name="T99" fmla="*/ 76 h 86"/>
                <a:gd name="T100" fmla="*/ 69 w 111"/>
                <a:gd name="T101" fmla="*/ 74 h 86"/>
                <a:gd name="T102" fmla="*/ 67 w 111"/>
                <a:gd name="T103" fmla="*/ 72 h 86"/>
                <a:gd name="T104" fmla="*/ 65 w 111"/>
                <a:gd name="T105" fmla="*/ 72 h 86"/>
                <a:gd name="T106" fmla="*/ 61 w 111"/>
                <a:gd name="T107" fmla="*/ 71 h 86"/>
                <a:gd name="T108" fmla="*/ 59 w 111"/>
                <a:gd name="T109" fmla="*/ 69 h 86"/>
                <a:gd name="T110" fmla="*/ 59 w 111"/>
                <a:gd name="T111" fmla="*/ 69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1" h="86">
                  <a:moveTo>
                    <a:pt x="59" y="69"/>
                  </a:moveTo>
                  <a:lnTo>
                    <a:pt x="56" y="65"/>
                  </a:lnTo>
                  <a:lnTo>
                    <a:pt x="50" y="63"/>
                  </a:lnTo>
                  <a:lnTo>
                    <a:pt x="46" y="59"/>
                  </a:lnTo>
                  <a:lnTo>
                    <a:pt x="42" y="57"/>
                  </a:lnTo>
                  <a:lnTo>
                    <a:pt x="39" y="53"/>
                  </a:lnTo>
                  <a:lnTo>
                    <a:pt x="33" y="50"/>
                  </a:lnTo>
                  <a:lnTo>
                    <a:pt x="29" y="46"/>
                  </a:lnTo>
                  <a:lnTo>
                    <a:pt x="25" y="44"/>
                  </a:lnTo>
                  <a:lnTo>
                    <a:pt x="21" y="40"/>
                  </a:lnTo>
                  <a:lnTo>
                    <a:pt x="18" y="36"/>
                  </a:lnTo>
                  <a:lnTo>
                    <a:pt x="14" y="33"/>
                  </a:lnTo>
                  <a:lnTo>
                    <a:pt x="10" y="29"/>
                  </a:lnTo>
                  <a:lnTo>
                    <a:pt x="8" y="25"/>
                  </a:lnTo>
                  <a:lnTo>
                    <a:pt x="4" y="21"/>
                  </a:lnTo>
                  <a:lnTo>
                    <a:pt x="2" y="17"/>
                  </a:lnTo>
                  <a:lnTo>
                    <a:pt x="0" y="12"/>
                  </a:lnTo>
                  <a:lnTo>
                    <a:pt x="0" y="6"/>
                  </a:lnTo>
                  <a:lnTo>
                    <a:pt x="2" y="2"/>
                  </a:lnTo>
                  <a:lnTo>
                    <a:pt x="4" y="0"/>
                  </a:lnTo>
                  <a:lnTo>
                    <a:pt x="10" y="0"/>
                  </a:lnTo>
                  <a:lnTo>
                    <a:pt x="16" y="2"/>
                  </a:lnTo>
                  <a:lnTo>
                    <a:pt x="21" y="6"/>
                  </a:lnTo>
                  <a:lnTo>
                    <a:pt x="29" y="12"/>
                  </a:lnTo>
                  <a:lnTo>
                    <a:pt x="39" y="17"/>
                  </a:lnTo>
                  <a:lnTo>
                    <a:pt x="46" y="23"/>
                  </a:lnTo>
                  <a:lnTo>
                    <a:pt x="56" y="29"/>
                  </a:lnTo>
                  <a:lnTo>
                    <a:pt x="65" y="36"/>
                  </a:lnTo>
                  <a:lnTo>
                    <a:pt x="75" y="44"/>
                  </a:lnTo>
                  <a:lnTo>
                    <a:pt x="82" y="50"/>
                  </a:lnTo>
                  <a:lnTo>
                    <a:pt x="90" y="55"/>
                  </a:lnTo>
                  <a:lnTo>
                    <a:pt x="97" y="61"/>
                  </a:lnTo>
                  <a:lnTo>
                    <a:pt x="103" y="67"/>
                  </a:lnTo>
                  <a:lnTo>
                    <a:pt x="107" y="69"/>
                  </a:lnTo>
                  <a:lnTo>
                    <a:pt x="109" y="72"/>
                  </a:lnTo>
                  <a:lnTo>
                    <a:pt x="111" y="76"/>
                  </a:lnTo>
                  <a:lnTo>
                    <a:pt x="111" y="80"/>
                  </a:lnTo>
                  <a:lnTo>
                    <a:pt x="109" y="82"/>
                  </a:lnTo>
                  <a:lnTo>
                    <a:pt x="105" y="86"/>
                  </a:lnTo>
                  <a:lnTo>
                    <a:pt x="103" y="86"/>
                  </a:lnTo>
                  <a:lnTo>
                    <a:pt x="101" y="86"/>
                  </a:lnTo>
                  <a:lnTo>
                    <a:pt x="97" y="86"/>
                  </a:lnTo>
                  <a:lnTo>
                    <a:pt x="96" y="86"/>
                  </a:lnTo>
                  <a:lnTo>
                    <a:pt x="92" y="84"/>
                  </a:lnTo>
                  <a:lnTo>
                    <a:pt x="88" y="84"/>
                  </a:lnTo>
                  <a:lnTo>
                    <a:pt x="84" y="82"/>
                  </a:lnTo>
                  <a:lnTo>
                    <a:pt x="78" y="80"/>
                  </a:lnTo>
                  <a:lnTo>
                    <a:pt x="77" y="78"/>
                  </a:lnTo>
                  <a:lnTo>
                    <a:pt x="75" y="76"/>
                  </a:lnTo>
                  <a:lnTo>
                    <a:pt x="73" y="76"/>
                  </a:lnTo>
                  <a:lnTo>
                    <a:pt x="69" y="74"/>
                  </a:lnTo>
                  <a:lnTo>
                    <a:pt x="67" y="72"/>
                  </a:lnTo>
                  <a:lnTo>
                    <a:pt x="65" y="72"/>
                  </a:lnTo>
                  <a:lnTo>
                    <a:pt x="61" y="71"/>
                  </a:lnTo>
                  <a:lnTo>
                    <a:pt x="59" y="69"/>
                  </a:lnTo>
                  <a:lnTo>
                    <a:pt x="59" y="69"/>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542" name="Freeform 78">
              <a:extLst>
                <a:ext uri="{FF2B5EF4-FFF2-40B4-BE49-F238E27FC236}">
                  <a16:creationId xmlns:a16="http://schemas.microsoft.com/office/drawing/2014/main" id="{4B8A0944-8DC6-C541-923F-20C2839C73AD}"/>
                </a:ext>
              </a:extLst>
            </p:cNvPr>
            <p:cNvSpPr>
              <a:spLocks/>
            </p:cNvSpPr>
            <p:nvPr/>
          </p:nvSpPr>
          <p:spPr bwMode="auto">
            <a:xfrm>
              <a:off x="3317" y="1990"/>
              <a:ext cx="15" cy="66"/>
            </a:xfrm>
            <a:custGeom>
              <a:avLst/>
              <a:gdLst>
                <a:gd name="T0" fmla="*/ 2 w 28"/>
                <a:gd name="T1" fmla="*/ 85 h 133"/>
                <a:gd name="T2" fmla="*/ 0 w 28"/>
                <a:gd name="T3" fmla="*/ 81 h 133"/>
                <a:gd name="T4" fmla="*/ 0 w 28"/>
                <a:gd name="T5" fmla="*/ 76 h 133"/>
                <a:gd name="T6" fmla="*/ 0 w 28"/>
                <a:gd name="T7" fmla="*/ 70 h 133"/>
                <a:gd name="T8" fmla="*/ 0 w 28"/>
                <a:gd name="T9" fmla="*/ 64 h 133"/>
                <a:gd name="T10" fmla="*/ 0 w 28"/>
                <a:gd name="T11" fmla="*/ 59 h 133"/>
                <a:gd name="T12" fmla="*/ 0 w 28"/>
                <a:gd name="T13" fmla="*/ 53 h 133"/>
                <a:gd name="T14" fmla="*/ 0 w 28"/>
                <a:gd name="T15" fmla="*/ 47 h 133"/>
                <a:gd name="T16" fmla="*/ 0 w 28"/>
                <a:gd name="T17" fmla="*/ 43 h 133"/>
                <a:gd name="T18" fmla="*/ 0 w 28"/>
                <a:gd name="T19" fmla="*/ 38 h 133"/>
                <a:gd name="T20" fmla="*/ 0 w 28"/>
                <a:gd name="T21" fmla="*/ 32 h 133"/>
                <a:gd name="T22" fmla="*/ 2 w 28"/>
                <a:gd name="T23" fmla="*/ 26 h 133"/>
                <a:gd name="T24" fmla="*/ 2 w 28"/>
                <a:gd name="T25" fmla="*/ 23 h 133"/>
                <a:gd name="T26" fmla="*/ 4 w 28"/>
                <a:gd name="T27" fmla="*/ 17 h 133"/>
                <a:gd name="T28" fmla="*/ 5 w 28"/>
                <a:gd name="T29" fmla="*/ 13 h 133"/>
                <a:gd name="T30" fmla="*/ 7 w 28"/>
                <a:gd name="T31" fmla="*/ 9 h 133"/>
                <a:gd name="T32" fmla="*/ 9 w 28"/>
                <a:gd name="T33" fmla="*/ 5 h 133"/>
                <a:gd name="T34" fmla="*/ 15 w 28"/>
                <a:gd name="T35" fmla="*/ 2 h 133"/>
                <a:gd name="T36" fmla="*/ 19 w 28"/>
                <a:gd name="T37" fmla="*/ 0 h 133"/>
                <a:gd name="T38" fmla="*/ 21 w 28"/>
                <a:gd name="T39" fmla="*/ 2 h 133"/>
                <a:gd name="T40" fmla="*/ 25 w 28"/>
                <a:gd name="T41" fmla="*/ 5 h 133"/>
                <a:gd name="T42" fmla="*/ 26 w 28"/>
                <a:gd name="T43" fmla="*/ 11 h 133"/>
                <a:gd name="T44" fmla="*/ 26 w 28"/>
                <a:gd name="T45" fmla="*/ 19 h 133"/>
                <a:gd name="T46" fmla="*/ 28 w 28"/>
                <a:gd name="T47" fmla="*/ 26 h 133"/>
                <a:gd name="T48" fmla="*/ 28 w 28"/>
                <a:gd name="T49" fmla="*/ 38 h 133"/>
                <a:gd name="T50" fmla="*/ 28 w 28"/>
                <a:gd name="T51" fmla="*/ 47 h 133"/>
                <a:gd name="T52" fmla="*/ 28 w 28"/>
                <a:gd name="T53" fmla="*/ 59 h 133"/>
                <a:gd name="T54" fmla="*/ 28 w 28"/>
                <a:gd name="T55" fmla="*/ 70 h 133"/>
                <a:gd name="T56" fmla="*/ 28 w 28"/>
                <a:gd name="T57" fmla="*/ 81 h 133"/>
                <a:gd name="T58" fmla="*/ 28 w 28"/>
                <a:gd name="T59" fmla="*/ 93 h 133"/>
                <a:gd name="T60" fmla="*/ 28 w 28"/>
                <a:gd name="T61" fmla="*/ 102 h 133"/>
                <a:gd name="T62" fmla="*/ 28 w 28"/>
                <a:gd name="T63" fmla="*/ 112 h 133"/>
                <a:gd name="T64" fmla="*/ 28 w 28"/>
                <a:gd name="T65" fmla="*/ 120 h 133"/>
                <a:gd name="T66" fmla="*/ 28 w 28"/>
                <a:gd name="T67" fmla="*/ 121 h 133"/>
                <a:gd name="T68" fmla="*/ 28 w 28"/>
                <a:gd name="T69" fmla="*/ 123 h 133"/>
                <a:gd name="T70" fmla="*/ 26 w 28"/>
                <a:gd name="T71" fmla="*/ 125 h 133"/>
                <a:gd name="T72" fmla="*/ 26 w 28"/>
                <a:gd name="T73" fmla="*/ 127 h 133"/>
                <a:gd name="T74" fmla="*/ 25 w 28"/>
                <a:gd name="T75" fmla="*/ 131 h 133"/>
                <a:gd name="T76" fmla="*/ 21 w 28"/>
                <a:gd name="T77" fmla="*/ 133 h 133"/>
                <a:gd name="T78" fmla="*/ 17 w 28"/>
                <a:gd name="T79" fmla="*/ 133 h 133"/>
                <a:gd name="T80" fmla="*/ 13 w 28"/>
                <a:gd name="T81" fmla="*/ 131 h 133"/>
                <a:gd name="T82" fmla="*/ 11 w 28"/>
                <a:gd name="T83" fmla="*/ 131 h 133"/>
                <a:gd name="T84" fmla="*/ 9 w 28"/>
                <a:gd name="T85" fmla="*/ 129 h 133"/>
                <a:gd name="T86" fmla="*/ 7 w 28"/>
                <a:gd name="T87" fmla="*/ 125 h 133"/>
                <a:gd name="T88" fmla="*/ 7 w 28"/>
                <a:gd name="T89" fmla="*/ 123 h 133"/>
                <a:gd name="T90" fmla="*/ 5 w 28"/>
                <a:gd name="T91" fmla="*/ 120 h 133"/>
                <a:gd name="T92" fmla="*/ 5 w 28"/>
                <a:gd name="T93" fmla="*/ 116 h 133"/>
                <a:gd name="T94" fmla="*/ 4 w 28"/>
                <a:gd name="T95" fmla="*/ 114 h 133"/>
                <a:gd name="T96" fmla="*/ 4 w 28"/>
                <a:gd name="T97" fmla="*/ 112 h 133"/>
                <a:gd name="T98" fmla="*/ 4 w 28"/>
                <a:gd name="T99" fmla="*/ 110 h 133"/>
                <a:gd name="T100" fmla="*/ 4 w 28"/>
                <a:gd name="T101" fmla="*/ 108 h 133"/>
                <a:gd name="T102" fmla="*/ 2 w 28"/>
                <a:gd name="T103" fmla="*/ 106 h 133"/>
                <a:gd name="T104" fmla="*/ 2 w 28"/>
                <a:gd name="T105" fmla="*/ 102 h 133"/>
                <a:gd name="T106" fmla="*/ 2 w 28"/>
                <a:gd name="T107" fmla="*/ 100 h 133"/>
                <a:gd name="T108" fmla="*/ 2 w 28"/>
                <a:gd name="T109" fmla="*/ 97 h 133"/>
                <a:gd name="T110" fmla="*/ 2 w 28"/>
                <a:gd name="T111" fmla="*/ 95 h 133"/>
                <a:gd name="T112" fmla="*/ 2 w 28"/>
                <a:gd name="T113" fmla="*/ 91 h 133"/>
                <a:gd name="T114" fmla="*/ 2 w 28"/>
                <a:gd name="T115" fmla="*/ 89 h 133"/>
                <a:gd name="T116" fmla="*/ 2 w 28"/>
                <a:gd name="T117" fmla="*/ 85 h 133"/>
                <a:gd name="T118" fmla="*/ 2 w 28"/>
                <a:gd name="T119" fmla="*/ 85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8" h="133">
                  <a:moveTo>
                    <a:pt x="2" y="85"/>
                  </a:moveTo>
                  <a:lnTo>
                    <a:pt x="0" y="81"/>
                  </a:lnTo>
                  <a:lnTo>
                    <a:pt x="0" y="76"/>
                  </a:lnTo>
                  <a:lnTo>
                    <a:pt x="0" y="70"/>
                  </a:lnTo>
                  <a:lnTo>
                    <a:pt x="0" y="64"/>
                  </a:lnTo>
                  <a:lnTo>
                    <a:pt x="0" y="59"/>
                  </a:lnTo>
                  <a:lnTo>
                    <a:pt x="0" y="53"/>
                  </a:lnTo>
                  <a:lnTo>
                    <a:pt x="0" y="47"/>
                  </a:lnTo>
                  <a:lnTo>
                    <a:pt x="0" y="43"/>
                  </a:lnTo>
                  <a:lnTo>
                    <a:pt x="0" y="38"/>
                  </a:lnTo>
                  <a:lnTo>
                    <a:pt x="0" y="32"/>
                  </a:lnTo>
                  <a:lnTo>
                    <a:pt x="2" y="26"/>
                  </a:lnTo>
                  <a:lnTo>
                    <a:pt x="2" y="23"/>
                  </a:lnTo>
                  <a:lnTo>
                    <a:pt x="4" y="17"/>
                  </a:lnTo>
                  <a:lnTo>
                    <a:pt x="5" y="13"/>
                  </a:lnTo>
                  <a:lnTo>
                    <a:pt x="7" y="9"/>
                  </a:lnTo>
                  <a:lnTo>
                    <a:pt x="9" y="5"/>
                  </a:lnTo>
                  <a:lnTo>
                    <a:pt x="15" y="2"/>
                  </a:lnTo>
                  <a:lnTo>
                    <a:pt x="19" y="0"/>
                  </a:lnTo>
                  <a:lnTo>
                    <a:pt x="21" y="2"/>
                  </a:lnTo>
                  <a:lnTo>
                    <a:pt x="25" y="5"/>
                  </a:lnTo>
                  <a:lnTo>
                    <a:pt x="26" y="11"/>
                  </a:lnTo>
                  <a:lnTo>
                    <a:pt x="26" y="19"/>
                  </a:lnTo>
                  <a:lnTo>
                    <a:pt x="28" y="26"/>
                  </a:lnTo>
                  <a:lnTo>
                    <a:pt x="28" y="38"/>
                  </a:lnTo>
                  <a:lnTo>
                    <a:pt x="28" y="47"/>
                  </a:lnTo>
                  <a:lnTo>
                    <a:pt x="28" y="59"/>
                  </a:lnTo>
                  <a:lnTo>
                    <a:pt x="28" y="70"/>
                  </a:lnTo>
                  <a:lnTo>
                    <a:pt x="28" y="81"/>
                  </a:lnTo>
                  <a:lnTo>
                    <a:pt x="28" y="93"/>
                  </a:lnTo>
                  <a:lnTo>
                    <a:pt x="28" y="102"/>
                  </a:lnTo>
                  <a:lnTo>
                    <a:pt x="28" y="112"/>
                  </a:lnTo>
                  <a:lnTo>
                    <a:pt x="28" y="120"/>
                  </a:lnTo>
                  <a:lnTo>
                    <a:pt x="28" y="121"/>
                  </a:lnTo>
                  <a:lnTo>
                    <a:pt x="28" y="123"/>
                  </a:lnTo>
                  <a:lnTo>
                    <a:pt x="26" y="125"/>
                  </a:lnTo>
                  <a:lnTo>
                    <a:pt x="26" y="127"/>
                  </a:lnTo>
                  <a:lnTo>
                    <a:pt x="25" y="131"/>
                  </a:lnTo>
                  <a:lnTo>
                    <a:pt x="21" y="133"/>
                  </a:lnTo>
                  <a:lnTo>
                    <a:pt x="17" y="133"/>
                  </a:lnTo>
                  <a:lnTo>
                    <a:pt x="13" y="131"/>
                  </a:lnTo>
                  <a:lnTo>
                    <a:pt x="11" y="131"/>
                  </a:lnTo>
                  <a:lnTo>
                    <a:pt x="9" y="129"/>
                  </a:lnTo>
                  <a:lnTo>
                    <a:pt x="7" y="125"/>
                  </a:lnTo>
                  <a:lnTo>
                    <a:pt x="7" y="123"/>
                  </a:lnTo>
                  <a:lnTo>
                    <a:pt x="5" y="120"/>
                  </a:lnTo>
                  <a:lnTo>
                    <a:pt x="5" y="116"/>
                  </a:lnTo>
                  <a:lnTo>
                    <a:pt x="4" y="114"/>
                  </a:lnTo>
                  <a:lnTo>
                    <a:pt x="4" y="112"/>
                  </a:lnTo>
                  <a:lnTo>
                    <a:pt x="4" y="110"/>
                  </a:lnTo>
                  <a:lnTo>
                    <a:pt x="4" y="108"/>
                  </a:lnTo>
                  <a:lnTo>
                    <a:pt x="2" y="106"/>
                  </a:lnTo>
                  <a:lnTo>
                    <a:pt x="2" y="102"/>
                  </a:lnTo>
                  <a:lnTo>
                    <a:pt x="2" y="100"/>
                  </a:lnTo>
                  <a:lnTo>
                    <a:pt x="2" y="97"/>
                  </a:lnTo>
                  <a:lnTo>
                    <a:pt x="2" y="95"/>
                  </a:lnTo>
                  <a:lnTo>
                    <a:pt x="2" y="91"/>
                  </a:lnTo>
                  <a:lnTo>
                    <a:pt x="2" y="89"/>
                  </a:lnTo>
                  <a:lnTo>
                    <a:pt x="2" y="85"/>
                  </a:lnTo>
                  <a:lnTo>
                    <a:pt x="2" y="85"/>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543" name="Freeform 79">
              <a:extLst>
                <a:ext uri="{FF2B5EF4-FFF2-40B4-BE49-F238E27FC236}">
                  <a16:creationId xmlns:a16="http://schemas.microsoft.com/office/drawing/2014/main" id="{2C332C91-4E8F-6B4F-9F50-ABEF10833027}"/>
                </a:ext>
              </a:extLst>
            </p:cNvPr>
            <p:cNvSpPr>
              <a:spLocks/>
            </p:cNvSpPr>
            <p:nvPr/>
          </p:nvSpPr>
          <p:spPr bwMode="auto">
            <a:xfrm>
              <a:off x="3077" y="2345"/>
              <a:ext cx="63" cy="29"/>
            </a:xfrm>
            <a:custGeom>
              <a:avLst/>
              <a:gdLst>
                <a:gd name="T0" fmla="*/ 5 w 127"/>
                <a:gd name="T1" fmla="*/ 36 h 57"/>
                <a:gd name="T2" fmla="*/ 11 w 127"/>
                <a:gd name="T3" fmla="*/ 32 h 57"/>
                <a:gd name="T4" fmla="*/ 15 w 127"/>
                <a:gd name="T5" fmla="*/ 30 h 57"/>
                <a:gd name="T6" fmla="*/ 20 w 127"/>
                <a:gd name="T7" fmla="*/ 26 h 57"/>
                <a:gd name="T8" fmla="*/ 26 w 127"/>
                <a:gd name="T9" fmla="*/ 24 h 57"/>
                <a:gd name="T10" fmla="*/ 32 w 127"/>
                <a:gd name="T11" fmla="*/ 23 h 57"/>
                <a:gd name="T12" fmla="*/ 38 w 127"/>
                <a:gd name="T13" fmla="*/ 19 h 57"/>
                <a:gd name="T14" fmla="*/ 43 w 127"/>
                <a:gd name="T15" fmla="*/ 17 h 57"/>
                <a:gd name="T16" fmla="*/ 51 w 127"/>
                <a:gd name="T17" fmla="*/ 15 h 57"/>
                <a:gd name="T18" fmla="*/ 57 w 127"/>
                <a:gd name="T19" fmla="*/ 11 h 57"/>
                <a:gd name="T20" fmla="*/ 62 w 127"/>
                <a:gd name="T21" fmla="*/ 9 h 57"/>
                <a:gd name="T22" fmla="*/ 70 w 127"/>
                <a:gd name="T23" fmla="*/ 7 h 57"/>
                <a:gd name="T24" fmla="*/ 76 w 127"/>
                <a:gd name="T25" fmla="*/ 5 h 57"/>
                <a:gd name="T26" fmla="*/ 81 w 127"/>
                <a:gd name="T27" fmla="*/ 4 h 57"/>
                <a:gd name="T28" fmla="*/ 89 w 127"/>
                <a:gd name="T29" fmla="*/ 4 h 57"/>
                <a:gd name="T30" fmla="*/ 95 w 127"/>
                <a:gd name="T31" fmla="*/ 2 h 57"/>
                <a:gd name="T32" fmla="*/ 100 w 127"/>
                <a:gd name="T33" fmla="*/ 2 h 57"/>
                <a:gd name="T34" fmla="*/ 104 w 127"/>
                <a:gd name="T35" fmla="*/ 2 h 57"/>
                <a:gd name="T36" fmla="*/ 110 w 127"/>
                <a:gd name="T37" fmla="*/ 0 h 57"/>
                <a:gd name="T38" fmla="*/ 112 w 127"/>
                <a:gd name="T39" fmla="*/ 0 h 57"/>
                <a:gd name="T40" fmla="*/ 116 w 127"/>
                <a:gd name="T41" fmla="*/ 2 h 57"/>
                <a:gd name="T42" fmla="*/ 119 w 127"/>
                <a:gd name="T43" fmla="*/ 2 h 57"/>
                <a:gd name="T44" fmla="*/ 121 w 127"/>
                <a:gd name="T45" fmla="*/ 2 h 57"/>
                <a:gd name="T46" fmla="*/ 123 w 127"/>
                <a:gd name="T47" fmla="*/ 2 h 57"/>
                <a:gd name="T48" fmla="*/ 125 w 127"/>
                <a:gd name="T49" fmla="*/ 4 h 57"/>
                <a:gd name="T50" fmla="*/ 127 w 127"/>
                <a:gd name="T51" fmla="*/ 5 h 57"/>
                <a:gd name="T52" fmla="*/ 127 w 127"/>
                <a:gd name="T53" fmla="*/ 7 h 57"/>
                <a:gd name="T54" fmla="*/ 127 w 127"/>
                <a:gd name="T55" fmla="*/ 11 h 57"/>
                <a:gd name="T56" fmla="*/ 125 w 127"/>
                <a:gd name="T57" fmla="*/ 13 h 57"/>
                <a:gd name="T58" fmla="*/ 117 w 127"/>
                <a:gd name="T59" fmla="*/ 17 h 57"/>
                <a:gd name="T60" fmla="*/ 112 w 127"/>
                <a:gd name="T61" fmla="*/ 21 h 57"/>
                <a:gd name="T62" fmla="*/ 104 w 127"/>
                <a:gd name="T63" fmla="*/ 24 h 57"/>
                <a:gd name="T64" fmla="*/ 98 w 127"/>
                <a:gd name="T65" fmla="*/ 26 h 57"/>
                <a:gd name="T66" fmla="*/ 91 w 127"/>
                <a:gd name="T67" fmla="*/ 30 h 57"/>
                <a:gd name="T68" fmla="*/ 83 w 127"/>
                <a:gd name="T69" fmla="*/ 32 h 57"/>
                <a:gd name="T70" fmla="*/ 78 w 127"/>
                <a:gd name="T71" fmla="*/ 36 h 57"/>
                <a:gd name="T72" fmla="*/ 70 w 127"/>
                <a:gd name="T73" fmla="*/ 38 h 57"/>
                <a:gd name="T74" fmla="*/ 62 w 127"/>
                <a:gd name="T75" fmla="*/ 42 h 57"/>
                <a:gd name="T76" fmla="*/ 55 w 127"/>
                <a:gd name="T77" fmla="*/ 44 h 57"/>
                <a:gd name="T78" fmla="*/ 47 w 127"/>
                <a:gd name="T79" fmla="*/ 45 h 57"/>
                <a:gd name="T80" fmla="*/ 41 w 127"/>
                <a:gd name="T81" fmla="*/ 47 h 57"/>
                <a:gd name="T82" fmla="*/ 34 w 127"/>
                <a:gd name="T83" fmla="*/ 51 h 57"/>
                <a:gd name="T84" fmla="*/ 26 w 127"/>
                <a:gd name="T85" fmla="*/ 53 h 57"/>
                <a:gd name="T86" fmla="*/ 20 w 127"/>
                <a:gd name="T87" fmla="*/ 55 h 57"/>
                <a:gd name="T88" fmla="*/ 13 w 127"/>
                <a:gd name="T89" fmla="*/ 57 h 57"/>
                <a:gd name="T90" fmla="*/ 11 w 127"/>
                <a:gd name="T91" fmla="*/ 57 h 57"/>
                <a:gd name="T92" fmla="*/ 7 w 127"/>
                <a:gd name="T93" fmla="*/ 57 h 57"/>
                <a:gd name="T94" fmla="*/ 5 w 127"/>
                <a:gd name="T95" fmla="*/ 57 h 57"/>
                <a:gd name="T96" fmla="*/ 3 w 127"/>
                <a:gd name="T97" fmla="*/ 57 h 57"/>
                <a:gd name="T98" fmla="*/ 1 w 127"/>
                <a:gd name="T99" fmla="*/ 55 h 57"/>
                <a:gd name="T100" fmla="*/ 1 w 127"/>
                <a:gd name="T101" fmla="*/ 53 h 57"/>
                <a:gd name="T102" fmla="*/ 1 w 127"/>
                <a:gd name="T103" fmla="*/ 51 h 57"/>
                <a:gd name="T104" fmla="*/ 1 w 127"/>
                <a:gd name="T105" fmla="*/ 49 h 57"/>
                <a:gd name="T106" fmla="*/ 0 w 127"/>
                <a:gd name="T107" fmla="*/ 45 h 57"/>
                <a:gd name="T108" fmla="*/ 1 w 127"/>
                <a:gd name="T109" fmla="*/ 44 h 57"/>
                <a:gd name="T110" fmla="*/ 1 w 127"/>
                <a:gd name="T111" fmla="*/ 42 h 57"/>
                <a:gd name="T112" fmla="*/ 1 w 127"/>
                <a:gd name="T113" fmla="*/ 40 h 57"/>
                <a:gd name="T114" fmla="*/ 3 w 127"/>
                <a:gd name="T115" fmla="*/ 36 h 57"/>
                <a:gd name="T116" fmla="*/ 5 w 127"/>
                <a:gd name="T117" fmla="*/ 36 h 57"/>
                <a:gd name="T118" fmla="*/ 5 w 127"/>
                <a:gd name="T119" fmla="*/ 36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7" h="57">
                  <a:moveTo>
                    <a:pt x="5" y="36"/>
                  </a:moveTo>
                  <a:lnTo>
                    <a:pt x="11" y="32"/>
                  </a:lnTo>
                  <a:lnTo>
                    <a:pt x="15" y="30"/>
                  </a:lnTo>
                  <a:lnTo>
                    <a:pt x="20" y="26"/>
                  </a:lnTo>
                  <a:lnTo>
                    <a:pt x="26" y="24"/>
                  </a:lnTo>
                  <a:lnTo>
                    <a:pt x="32" y="23"/>
                  </a:lnTo>
                  <a:lnTo>
                    <a:pt x="38" y="19"/>
                  </a:lnTo>
                  <a:lnTo>
                    <a:pt x="43" y="17"/>
                  </a:lnTo>
                  <a:lnTo>
                    <a:pt x="51" y="15"/>
                  </a:lnTo>
                  <a:lnTo>
                    <a:pt x="57" y="11"/>
                  </a:lnTo>
                  <a:lnTo>
                    <a:pt x="62" y="9"/>
                  </a:lnTo>
                  <a:lnTo>
                    <a:pt x="70" y="7"/>
                  </a:lnTo>
                  <a:lnTo>
                    <a:pt x="76" y="5"/>
                  </a:lnTo>
                  <a:lnTo>
                    <a:pt x="81" y="4"/>
                  </a:lnTo>
                  <a:lnTo>
                    <a:pt x="89" y="4"/>
                  </a:lnTo>
                  <a:lnTo>
                    <a:pt x="95" y="2"/>
                  </a:lnTo>
                  <a:lnTo>
                    <a:pt x="100" y="2"/>
                  </a:lnTo>
                  <a:lnTo>
                    <a:pt x="104" y="2"/>
                  </a:lnTo>
                  <a:lnTo>
                    <a:pt x="110" y="0"/>
                  </a:lnTo>
                  <a:lnTo>
                    <a:pt x="112" y="0"/>
                  </a:lnTo>
                  <a:lnTo>
                    <a:pt x="116" y="2"/>
                  </a:lnTo>
                  <a:lnTo>
                    <a:pt x="119" y="2"/>
                  </a:lnTo>
                  <a:lnTo>
                    <a:pt x="121" y="2"/>
                  </a:lnTo>
                  <a:lnTo>
                    <a:pt x="123" y="2"/>
                  </a:lnTo>
                  <a:lnTo>
                    <a:pt x="125" y="4"/>
                  </a:lnTo>
                  <a:lnTo>
                    <a:pt x="127" y="5"/>
                  </a:lnTo>
                  <a:lnTo>
                    <a:pt x="127" y="7"/>
                  </a:lnTo>
                  <a:lnTo>
                    <a:pt x="127" y="11"/>
                  </a:lnTo>
                  <a:lnTo>
                    <a:pt x="125" y="13"/>
                  </a:lnTo>
                  <a:lnTo>
                    <a:pt x="117" y="17"/>
                  </a:lnTo>
                  <a:lnTo>
                    <a:pt x="112" y="21"/>
                  </a:lnTo>
                  <a:lnTo>
                    <a:pt x="104" y="24"/>
                  </a:lnTo>
                  <a:lnTo>
                    <a:pt x="98" y="26"/>
                  </a:lnTo>
                  <a:lnTo>
                    <a:pt x="91" y="30"/>
                  </a:lnTo>
                  <a:lnTo>
                    <a:pt x="83" y="32"/>
                  </a:lnTo>
                  <a:lnTo>
                    <a:pt x="78" y="36"/>
                  </a:lnTo>
                  <a:lnTo>
                    <a:pt x="70" y="38"/>
                  </a:lnTo>
                  <a:lnTo>
                    <a:pt x="62" y="42"/>
                  </a:lnTo>
                  <a:lnTo>
                    <a:pt x="55" y="44"/>
                  </a:lnTo>
                  <a:lnTo>
                    <a:pt x="47" y="45"/>
                  </a:lnTo>
                  <a:lnTo>
                    <a:pt x="41" y="47"/>
                  </a:lnTo>
                  <a:lnTo>
                    <a:pt x="34" y="51"/>
                  </a:lnTo>
                  <a:lnTo>
                    <a:pt x="26" y="53"/>
                  </a:lnTo>
                  <a:lnTo>
                    <a:pt x="20" y="55"/>
                  </a:lnTo>
                  <a:lnTo>
                    <a:pt x="13" y="57"/>
                  </a:lnTo>
                  <a:lnTo>
                    <a:pt x="11" y="57"/>
                  </a:lnTo>
                  <a:lnTo>
                    <a:pt x="7" y="57"/>
                  </a:lnTo>
                  <a:lnTo>
                    <a:pt x="5" y="57"/>
                  </a:lnTo>
                  <a:lnTo>
                    <a:pt x="3" y="57"/>
                  </a:lnTo>
                  <a:lnTo>
                    <a:pt x="1" y="55"/>
                  </a:lnTo>
                  <a:lnTo>
                    <a:pt x="1" y="53"/>
                  </a:lnTo>
                  <a:lnTo>
                    <a:pt x="1" y="51"/>
                  </a:lnTo>
                  <a:lnTo>
                    <a:pt x="1" y="49"/>
                  </a:lnTo>
                  <a:lnTo>
                    <a:pt x="0" y="45"/>
                  </a:lnTo>
                  <a:lnTo>
                    <a:pt x="1" y="44"/>
                  </a:lnTo>
                  <a:lnTo>
                    <a:pt x="1" y="42"/>
                  </a:lnTo>
                  <a:lnTo>
                    <a:pt x="1" y="40"/>
                  </a:lnTo>
                  <a:lnTo>
                    <a:pt x="3" y="36"/>
                  </a:lnTo>
                  <a:lnTo>
                    <a:pt x="5" y="36"/>
                  </a:lnTo>
                  <a:lnTo>
                    <a:pt x="5" y="36"/>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544" name="Freeform 80">
              <a:extLst>
                <a:ext uri="{FF2B5EF4-FFF2-40B4-BE49-F238E27FC236}">
                  <a16:creationId xmlns:a16="http://schemas.microsoft.com/office/drawing/2014/main" id="{F134E8E9-D06A-B04F-9B44-922025238087}"/>
                </a:ext>
              </a:extLst>
            </p:cNvPr>
            <p:cNvSpPr>
              <a:spLocks/>
            </p:cNvSpPr>
            <p:nvPr/>
          </p:nvSpPr>
          <p:spPr bwMode="auto">
            <a:xfrm>
              <a:off x="3118" y="2416"/>
              <a:ext cx="49" cy="37"/>
            </a:xfrm>
            <a:custGeom>
              <a:avLst/>
              <a:gdLst>
                <a:gd name="T0" fmla="*/ 4 w 99"/>
                <a:gd name="T1" fmla="*/ 58 h 75"/>
                <a:gd name="T2" fmla="*/ 8 w 99"/>
                <a:gd name="T3" fmla="*/ 56 h 75"/>
                <a:gd name="T4" fmla="*/ 12 w 99"/>
                <a:gd name="T5" fmla="*/ 52 h 75"/>
                <a:gd name="T6" fmla="*/ 16 w 99"/>
                <a:gd name="T7" fmla="*/ 48 h 75"/>
                <a:gd name="T8" fmla="*/ 21 w 99"/>
                <a:gd name="T9" fmla="*/ 44 h 75"/>
                <a:gd name="T10" fmla="*/ 27 w 99"/>
                <a:gd name="T11" fmla="*/ 40 h 75"/>
                <a:gd name="T12" fmla="*/ 31 w 99"/>
                <a:gd name="T13" fmla="*/ 37 h 75"/>
                <a:gd name="T14" fmla="*/ 36 w 99"/>
                <a:gd name="T15" fmla="*/ 33 h 75"/>
                <a:gd name="T16" fmla="*/ 42 w 99"/>
                <a:gd name="T17" fmla="*/ 29 h 75"/>
                <a:gd name="T18" fmla="*/ 48 w 99"/>
                <a:gd name="T19" fmla="*/ 23 h 75"/>
                <a:gd name="T20" fmla="*/ 54 w 99"/>
                <a:gd name="T21" fmla="*/ 19 h 75"/>
                <a:gd name="T22" fmla="*/ 59 w 99"/>
                <a:gd name="T23" fmla="*/ 16 h 75"/>
                <a:gd name="T24" fmla="*/ 65 w 99"/>
                <a:gd name="T25" fmla="*/ 12 h 75"/>
                <a:gd name="T26" fmla="*/ 71 w 99"/>
                <a:gd name="T27" fmla="*/ 8 h 75"/>
                <a:gd name="T28" fmla="*/ 76 w 99"/>
                <a:gd name="T29" fmla="*/ 6 h 75"/>
                <a:gd name="T30" fmla="*/ 80 w 99"/>
                <a:gd name="T31" fmla="*/ 4 h 75"/>
                <a:gd name="T32" fmla="*/ 86 w 99"/>
                <a:gd name="T33" fmla="*/ 2 h 75"/>
                <a:gd name="T34" fmla="*/ 88 w 99"/>
                <a:gd name="T35" fmla="*/ 0 h 75"/>
                <a:gd name="T36" fmla="*/ 92 w 99"/>
                <a:gd name="T37" fmla="*/ 0 h 75"/>
                <a:gd name="T38" fmla="*/ 95 w 99"/>
                <a:gd name="T39" fmla="*/ 2 h 75"/>
                <a:gd name="T40" fmla="*/ 97 w 99"/>
                <a:gd name="T41" fmla="*/ 4 h 75"/>
                <a:gd name="T42" fmla="*/ 99 w 99"/>
                <a:gd name="T43" fmla="*/ 6 h 75"/>
                <a:gd name="T44" fmla="*/ 99 w 99"/>
                <a:gd name="T45" fmla="*/ 8 h 75"/>
                <a:gd name="T46" fmla="*/ 99 w 99"/>
                <a:gd name="T47" fmla="*/ 10 h 75"/>
                <a:gd name="T48" fmla="*/ 99 w 99"/>
                <a:gd name="T49" fmla="*/ 12 h 75"/>
                <a:gd name="T50" fmla="*/ 99 w 99"/>
                <a:gd name="T51" fmla="*/ 16 h 75"/>
                <a:gd name="T52" fmla="*/ 97 w 99"/>
                <a:gd name="T53" fmla="*/ 18 h 75"/>
                <a:gd name="T54" fmla="*/ 94 w 99"/>
                <a:gd name="T55" fmla="*/ 21 h 75"/>
                <a:gd name="T56" fmla="*/ 88 w 99"/>
                <a:gd name="T57" fmla="*/ 27 h 75"/>
                <a:gd name="T58" fmla="*/ 84 w 99"/>
                <a:gd name="T59" fmla="*/ 31 h 75"/>
                <a:gd name="T60" fmla="*/ 80 w 99"/>
                <a:gd name="T61" fmla="*/ 35 h 75"/>
                <a:gd name="T62" fmla="*/ 74 w 99"/>
                <a:gd name="T63" fmla="*/ 38 h 75"/>
                <a:gd name="T64" fmla="*/ 69 w 99"/>
                <a:gd name="T65" fmla="*/ 42 h 75"/>
                <a:gd name="T66" fmla="*/ 65 w 99"/>
                <a:gd name="T67" fmla="*/ 46 h 75"/>
                <a:gd name="T68" fmla="*/ 59 w 99"/>
                <a:gd name="T69" fmla="*/ 52 h 75"/>
                <a:gd name="T70" fmla="*/ 54 w 99"/>
                <a:gd name="T71" fmla="*/ 54 h 75"/>
                <a:gd name="T72" fmla="*/ 48 w 99"/>
                <a:gd name="T73" fmla="*/ 58 h 75"/>
                <a:gd name="T74" fmla="*/ 42 w 99"/>
                <a:gd name="T75" fmla="*/ 61 h 75"/>
                <a:gd name="T76" fmla="*/ 36 w 99"/>
                <a:gd name="T77" fmla="*/ 65 h 75"/>
                <a:gd name="T78" fmla="*/ 29 w 99"/>
                <a:gd name="T79" fmla="*/ 67 h 75"/>
                <a:gd name="T80" fmla="*/ 23 w 99"/>
                <a:gd name="T81" fmla="*/ 71 h 75"/>
                <a:gd name="T82" fmla="*/ 16 w 99"/>
                <a:gd name="T83" fmla="*/ 73 h 75"/>
                <a:gd name="T84" fmla="*/ 10 w 99"/>
                <a:gd name="T85" fmla="*/ 75 h 75"/>
                <a:gd name="T86" fmla="*/ 6 w 99"/>
                <a:gd name="T87" fmla="*/ 75 h 75"/>
                <a:gd name="T88" fmla="*/ 4 w 99"/>
                <a:gd name="T89" fmla="*/ 73 h 75"/>
                <a:gd name="T90" fmla="*/ 2 w 99"/>
                <a:gd name="T91" fmla="*/ 71 h 75"/>
                <a:gd name="T92" fmla="*/ 0 w 99"/>
                <a:gd name="T93" fmla="*/ 67 h 75"/>
                <a:gd name="T94" fmla="*/ 0 w 99"/>
                <a:gd name="T95" fmla="*/ 63 h 75"/>
                <a:gd name="T96" fmla="*/ 2 w 99"/>
                <a:gd name="T97" fmla="*/ 61 h 75"/>
                <a:gd name="T98" fmla="*/ 4 w 99"/>
                <a:gd name="T99" fmla="*/ 59 h 75"/>
                <a:gd name="T100" fmla="*/ 4 w 99"/>
                <a:gd name="T101" fmla="*/ 58 h 75"/>
                <a:gd name="T102" fmla="*/ 4 w 99"/>
                <a:gd name="T103" fmla="*/ 5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99" h="75">
                  <a:moveTo>
                    <a:pt x="4" y="58"/>
                  </a:moveTo>
                  <a:lnTo>
                    <a:pt x="8" y="56"/>
                  </a:lnTo>
                  <a:lnTo>
                    <a:pt x="12" y="52"/>
                  </a:lnTo>
                  <a:lnTo>
                    <a:pt x="16" y="48"/>
                  </a:lnTo>
                  <a:lnTo>
                    <a:pt x="21" y="44"/>
                  </a:lnTo>
                  <a:lnTo>
                    <a:pt x="27" y="40"/>
                  </a:lnTo>
                  <a:lnTo>
                    <a:pt x="31" y="37"/>
                  </a:lnTo>
                  <a:lnTo>
                    <a:pt x="36" y="33"/>
                  </a:lnTo>
                  <a:lnTo>
                    <a:pt x="42" y="29"/>
                  </a:lnTo>
                  <a:lnTo>
                    <a:pt x="48" y="23"/>
                  </a:lnTo>
                  <a:lnTo>
                    <a:pt x="54" y="19"/>
                  </a:lnTo>
                  <a:lnTo>
                    <a:pt x="59" y="16"/>
                  </a:lnTo>
                  <a:lnTo>
                    <a:pt x="65" y="12"/>
                  </a:lnTo>
                  <a:lnTo>
                    <a:pt x="71" y="8"/>
                  </a:lnTo>
                  <a:lnTo>
                    <a:pt x="76" y="6"/>
                  </a:lnTo>
                  <a:lnTo>
                    <a:pt x="80" y="4"/>
                  </a:lnTo>
                  <a:lnTo>
                    <a:pt x="86" y="2"/>
                  </a:lnTo>
                  <a:lnTo>
                    <a:pt x="88" y="0"/>
                  </a:lnTo>
                  <a:lnTo>
                    <a:pt x="92" y="0"/>
                  </a:lnTo>
                  <a:lnTo>
                    <a:pt x="95" y="2"/>
                  </a:lnTo>
                  <a:lnTo>
                    <a:pt x="97" y="4"/>
                  </a:lnTo>
                  <a:lnTo>
                    <a:pt x="99" y="6"/>
                  </a:lnTo>
                  <a:lnTo>
                    <a:pt x="99" y="8"/>
                  </a:lnTo>
                  <a:lnTo>
                    <a:pt x="99" y="10"/>
                  </a:lnTo>
                  <a:lnTo>
                    <a:pt x="99" y="12"/>
                  </a:lnTo>
                  <a:lnTo>
                    <a:pt x="99" y="16"/>
                  </a:lnTo>
                  <a:lnTo>
                    <a:pt x="97" y="18"/>
                  </a:lnTo>
                  <a:lnTo>
                    <a:pt x="94" y="21"/>
                  </a:lnTo>
                  <a:lnTo>
                    <a:pt x="88" y="27"/>
                  </a:lnTo>
                  <a:lnTo>
                    <a:pt x="84" y="31"/>
                  </a:lnTo>
                  <a:lnTo>
                    <a:pt x="80" y="35"/>
                  </a:lnTo>
                  <a:lnTo>
                    <a:pt x="74" y="38"/>
                  </a:lnTo>
                  <a:lnTo>
                    <a:pt x="69" y="42"/>
                  </a:lnTo>
                  <a:lnTo>
                    <a:pt x="65" y="46"/>
                  </a:lnTo>
                  <a:lnTo>
                    <a:pt x="59" y="52"/>
                  </a:lnTo>
                  <a:lnTo>
                    <a:pt x="54" y="54"/>
                  </a:lnTo>
                  <a:lnTo>
                    <a:pt x="48" y="58"/>
                  </a:lnTo>
                  <a:lnTo>
                    <a:pt x="42" y="61"/>
                  </a:lnTo>
                  <a:lnTo>
                    <a:pt x="36" y="65"/>
                  </a:lnTo>
                  <a:lnTo>
                    <a:pt x="29" y="67"/>
                  </a:lnTo>
                  <a:lnTo>
                    <a:pt x="23" y="71"/>
                  </a:lnTo>
                  <a:lnTo>
                    <a:pt x="16" y="73"/>
                  </a:lnTo>
                  <a:lnTo>
                    <a:pt x="10" y="75"/>
                  </a:lnTo>
                  <a:lnTo>
                    <a:pt x="6" y="75"/>
                  </a:lnTo>
                  <a:lnTo>
                    <a:pt x="4" y="73"/>
                  </a:lnTo>
                  <a:lnTo>
                    <a:pt x="2" y="71"/>
                  </a:lnTo>
                  <a:lnTo>
                    <a:pt x="0" y="67"/>
                  </a:lnTo>
                  <a:lnTo>
                    <a:pt x="0" y="63"/>
                  </a:lnTo>
                  <a:lnTo>
                    <a:pt x="2" y="61"/>
                  </a:lnTo>
                  <a:lnTo>
                    <a:pt x="4" y="59"/>
                  </a:lnTo>
                  <a:lnTo>
                    <a:pt x="4" y="58"/>
                  </a:lnTo>
                  <a:lnTo>
                    <a:pt x="4" y="58"/>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545" name="Freeform 81">
              <a:extLst>
                <a:ext uri="{FF2B5EF4-FFF2-40B4-BE49-F238E27FC236}">
                  <a16:creationId xmlns:a16="http://schemas.microsoft.com/office/drawing/2014/main" id="{8859C239-4691-9345-B458-4BC4C3A8A776}"/>
                </a:ext>
              </a:extLst>
            </p:cNvPr>
            <p:cNvSpPr>
              <a:spLocks/>
            </p:cNvSpPr>
            <p:nvPr/>
          </p:nvSpPr>
          <p:spPr bwMode="auto">
            <a:xfrm>
              <a:off x="3074" y="2240"/>
              <a:ext cx="66" cy="20"/>
            </a:xfrm>
            <a:custGeom>
              <a:avLst/>
              <a:gdLst>
                <a:gd name="T0" fmla="*/ 45 w 133"/>
                <a:gd name="T1" fmla="*/ 7 h 40"/>
                <a:gd name="T2" fmla="*/ 49 w 133"/>
                <a:gd name="T3" fmla="*/ 5 h 40"/>
                <a:gd name="T4" fmla="*/ 55 w 133"/>
                <a:gd name="T5" fmla="*/ 5 h 40"/>
                <a:gd name="T6" fmla="*/ 61 w 133"/>
                <a:gd name="T7" fmla="*/ 4 h 40"/>
                <a:gd name="T8" fmla="*/ 66 w 133"/>
                <a:gd name="T9" fmla="*/ 4 h 40"/>
                <a:gd name="T10" fmla="*/ 70 w 133"/>
                <a:gd name="T11" fmla="*/ 2 h 40"/>
                <a:gd name="T12" fmla="*/ 76 w 133"/>
                <a:gd name="T13" fmla="*/ 2 h 40"/>
                <a:gd name="T14" fmla="*/ 82 w 133"/>
                <a:gd name="T15" fmla="*/ 2 h 40"/>
                <a:gd name="T16" fmla="*/ 87 w 133"/>
                <a:gd name="T17" fmla="*/ 2 h 40"/>
                <a:gd name="T18" fmla="*/ 93 w 133"/>
                <a:gd name="T19" fmla="*/ 0 h 40"/>
                <a:gd name="T20" fmla="*/ 97 w 133"/>
                <a:gd name="T21" fmla="*/ 0 h 40"/>
                <a:gd name="T22" fmla="*/ 103 w 133"/>
                <a:gd name="T23" fmla="*/ 0 h 40"/>
                <a:gd name="T24" fmla="*/ 108 w 133"/>
                <a:gd name="T25" fmla="*/ 2 h 40"/>
                <a:gd name="T26" fmla="*/ 112 w 133"/>
                <a:gd name="T27" fmla="*/ 2 h 40"/>
                <a:gd name="T28" fmla="*/ 118 w 133"/>
                <a:gd name="T29" fmla="*/ 4 h 40"/>
                <a:gd name="T30" fmla="*/ 122 w 133"/>
                <a:gd name="T31" fmla="*/ 5 h 40"/>
                <a:gd name="T32" fmla="*/ 127 w 133"/>
                <a:gd name="T33" fmla="*/ 7 h 40"/>
                <a:gd name="T34" fmla="*/ 131 w 133"/>
                <a:gd name="T35" fmla="*/ 11 h 40"/>
                <a:gd name="T36" fmla="*/ 133 w 133"/>
                <a:gd name="T37" fmla="*/ 15 h 40"/>
                <a:gd name="T38" fmla="*/ 131 w 133"/>
                <a:gd name="T39" fmla="*/ 17 h 40"/>
                <a:gd name="T40" fmla="*/ 129 w 133"/>
                <a:gd name="T41" fmla="*/ 21 h 40"/>
                <a:gd name="T42" fmla="*/ 123 w 133"/>
                <a:gd name="T43" fmla="*/ 23 h 40"/>
                <a:gd name="T44" fmla="*/ 116 w 133"/>
                <a:gd name="T45" fmla="*/ 24 h 40"/>
                <a:gd name="T46" fmla="*/ 106 w 133"/>
                <a:gd name="T47" fmla="*/ 26 h 40"/>
                <a:gd name="T48" fmla="*/ 97 w 133"/>
                <a:gd name="T49" fmla="*/ 28 h 40"/>
                <a:gd name="T50" fmla="*/ 85 w 133"/>
                <a:gd name="T51" fmla="*/ 30 h 40"/>
                <a:gd name="T52" fmla="*/ 76 w 133"/>
                <a:gd name="T53" fmla="*/ 32 h 40"/>
                <a:gd name="T54" fmla="*/ 64 w 133"/>
                <a:gd name="T55" fmla="*/ 32 h 40"/>
                <a:gd name="T56" fmla="*/ 53 w 133"/>
                <a:gd name="T57" fmla="*/ 34 h 40"/>
                <a:gd name="T58" fmla="*/ 42 w 133"/>
                <a:gd name="T59" fmla="*/ 36 h 40"/>
                <a:gd name="T60" fmla="*/ 32 w 133"/>
                <a:gd name="T61" fmla="*/ 36 h 40"/>
                <a:gd name="T62" fmla="*/ 25 w 133"/>
                <a:gd name="T63" fmla="*/ 38 h 40"/>
                <a:gd name="T64" fmla="*/ 17 w 133"/>
                <a:gd name="T65" fmla="*/ 40 h 40"/>
                <a:gd name="T66" fmla="*/ 15 w 133"/>
                <a:gd name="T67" fmla="*/ 40 h 40"/>
                <a:gd name="T68" fmla="*/ 11 w 133"/>
                <a:gd name="T69" fmla="*/ 40 h 40"/>
                <a:gd name="T70" fmla="*/ 9 w 133"/>
                <a:gd name="T71" fmla="*/ 38 h 40"/>
                <a:gd name="T72" fmla="*/ 7 w 133"/>
                <a:gd name="T73" fmla="*/ 38 h 40"/>
                <a:gd name="T74" fmla="*/ 4 w 133"/>
                <a:gd name="T75" fmla="*/ 36 h 40"/>
                <a:gd name="T76" fmla="*/ 2 w 133"/>
                <a:gd name="T77" fmla="*/ 34 h 40"/>
                <a:gd name="T78" fmla="*/ 0 w 133"/>
                <a:gd name="T79" fmla="*/ 30 h 40"/>
                <a:gd name="T80" fmla="*/ 2 w 133"/>
                <a:gd name="T81" fmla="*/ 26 h 40"/>
                <a:gd name="T82" fmla="*/ 2 w 133"/>
                <a:gd name="T83" fmla="*/ 24 h 40"/>
                <a:gd name="T84" fmla="*/ 4 w 133"/>
                <a:gd name="T85" fmla="*/ 23 h 40"/>
                <a:gd name="T86" fmla="*/ 6 w 133"/>
                <a:gd name="T87" fmla="*/ 21 h 40"/>
                <a:gd name="T88" fmla="*/ 9 w 133"/>
                <a:gd name="T89" fmla="*/ 19 h 40"/>
                <a:gd name="T90" fmla="*/ 11 w 133"/>
                <a:gd name="T91" fmla="*/ 17 h 40"/>
                <a:gd name="T92" fmla="*/ 15 w 133"/>
                <a:gd name="T93" fmla="*/ 15 h 40"/>
                <a:gd name="T94" fmla="*/ 17 w 133"/>
                <a:gd name="T95" fmla="*/ 15 h 40"/>
                <a:gd name="T96" fmla="*/ 19 w 133"/>
                <a:gd name="T97" fmla="*/ 13 h 40"/>
                <a:gd name="T98" fmla="*/ 21 w 133"/>
                <a:gd name="T99" fmla="*/ 13 h 40"/>
                <a:gd name="T100" fmla="*/ 23 w 133"/>
                <a:gd name="T101" fmla="*/ 11 h 40"/>
                <a:gd name="T102" fmla="*/ 25 w 133"/>
                <a:gd name="T103" fmla="*/ 11 h 40"/>
                <a:gd name="T104" fmla="*/ 28 w 133"/>
                <a:gd name="T105" fmla="*/ 11 h 40"/>
                <a:gd name="T106" fmla="*/ 30 w 133"/>
                <a:gd name="T107" fmla="*/ 9 h 40"/>
                <a:gd name="T108" fmla="*/ 32 w 133"/>
                <a:gd name="T109" fmla="*/ 9 h 40"/>
                <a:gd name="T110" fmla="*/ 36 w 133"/>
                <a:gd name="T111" fmla="*/ 7 h 40"/>
                <a:gd name="T112" fmla="*/ 38 w 133"/>
                <a:gd name="T113" fmla="*/ 7 h 40"/>
                <a:gd name="T114" fmla="*/ 42 w 133"/>
                <a:gd name="T115" fmla="*/ 7 h 40"/>
                <a:gd name="T116" fmla="*/ 45 w 133"/>
                <a:gd name="T117" fmla="*/ 7 h 40"/>
                <a:gd name="T118" fmla="*/ 45 w 133"/>
                <a:gd name="T119" fmla="*/ 7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33" h="40">
                  <a:moveTo>
                    <a:pt x="45" y="7"/>
                  </a:moveTo>
                  <a:lnTo>
                    <a:pt x="49" y="5"/>
                  </a:lnTo>
                  <a:lnTo>
                    <a:pt x="55" y="5"/>
                  </a:lnTo>
                  <a:lnTo>
                    <a:pt x="61" y="4"/>
                  </a:lnTo>
                  <a:lnTo>
                    <a:pt x="66" y="4"/>
                  </a:lnTo>
                  <a:lnTo>
                    <a:pt x="70" y="2"/>
                  </a:lnTo>
                  <a:lnTo>
                    <a:pt x="76" y="2"/>
                  </a:lnTo>
                  <a:lnTo>
                    <a:pt x="82" y="2"/>
                  </a:lnTo>
                  <a:lnTo>
                    <a:pt x="87" y="2"/>
                  </a:lnTo>
                  <a:lnTo>
                    <a:pt x="93" y="0"/>
                  </a:lnTo>
                  <a:lnTo>
                    <a:pt x="97" y="0"/>
                  </a:lnTo>
                  <a:lnTo>
                    <a:pt x="103" y="0"/>
                  </a:lnTo>
                  <a:lnTo>
                    <a:pt x="108" y="2"/>
                  </a:lnTo>
                  <a:lnTo>
                    <a:pt x="112" y="2"/>
                  </a:lnTo>
                  <a:lnTo>
                    <a:pt x="118" y="4"/>
                  </a:lnTo>
                  <a:lnTo>
                    <a:pt x="122" y="5"/>
                  </a:lnTo>
                  <a:lnTo>
                    <a:pt x="127" y="7"/>
                  </a:lnTo>
                  <a:lnTo>
                    <a:pt x="131" y="11"/>
                  </a:lnTo>
                  <a:lnTo>
                    <a:pt x="133" y="15"/>
                  </a:lnTo>
                  <a:lnTo>
                    <a:pt x="131" y="17"/>
                  </a:lnTo>
                  <a:lnTo>
                    <a:pt x="129" y="21"/>
                  </a:lnTo>
                  <a:lnTo>
                    <a:pt x="123" y="23"/>
                  </a:lnTo>
                  <a:lnTo>
                    <a:pt x="116" y="24"/>
                  </a:lnTo>
                  <a:lnTo>
                    <a:pt x="106" y="26"/>
                  </a:lnTo>
                  <a:lnTo>
                    <a:pt x="97" y="28"/>
                  </a:lnTo>
                  <a:lnTo>
                    <a:pt x="85" y="30"/>
                  </a:lnTo>
                  <a:lnTo>
                    <a:pt x="76" y="32"/>
                  </a:lnTo>
                  <a:lnTo>
                    <a:pt x="64" y="32"/>
                  </a:lnTo>
                  <a:lnTo>
                    <a:pt x="53" y="34"/>
                  </a:lnTo>
                  <a:lnTo>
                    <a:pt x="42" y="36"/>
                  </a:lnTo>
                  <a:lnTo>
                    <a:pt x="32" y="36"/>
                  </a:lnTo>
                  <a:lnTo>
                    <a:pt x="25" y="38"/>
                  </a:lnTo>
                  <a:lnTo>
                    <a:pt x="17" y="40"/>
                  </a:lnTo>
                  <a:lnTo>
                    <a:pt x="15" y="40"/>
                  </a:lnTo>
                  <a:lnTo>
                    <a:pt x="11" y="40"/>
                  </a:lnTo>
                  <a:lnTo>
                    <a:pt x="9" y="38"/>
                  </a:lnTo>
                  <a:lnTo>
                    <a:pt x="7" y="38"/>
                  </a:lnTo>
                  <a:lnTo>
                    <a:pt x="4" y="36"/>
                  </a:lnTo>
                  <a:lnTo>
                    <a:pt x="2" y="34"/>
                  </a:lnTo>
                  <a:lnTo>
                    <a:pt x="0" y="30"/>
                  </a:lnTo>
                  <a:lnTo>
                    <a:pt x="2" y="26"/>
                  </a:lnTo>
                  <a:lnTo>
                    <a:pt x="2" y="24"/>
                  </a:lnTo>
                  <a:lnTo>
                    <a:pt x="4" y="23"/>
                  </a:lnTo>
                  <a:lnTo>
                    <a:pt x="6" y="21"/>
                  </a:lnTo>
                  <a:lnTo>
                    <a:pt x="9" y="19"/>
                  </a:lnTo>
                  <a:lnTo>
                    <a:pt x="11" y="17"/>
                  </a:lnTo>
                  <a:lnTo>
                    <a:pt x="15" y="15"/>
                  </a:lnTo>
                  <a:lnTo>
                    <a:pt x="17" y="15"/>
                  </a:lnTo>
                  <a:lnTo>
                    <a:pt x="19" y="13"/>
                  </a:lnTo>
                  <a:lnTo>
                    <a:pt x="21" y="13"/>
                  </a:lnTo>
                  <a:lnTo>
                    <a:pt x="23" y="11"/>
                  </a:lnTo>
                  <a:lnTo>
                    <a:pt x="25" y="11"/>
                  </a:lnTo>
                  <a:lnTo>
                    <a:pt x="28" y="11"/>
                  </a:lnTo>
                  <a:lnTo>
                    <a:pt x="30" y="9"/>
                  </a:lnTo>
                  <a:lnTo>
                    <a:pt x="32" y="9"/>
                  </a:lnTo>
                  <a:lnTo>
                    <a:pt x="36" y="7"/>
                  </a:lnTo>
                  <a:lnTo>
                    <a:pt x="38" y="7"/>
                  </a:lnTo>
                  <a:lnTo>
                    <a:pt x="42" y="7"/>
                  </a:lnTo>
                  <a:lnTo>
                    <a:pt x="45" y="7"/>
                  </a:lnTo>
                  <a:lnTo>
                    <a:pt x="45" y="7"/>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546" name="Freeform 82">
              <a:extLst>
                <a:ext uri="{FF2B5EF4-FFF2-40B4-BE49-F238E27FC236}">
                  <a16:creationId xmlns:a16="http://schemas.microsoft.com/office/drawing/2014/main" id="{702D1C36-FFEA-D14F-B401-BD4A62EA4E60}"/>
                </a:ext>
              </a:extLst>
            </p:cNvPr>
            <p:cNvSpPr>
              <a:spLocks/>
            </p:cNvSpPr>
            <p:nvPr/>
          </p:nvSpPr>
          <p:spPr bwMode="auto">
            <a:xfrm>
              <a:off x="3387" y="2420"/>
              <a:ext cx="48" cy="54"/>
            </a:xfrm>
            <a:custGeom>
              <a:avLst/>
              <a:gdLst>
                <a:gd name="T0" fmla="*/ 0 w 97"/>
                <a:gd name="T1" fmla="*/ 8 h 106"/>
                <a:gd name="T2" fmla="*/ 21 w 97"/>
                <a:gd name="T3" fmla="*/ 2 h 106"/>
                <a:gd name="T4" fmla="*/ 40 w 97"/>
                <a:gd name="T5" fmla="*/ 0 h 106"/>
                <a:gd name="T6" fmla="*/ 55 w 97"/>
                <a:gd name="T7" fmla="*/ 2 h 106"/>
                <a:gd name="T8" fmla="*/ 68 w 97"/>
                <a:gd name="T9" fmla="*/ 8 h 106"/>
                <a:gd name="T10" fmla="*/ 78 w 97"/>
                <a:gd name="T11" fmla="*/ 13 h 106"/>
                <a:gd name="T12" fmla="*/ 87 w 97"/>
                <a:gd name="T13" fmla="*/ 21 h 106"/>
                <a:gd name="T14" fmla="*/ 91 w 97"/>
                <a:gd name="T15" fmla="*/ 30 h 106"/>
                <a:gd name="T16" fmla="*/ 95 w 97"/>
                <a:gd name="T17" fmla="*/ 42 h 106"/>
                <a:gd name="T18" fmla="*/ 97 w 97"/>
                <a:gd name="T19" fmla="*/ 51 h 106"/>
                <a:gd name="T20" fmla="*/ 95 w 97"/>
                <a:gd name="T21" fmla="*/ 63 h 106"/>
                <a:gd name="T22" fmla="*/ 91 w 97"/>
                <a:gd name="T23" fmla="*/ 74 h 106"/>
                <a:gd name="T24" fmla="*/ 87 w 97"/>
                <a:gd name="T25" fmla="*/ 84 h 106"/>
                <a:gd name="T26" fmla="*/ 80 w 97"/>
                <a:gd name="T27" fmla="*/ 91 h 106"/>
                <a:gd name="T28" fmla="*/ 72 w 97"/>
                <a:gd name="T29" fmla="*/ 99 h 106"/>
                <a:gd name="T30" fmla="*/ 61 w 97"/>
                <a:gd name="T31" fmla="*/ 103 h 106"/>
                <a:gd name="T32" fmla="*/ 49 w 97"/>
                <a:gd name="T33" fmla="*/ 106 h 106"/>
                <a:gd name="T34" fmla="*/ 49 w 97"/>
                <a:gd name="T35" fmla="*/ 103 h 106"/>
                <a:gd name="T36" fmla="*/ 47 w 97"/>
                <a:gd name="T37" fmla="*/ 99 h 106"/>
                <a:gd name="T38" fmla="*/ 45 w 97"/>
                <a:gd name="T39" fmla="*/ 95 h 106"/>
                <a:gd name="T40" fmla="*/ 43 w 97"/>
                <a:gd name="T41" fmla="*/ 93 h 106"/>
                <a:gd name="T42" fmla="*/ 42 w 97"/>
                <a:gd name="T43" fmla="*/ 91 h 106"/>
                <a:gd name="T44" fmla="*/ 42 w 97"/>
                <a:gd name="T45" fmla="*/ 89 h 106"/>
                <a:gd name="T46" fmla="*/ 42 w 97"/>
                <a:gd name="T47" fmla="*/ 87 h 106"/>
                <a:gd name="T48" fmla="*/ 43 w 97"/>
                <a:gd name="T49" fmla="*/ 87 h 106"/>
                <a:gd name="T50" fmla="*/ 45 w 97"/>
                <a:gd name="T51" fmla="*/ 86 h 106"/>
                <a:gd name="T52" fmla="*/ 47 w 97"/>
                <a:gd name="T53" fmla="*/ 86 h 106"/>
                <a:gd name="T54" fmla="*/ 55 w 97"/>
                <a:gd name="T55" fmla="*/ 84 h 106"/>
                <a:gd name="T56" fmla="*/ 61 w 97"/>
                <a:gd name="T57" fmla="*/ 80 h 106"/>
                <a:gd name="T58" fmla="*/ 64 w 97"/>
                <a:gd name="T59" fmla="*/ 76 h 106"/>
                <a:gd name="T60" fmla="*/ 70 w 97"/>
                <a:gd name="T61" fmla="*/ 72 h 106"/>
                <a:gd name="T62" fmla="*/ 72 w 97"/>
                <a:gd name="T63" fmla="*/ 67 h 106"/>
                <a:gd name="T64" fmla="*/ 76 w 97"/>
                <a:gd name="T65" fmla="*/ 63 h 106"/>
                <a:gd name="T66" fmla="*/ 76 w 97"/>
                <a:gd name="T67" fmla="*/ 57 h 106"/>
                <a:gd name="T68" fmla="*/ 78 w 97"/>
                <a:gd name="T69" fmla="*/ 51 h 106"/>
                <a:gd name="T70" fmla="*/ 76 w 97"/>
                <a:gd name="T71" fmla="*/ 46 h 106"/>
                <a:gd name="T72" fmla="*/ 76 w 97"/>
                <a:gd name="T73" fmla="*/ 40 h 106"/>
                <a:gd name="T74" fmla="*/ 74 w 97"/>
                <a:gd name="T75" fmla="*/ 36 h 106"/>
                <a:gd name="T76" fmla="*/ 70 w 97"/>
                <a:gd name="T77" fmla="*/ 32 h 106"/>
                <a:gd name="T78" fmla="*/ 66 w 97"/>
                <a:gd name="T79" fmla="*/ 28 h 106"/>
                <a:gd name="T80" fmla="*/ 61 w 97"/>
                <a:gd name="T81" fmla="*/ 25 h 106"/>
                <a:gd name="T82" fmla="*/ 55 w 97"/>
                <a:gd name="T83" fmla="*/ 23 h 106"/>
                <a:gd name="T84" fmla="*/ 47 w 97"/>
                <a:gd name="T85" fmla="*/ 21 h 106"/>
                <a:gd name="T86" fmla="*/ 43 w 97"/>
                <a:gd name="T87" fmla="*/ 21 h 106"/>
                <a:gd name="T88" fmla="*/ 40 w 97"/>
                <a:gd name="T89" fmla="*/ 23 h 106"/>
                <a:gd name="T90" fmla="*/ 36 w 97"/>
                <a:gd name="T91" fmla="*/ 23 h 106"/>
                <a:gd name="T92" fmla="*/ 34 w 97"/>
                <a:gd name="T93" fmla="*/ 25 h 106"/>
                <a:gd name="T94" fmla="*/ 30 w 97"/>
                <a:gd name="T95" fmla="*/ 25 h 106"/>
                <a:gd name="T96" fmla="*/ 26 w 97"/>
                <a:gd name="T97" fmla="*/ 27 h 106"/>
                <a:gd name="T98" fmla="*/ 22 w 97"/>
                <a:gd name="T99" fmla="*/ 27 h 106"/>
                <a:gd name="T100" fmla="*/ 19 w 97"/>
                <a:gd name="T101" fmla="*/ 28 h 106"/>
                <a:gd name="T102" fmla="*/ 19 w 97"/>
                <a:gd name="T103" fmla="*/ 25 h 106"/>
                <a:gd name="T104" fmla="*/ 17 w 97"/>
                <a:gd name="T105" fmla="*/ 23 h 106"/>
                <a:gd name="T106" fmla="*/ 15 w 97"/>
                <a:gd name="T107" fmla="*/ 21 h 106"/>
                <a:gd name="T108" fmla="*/ 13 w 97"/>
                <a:gd name="T109" fmla="*/ 19 h 106"/>
                <a:gd name="T110" fmla="*/ 11 w 97"/>
                <a:gd name="T111" fmla="*/ 17 h 106"/>
                <a:gd name="T112" fmla="*/ 9 w 97"/>
                <a:gd name="T113" fmla="*/ 17 h 106"/>
                <a:gd name="T114" fmla="*/ 5 w 97"/>
                <a:gd name="T115" fmla="*/ 13 h 106"/>
                <a:gd name="T116" fmla="*/ 2 w 97"/>
                <a:gd name="T117" fmla="*/ 11 h 106"/>
                <a:gd name="T118" fmla="*/ 0 w 97"/>
                <a:gd name="T119" fmla="*/ 9 h 106"/>
                <a:gd name="T120" fmla="*/ 0 w 97"/>
                <a:gd name="T121" fmla="*/ 8 h 106"/>
                <a:gd name="T122" fmla="*/ 0 w 97"/>
                <a:gd name="T123" fmla="*/ 8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97" h="106">
                  <a:moveTo>
                    <a:pt x="0" y="8"/>
                  </a:moveTo>
                  <a:lnTo>
                    <a:pt x="21" y="2"/>
                  </a:lnTo>
                  <a:lnTo>
                    <a:pt x="40" y="0"/>
                  </a:lnTo>
                  <a:lnTo>
                    <a:pt x="55" y="2"/>
                  </a:lnTo>
                  <a:lnTo>
                    <a:pt x="68" y="8"/>
                  </a:lnTo>
                  <a:lnTo>
                    <a:pt x="78" y="13"/>
                  </a:lnTo>
                  <a:lnTo>
                    <a:pt x="87" y="21"/>
                  </a:lnTo>
                  <a:lnTo>
                    <a:pt x="91" y="30"/>
                  </a:lnTo>
                  <a:lnTo>
                    <a:pt x="95" y="42"/>
                  </a:lnTo>
                  <a:lnTo>
                    <a:pt x="97" y="51"/>
                  </a:lnTo>
                  <a:lnTo>
                    <a:pt x="95" y="63"/>
                  </a:lnTo>
                  <a:lnTo>
                    <a:pt x="91" y="74"/>
                  </a:lnTo>
                  <a:lnTo>
                    <a:pt x="87" y="84"/>
                  </a:lnTo>
                  <a:lnTo>
                    <a:pt x="80" y="91"/>
                  </a:lnTo>
                  <a:lnTo>
                    <a:pt x="72" y="99"/>
                  </a:lnTo>
                  <a:lnTo>
                    <a:pt x="61" y="103"/>
                  </a:lnTo>
                  <a:lnTo>
                    <a:pt x="49" y="106"/>
                  </a:lnTo>
                  <a:lnTo>
                    <a:pt x="49" y="103"/>
                  </a:lnTo>
                  <a:lnTo>
                    <a:pt x="47" y="99"/>
                  </a:lnTo>
                  <a:lnTo>
                    <a:pt x="45" y="95"/>
                  </a:lnTo>
                  <a:lnTo>
                    <a:pt x="43" y="93"/>
                  </a:lnTo>
                  <a:lnTo>
                    <a:pt x="42" y="91"/>
                  </a:lnTo>
                  <a:lnTo>
                    <a:pt x="42" y="89"/>
                  </a:lnTo>
                  <a:lnTo>
                    <a:pt x="42" y="87"/>
                  </a:lnTo>
                  <a:lnTo>
                    <a:pt x="43" y="87"/>
                  </a:lnTo>
                  <a:lnTo>
                    <a:pt x="45" y="86"/>
                  </a:lnTo>
                  <a:lnTo>
                    <a:pt x="47" y="86"/>
                  </a:lnTo>
                  <a:lnTo>
                    <a:pt x="55" y="84"/>
                  </a:lnTo>
                  <a:lnTo>
                    <a:pt x="61" y="80"/>
                  </a:lnTo>
                  <a:lnTo>
                    <a:pt x="64" y="76"/>
                  </a:lnTo>
                  <a:lnTo>
                    <a:pt x="70" y="72"/>
                  </a:lnTo>
                  <a:lnTo>
                    <a:pt x="72" y="67"/>
                  </a:lnTo>
                  <a:lnTo>
                    <a:pt x="76" y="63"/>
                  </a:lnTo>
                  <a:lnTo>
                    <a:pt x="76" y="57"/>
                  </a:lnTo>
                  <a:lnTo>
                    <a:pt x="78" y="51"/>
                  </a:lnTo>
                  <a:lnTo>
                    <a:pt x="76" y="46"/>
                  </a:lnTo>
                  <a:lnTo>
                    <a:pt x="76" y="40"/>
                  </a:lnTo>
                  <a:lnTo>
                    <a:pt x="74" y="36"/>
                  </a:lnTo>
                  <a:lnTo>
                    <a:pt x="70" y="32"/>
                  </a:lnTo>
                  <a:lnTo>
                    <a:pt x="66" y="28"/>
                  </a:lnTo>
                  <a:lnTo>
                    <a:pt x="61" y="25"/>
                  </a:lnTo>
                  <a:lnTo>
                    <a:pt x="55" y="23"/>
                  </a:lnTo>
                  <a:lnTo>
                    <a:pt x="47" y="21"/>
                  </a:lnTo>
                  <a:lnTo>
                    <a:pt x="43" y="21"/>
                  </a:lnTo>
                  <a:lnTo>
                    <a:pt x="40" y="23"/>
                  </a:lnTo>
                  <a:lnTo>
                    <a:pt x="36" y="23"/>
                  </a:lnTo>
                  <a:lnTo>
                    <a:pt x="34" y="25"/>
                  </a:lnTo>
                  <a:lnTo>
                    <a:pt x="30" y="25"/>
                  </a:lnTo>
                  <a:lnTo>
                    <a:pt x="26" y="27"/>
                  </a:lnTo>
                  <a:lnTo>
                    <a:pt x="22" y="27"/>
                  </a:lnTo>
                  <a:lnTo>
                    <a:pt x="19" y="28"/>
                  </a:lnTo>
                  <a:lnTo>
                    <a:pt x="19" y="25"/>
                  </a:lnTo>
                  <a:lnTo>
                    <a:pt x="17" y="23"/>
                  </a:lnTo>
                  <a:lnTo>
                    <a:pt x="15" y="21"/>
                  </a:lnTo>
                  <a:lnTo>
                    <a:pt x="13" y="19"/>
                  </a:lnTo>
                  <a:lnTo>
                    <a:pt x="11" y="17"/>
                  </a:lnTo>
                  <a:lnTo>
                    <a:pt x="9" y="17"/>
                  </a:lnTo>
                  <a:lnTo>
                    <a:pt x="5" y="13"/>
                  </a:lnTo>
                  <a:lnTo>
                    <a:pt x="2" y="11"/>
                  </a:lnTo>
                  <a:lnTo>
                    <a:pt x="0" y="9"/>
                  </a:lnTo>
                  <a:lnTo>
                    <a:pt x="0" y="8"/>
                  </a:lnTo>
                  <a:lnTo>
                    <a:pt x="0" y="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547" name="Freeform 83">
              <a:extLst>
                <a:ext uri="{FF2B5EF4-FFF2-40B4-BE49-F238E27FC236}">
                  <a16:creationId xmlns:a16="http://schemas.microsoft.com/office/drawing/2014/main" id="{49976967-F9A4-2945-86E2-EEC0A61BD760}"/>
                </a:ext>
              </a:extLst>
            </p:cNvPr>
            <p:cNvSpPr>
              <a:spLocks/>
            </p:cNvSpPr>
            <p:nvPr/>
          </p:nvSpPr>
          <p:spPr bwMode="auto">
            <a:xfrm>
              <a:off x="3308" y="2423"/>
              <a:ext cx="47" cy="54"/>
            </a:xfrm>
            <a:custGeom>
              <a:avLst/>
              <a:gdLst>
                <a:gd name="T0" fmla="*/ 23 w 95"/>
                <a:gd name="T1" fmla="*/ 3 h 106"/>
                <a:gd name="T2" fmla="*/ 32 w 95"/>
                <a:gd name="T3" fmla="*/ 2 h 106"/>
                <a:gd name="T4" fmla="*/ 42 w 95"/>
                <a:gd name="T5" fmla="*/ 0 h 106"/>
                <a:gd name="T6" fmla="*/ 51 w 95"/>
                <a:gd name="T7" fmla="*/ 0 h 106"/>
                <a:gd name="T8" fmla="*/ 63 w 95"/>
                <a:gd name="T9" fmla="*/ 0 h 106"/>
                <a:gd name="T10" fmla="*/ 72 w 95"/>
                <a:gd name="T11" fmla="*/ 0 h 106"/>
                <a:gd name="T12" fmla="*/ 82 w 95"/>
                <a:gd name="T13" fmla="*/ 2 h 106"/>
                <a:gd name="T14" fmla="*/ 89 w 95"/>
                <a:gd name="T15" fmla="*/ 5 h 106"/>
                <a:gd name="T16" fmla="*/ 93 w 95"/>
                <a:gd name="T17" fmla="*/ 7 h 106"/>
                <a:gd name="T18" fmla="*/ 95 w 95"/>
                <a:gd name="T19" fmla="*/ 11 h 106"/>
                <a:gd name="T20" fmla="*/ 93 w 95"/>
                <a:gd name="T21" fmla="*/ 15 h 106"/>
                <a:gd name="T22" fmla="*/ 91 w 95"/>
                <a:gd name="T23" fmla="*/ 21 h 106"/>
                <a:gd name="T24" fmla="*/ 87 w 95"/>
                <a:gd name="T25" fmla="*/ 24 h 106"/>
                <a:gd name="T26" fmla="*/ 74 w 95"/>
                <a:gd name="T27" fmla="*/ 22 h 106"/>
                <a:gd name="T28" fmla="*/ 61 w 95"/>
                <a:gd name="T29" fmla="*/ 21 h 106"/>
                <a:gd name="T30" fmla="*/ 47 w 95"/>
                <a:gd name="T31" fmla="*/ 22 h 106"/>
                <a:gd name="T32" fmla="*/ 34 w 95"/>
                <a:gd name="T33" fmla="*/ 26 h 106"/>
                <a:gd name="T34" fmla="*/ 26 w 95"/>
                <a:gd name="T35" fmla="*/ 32 h 106"/>
                <a:gd name="T36" fmla="*/ 21 w 95"/>
                <a:gd name="T37" fmla="*/ 43 h 106"/>
                <a:gd name="T38" fmla="*/ 23 w 95"/>
                <a:gd name="T39" fmla="*/ 61 h 106"/>
                <a:gd name="T40" fmla="*/ 28 w 95"/>
                <a:gd name="T41" fmla="*/ 72 h 106"/>
                <a:gd name="T42" fmla="*/ 32 w 95"/>
                <a:gd name="T43" fmla="*/ 76 h 106"/>
                <a:gd name="T44" fmla="*/ 36 w 95"/>
                <a:gd name="T45" fmla="*/ 80 h 106"/>
                <a:gd name="T46" fmla="*/ 42 w 95"/>
                <a:gd name="T47" fmla="*/ 81 h 106"/>
                <a:gd name="T48" fmla="*/ 45 w 95"/>
                <a:gd name="T49" fmla="*/ 83 h 106"/>
                <a:gd name="T50" fmla="*/ 51 w 95"/>
                <a:gd name="T51" fmla="*/ 83 h 106"/>
                <a:gd name="T52" fmla="*/ 55 w 95"/>
                <a:gd name="T53" fmla="*/ 83 h 106"/>
                <a:gd name="T54" fmla="*/ 59 w 95"/>
                <a:gd name="T55" fmla="*/ 83 h 106"/>
                <a:gd name="T56" fmla="*/ 63 w 95"/>
                <a:gd name="T57" fmla="*/ 83 h 106"/>
                <a:gd name="T58" fmla="*/ 64 w 95"/>
                <a:gd name="T59" fmla="*/ 85 h 106"/>
                <a:gd name="T60" fmla="*/ 64 w 95"/>
                <a:gd name="T61" fmla="*/ 89 h 106"/>
                <a:gd name="T62" fmla="*/ 61 w 95"/>
                <a:gd name="T63" fmla="*/ 97 h 106"/>
                <a:gd name="T64" fmla="*/ 57 w 95"/>
                <a:gd name="T65" fmla="*/ 104 h 106"/>
                <a:gd name="T66" fmla="*/ 47 w 95"/>
                <a:gd name="T67" fmla="*/ 106 h 106"/>
                <a:gd name="T68" fmla="*/ 30 w 95"/>
                <a:gd name="T69" fmla="*/ 100 h 106"/>
                <a:gd name="T70" fmla="*/ 15 w 95"/>
                <a:gd name="T71" fmla="*/ 91 h 106"/>
                <a:gd name="T72" fmla="*/ 5 w 95"/>
                <a:gd name="T73" fmla="*/ 76 h 106"/>
                <a:gd name="T74" fmla="*/ 2 w 95"/>
                <a:gd name="T75" fmla="*/ 61 h 106"/>
                <a:gd name="T76" fmla="*/ 0 w 95"/>
                <a:gd name="T77" fmla="*/ 43 h 106"/>
                <a:gd name="T78" fmla="*/ 4 w 95"/>
                <a:gd name="T79" fmla="*/ 26 h 106"/>
                <a:gd name="T80" fmla="*/ 13 w 95"/>
                <a:gd name="T81" fmla="*/ 13 h 106"/>
                <a:gd name="T82" fmla="*/ 21 w 95"/>
                <a:gd name="T83" fmla="*/ 7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95" h="106">
                  <a:moveTo>
                    <a:pt x="21" y="7"/>
                  </a:moveTo>
                  <a:lnTo>
                    <a:pt x="23" y="3"/>
                  </a:lnTo>
                  <a:lnTo>
                    <a:pt x="28" y="3"/>
                  </a:lnTo>
                  <a:lnTo>
                    <a:pt x="32" y="2"/>
                  </a:lnTo>
                  <a:lnTo>
                    <a:pt x="36" y="2"/>
                  </a:lnTo>
                  <a:lnTo>
                    <a:pt x="42" y="0"/>
                  </a:lnTo>
                  <a:lnTo>
                    <a:pt x="47" y="0"/>
                  </a:lnTo>
                  <a:lnTo>
                    <a:pt x="51" y="0"/>
                  </a:lnTo>
                  <a:lnTo>
                    <a:pt x="57" y="0"/>
                  </a:lnTo>
                  <a:lnTo>
                    <a:pt x="63" y="0"/>
                  </a:lnTo>
                  <a:lnTo>
                    <a:pt x="66" y="0"/>
                  </a:lnTo>
                  <a:lnTo>
                    <a:pt x="72" y="0"/>
                  </a:lnTo>
                  <a:lnTo>
                    <a:pt x="78" y="2"/>
                  </a:lnTo>
                  <a:lnTo>
                    <a:pt x="82" y="2"/>
                  </a:lnTo>
                  <a:lnTo>
                    <a:pt x="85" y="3"/>
                  </a:lnTo>
                  <a:lnTo>
                    <a:pt x="89" y="5"/>
                  </a:lnTo>
                  <a:lnTo>
                    <a:pt x="91" y="7"/>
                  </a:lnTo>
                  <a:lnTo>
                    <a:pt x="93" y="7"/>
                  </a:lnTo>
                  <a:lnTo>
                    <a:pt x="95" y="9"/>
                  </a:lnTo>
                  <a:lnTo>
                    <a:pt x="95" y="11"/>
                  </a:lnTo>
                  <a:lnTo>
                    <a:pt x="93" y="13"/>
                  </a:lnTo>
                  <a:lnTo>
                    <a:pt x="93" y="15"/>
                  </a:lnTo>
                  <a:lnTo>
                    <a:pt x="91" y="19"/>
                  </a:lnTo>
                  <a:lnTo>
                    <a:pt x="91" y="21"/>
                  </a:lnTo>
                  <a:lnTo>
                    <a:pt x="91" y="24"/>
                  </a:lnTo>
                  <a:lnTo>
                    <a:pt x="87" y="24"/>
                  </a:lnTo>
                  <a:lnTo>
                    <a:pt x="82" y="22"/>
                  </a:lnTo>
                  <a:lnTo>
                    <a:pt x="74" y="22"/>
                  </a:lnTo>
                  <a:lnTo>
                    <a:pt x="68" y="22"/>
                  </a:lnTo>
                  <a:lnTo>
                    <a:pt x="61" y="21"/>
                  </a:lnTo>
                  <a:lnTo>
                    <a:pt x="53" y="22"/>
                  </a:lnTo>
                  <a:lnTo>
                    <a:pt x="47" y="22"/>
                  </a:lnTo>
                  <a:lnTo>
                    <a:pt x="40" y="24"/>
                  </a:lnTo>
                  <a:lnTo>
                    <a:pt x="34" y="26"/>
                  </a:lnTo>
                  <a:lnTo>
                    <a:pt x="30" y="28"/>
                  </a:lnTo>
                  <a:lnTo>
                    <a:pt x="26" y="32"/>
                  </a:lnTo>
                  <a:lnTo>
                    <a:pt x="23" y="38"/>
                  </a:lnTo>
                  <a:lnTo>
                    <a:pt x="21" y="43"/>
                  </a:lnTo>
                  <a:lnTo>
                    <a:pt x="23" y="51"/>
                  </a:lnTo>
                  <a:lnTo>
                    <a:pt x="23" y="61"/>
                  </a:lnTo>
                  <a:lnTo>
                    <a:pt x="28" y="70"/>
                  </a:lnTo>
                  <a:lnTo>
                    <a:pt x="28" y="72"/>
                  </a:lnTo>
                  <a:lnTo>
                    <a:pt x="30" y="74"/>
                  </a:lnTo>
                  <a:lnTo>
                    <a:pt x="32" y="76"/>
                  </a:lnTo>
                  <a:lnTo>
                    <a:pt x="34" y="78"/>
                  </a:lnTo>
                  <a:lnTo>
                    <a:pt x="36" y="80"/>
                  </a:lnTo>
                  <a:lnTo>
                    <a:pt x="38" y="80"/>
                  </a:lnTo>
                  <a:lnTo>
                    <a:pt x="42" y="81"/>
                  </a:lnTo>
                  <a:lnTo>
                    <a:pt x="44" y="81"/>
                  </a:lnTo>
                  <a:lnTo>
                    <a:pt x="45" y="83"/>
                  </a:lnTo>
                  <a:lnTo>
                    <a:pt x="49" y="83"/>
                  </a:lnTo>
                  <a:lnTo>
                    <a:pt x="51" y="83"/>
                  </a:lnTo>
                  <a:lnTo>
                    <a:pt x="53" y="83"/>
                  </a:lnTo>
                  <a:lnTo>
                    <a:pt x="55" y="83"/>
                  </a:lnTo>
                  <a:lnTo>
                    <a:pt x="57" y="83"/>
                  </a:lnTo>
                  <a:lnTo>
                    <a:pt x="59" y="83"/>
                  </a:lnTo>
                  <a:lnTo>
                    <a:pt x="61" y="85"/>
                  </a:lnTo>
                  <a:lnTo>
                    <a:pt x="63" y="83"/>
                  </a:lnTo>
                  <a:lnTo>
                    <a:pt x="64" y="85"/>
                  </a:lnTo>
                  <a:lnTo>
                    <a:pt x="64" y="85"/>
                  </a:lnTo>
                  <a:lnTo>
                    <a:pt x="64" y="87"/>
                  </a:lnTo>
                  <a:lnTo>
                    <a:pt x="64" y="89"/>
                  </a:lnTo>
                  <a:lnTo>
                    <a:pt x="63" y="93"/>
                  </a:lnTo>
                  <a:lnTo>
                    <a:pt x="61" y="97"/>
                  </a:lnTo>
                  <a:lnTo>
                    <a:pt x="59" y="100"/>
                  </a:lnTo>
                  <a:lnTo>
                    <a:pt x="57" y="104"/>
                  </a:lnTo>
                  <a:lnTo>
                    <a:pt x="59" y="106"/>
                  </a:lnTo>
                  <a:lnTo>
                    <a:pt x="47" y="106"/>
                  </a:lnTo>
                  <a:lnTo>
                    <a:pt x="38" y="104"/>
                  </a:lnTo>
                  <a:lnTo>
                    <a:pt x="30" y="100"/>
                  </a:lnTo>
                  <a:lnTo>
                    <a:pt x="23" y="97"/>
                  </a:lnTo>
                  <a:lnTo>
                    <a:pt x="15" y="91"/>
                  </a:lnTo>
                  <a:lnTo>
                    <a:pt x="11" y="83"/>
                  </a:lnTo>
                  <a:lnTo>
                    <a:pt x="5" y="76"/>
                  </a:lnTo>
                  <a:lnTo>
                    <a:pt x="4" y="68"/>
                  </a:lnTo>
                  <a:lnTo>
                    <a:pt x="2" y="61"/>
                  </a:lnTo>
                  <a:lnTo>
                    <a:pt x="0" y="53"/>
                  </a:lnTo>
                  <a:lnTo>
                    <a:pt x="0" y="43"/>
                  </a:lnTo>
                  <a:lnTo>
                    <a:pt x="2" y="36"/>
                  </a:lnTo>
                  <a:lnTo>
                    <a:pt x="4" y="26"/>
                  </a:lnTo>
                  <a:lnTo>
                    <a:pt x="9" y="19"/>
                  </a:lnTo>
                  <a:lnTo>
                    <a:pt x="13" y="13"/>
                  </a:lnTo>
                  <a:lnTo>
                    <a:pt x="21" y="7"/>
                  </a:lnTo>
                  <a:lnTo>
                    <a:pt x="21"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62548" name="Line 84">
            <a:extLst>
              <a:ext uri="{FF2B5EF4-FFF2-40B4-BE49-F238E27FC236}">
                <a16:creationId xmlns:a16="http://schemas.microsoft.com/office/drawing/2014/main" id="{BC582C56-61AD-FA41-894F-DECA8B6032EE}"/>
              </a:ext>
            </a:extLst>
          </p:cNvPr>
          <p:cNvSpPr>
            <a:spLocks noChangeShapeType="1"/>
          </p:cNvSpPr>
          <p:nvPr/>
        </p:nvSpPr>
        <p:spPr bwMode="auto">
          <a:xfrm>
            <a:off x="2667000" y="4419600"/>
            <a:ext cx="8382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549" name="Line 85">
            <a:extLst>
              <a:ext uri="{FF2B5EF4-FFF2-40B4-BE49-F238E27FC236}">
                <a16:creationId xmlns:a16="http://schemas.microsoft.com/office/drawing/2014/main" id="{B65702A1-3E43-894D-8016-3F435D2A3593}"/>
              </a:ext>
            </a:extLst>
          </p:cNvPr>
          <p:cNvSpPr>
            <a:spLocks noChangeShapeType="1"/>
          </p:cNvSpPr>
          <p:nvPr/>
        </p:nvSpPr>
        <p:spPr bwMode="auto">
          <a:xfrm flipV="1">
            <a:off x="3505200" y="3124200"/>
            <a:ext cx="0" cy="1295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550" name="Line 86">
            <a:extLst>
              <a:ext uri="{FF2B5EF4-FFF2-40B4-BE49-F238E27FC236}">
                <a16:creationId xmlns:a16="http://schemas.microsoft.com/office/drawing/2014/main" id="{7F183508-D483-AE4F-B4F6-D6B901DB4F69}"/>
              </a:ext>
            </a:extLst>
          </p:cNvPr>
          <p:cNvSpPr>
            <a:spLocks noChangeShapeType="1"/>
          </p:cNvSpPr>
          <p:nvPr/>
        </p:nvSpPr>
        <p:spPr bwMode="auto">
          <a:xfrm>
            <a:off x="3505200" y="3124200"/>
            <a:ext cx="44958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551" name="Line 87">
            <a:extLst>
              <a:ext uri="{FF2B5EF4-FFF2-40B4-BE49-F238E27FC236}">
                <a16:creationId xmlns:a16="http://schemas.microsoft.com/office/drawing/2014/main" id="{FD6C625D-2956-6745-B81F-D01886EF581A}"/>
              </a:ext>
            </a:extLst>
          </p:cNvPr>
          <p:cNvSpPr>
            <a:spLocks noChangeShapeType="1"/>
          </p:cNvSpPr>
          <p:nvPr/>
        </p:nvSpPr>
        <p:spPr bwMode="auto">
          <a:xfrm>
            <a:off x="8001000" y="3124200"/>
            <a:ext cx="0" cy="2971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552" name="Line 88">
            <a:extLst>
              <a:ext uri="{FF2B5EF4-FFF2-40B4-BE49-F238E27FC236}">
                <a16:creationId xmlns:a16="http://schemas.microsoft.com/office/drawing/2014/main" id="{F903299F-1C67-8943-A3DA-EB813FC5CA10}"/>
              </a:ext>
            </a:extLst>
          </p:cNvPr>
          <p:cNvSpPr>
            <a:spLocks noChangeShapeType="1"/>
          </p:cNvSpPr>
          <p:nvPr/>
        </p:nvSpPr>
        <p:spPr bwMode="auto">
          <a:xfrm flipH="1">
            <a:off x="3505200" y="6096000"/>
            <a:ext cx="44958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553" name="Line 89">
            <a:extLst>
              <a:ext uri="{FF2B5EF4-FFF2-40B4-BE49-F238E27FC236}">
                <a16:creationId xmlns:a16="http://schemas.microsoft.com/office/drawing/2014/main" id="{BE85A4DD-C60B-7A4A-89CF-3E66F19C4FDA}"/>
              </a:ext>
            </a:extLst>
          </p:cNvPr>
          <p:cNvSpPr>
            <a:spLocks noChangeShapeType="1"/>
          </p:cNvSpPr>
          <p:nvPr/>
        </p:nvSpPr>
        <p:spPr bwMode="auto">
          <a:xfrm flipV="1">
            <a:off x="3505200" y="4724400"/>
            <a:ext cx="0" cy="13716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554" name="Line 90">
            <a:extLst>
              <a:ext uri="{FF2B5EF4-FFF2-40B4-BE49-F238E27FC236}">
                <a16:creationId xmlns:a16="http://schemas.microsoft.com/office/drawing/2014/main" id="{94B9B404-7E2F-4944-81A9-77679F872641}"/>
              </a:ext>
            </a:extLst>
          </p:cNvPr>
          <p:cNvSpPr>
            <a:spLocks noChangeShapeType="1"/>
          </p:cNvSpPr>
          <p:nvPr/>
        </p:nvSpPr>
        <p:spPr bwMode="auto">
          <a:xfrm flipH="1" flipV="1">
            <a:off x="2590800" y="4419600"/>
            <a:ext cx="914400"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555" name="Line 91">
            <a:extLst>
              <a:ext uri="{FF2B5EF4-FFF2-40B4-BE49-F238E27FC236}">
                <a16:creationId xmlns:a16="http://schemas.microsoft.com/office/drawing/2014/main" id="{6591E542-E862-334B-8333-6CA4DEB832EC}"/>
              </a:ext>
            </a:extLst>
          </p:cNvPr>
          <p:cNvSpPr>
            <a:spLocks noChangeShapeType="1"/>
          </p:cNvSpPr>
          <p:nvPr/>
        </p:nvSpPr>
        <p:spPr bwMode="auto">
          <a:xfrm>
            <a:off x="6324600" y="3124200"/>
            <a:ext cx="0" cy="2971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556" name="Line 92">
            <a:extLst>
              <a:ext uri="{FF2B5EF4-FFF2-40B4-BE49-F238E27FC236}">
                <a16:creationId xmlns:a16="http://schemas.microsoft.com/office/drawing/2014/main" id="{57B9B6C0-4ADE-444C-A745-651115FFAD67}"/>
              </a:ext>
            </a:extLst>
          </p:cNvPr>
          <p:cNvSpPr>
            <a:spLocks noChangeShapeType="1"/>
          </p:cNvSpPr>
          <p:nvPr/>
        </p:nvSpPr>
        <p:spPr bwMode="auto">
          <a:xfrm>
            <a:off x="4953000" y="3124200"/>
            <a:ext cx="0" cy="2971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62581" name="Picture 117" descr="BD05030_">
            <a:extLst>
              <a:ext uri="{FF2B5EF4-FFF2-40B4-BE49-F238E27FC236}">
                <a16:creationId xmlns:a16="http://schemas.microsoft.com/office/drawing/2014/main" id="{68C4E252-AE29-A740-922F-346250F2E38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0" y="2286000"/>
            <a:ext cx="644525" cy="871538"/>
          </a:xfrm>
          <a:prstGeom prst="rect">
            <a:avLst/>
          </a:prstGeom>
          <a:noFill/>
          <a:extLst>
            <a:ext uri="{909E8E84-426E-40DD-AFC4-6F175D3DCCD1}">
              <a14:hiddenFill xmlns:a14="http://schemas.microsoft.com/office/drawing/2010/main">
                <a:solidFill>
                  <a:srgbClr val="FFFFFF"/>
                </a:solidFill>
              </a14:hiddenFill>
            </a:ext>
          </a:extLst>
        </p:spPr>
      </p:pic>
      <p:sp>
        <p:nvSpPr>
          <p:cNvPr id="62582" name="Text Box 118">
            <a:extLst>
              <a:ext uri="{FF2B5EF4-FFF2-40B4-BE49-F238E27FC236}">
                <a16:creationId xmlns:a16="http://schemas.microsoft.com/office/drawing/2014/main" id="{F31BF6A4-93A8-B240-A588-E52345808151}"/>
              </a:ext>
            </a:extLst>
          </p:cNvPr>
          <p:cNvSpPr txBox="1">
            <a:spLocks noChangeArrowheads="1"/>
          </p:cNvSpPr>
          <p:nvPr/>
        </p:nvSpPr>
        <p:spPr bwMode="auto">
          <a:xfrm>
            <a:off x="228600" y="1371600"/>
            <a:ext cx="7848600" cy="1370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t>Both Series and Parallel sections within the circuit.</a:t>
            </a:r>
          </a:p>
          <a:p>
            <a:pPr algn="l">
              <a:spcBef>
                <a:spcPct val="50000"/>
              </a:spcBef>
            </a:pPr>
            <a:r>
              <a:rPr lang="en-US" altLang="en-US"/>
              <a:t>If one light bulb burns out it may affect other parts of the circuit</a:t>
            </a:r>
          </a:p>
        </p:txBody>
      </p:sp>
      <p:grpSp>
        <p:nvGrpSpPr>
          <p:cNvPr id="62583" name="Group 119">
            <a:extLst>
              <a:ext uri="{FF2B5EF4-FFF2-40B4-BE49-F238E27FC236}">
                <a16:creationId xmlns:a16="http://schemas.microsoft.com/office/drawing/2014/main" id="{D74AEB9C-F5D4-FC40-9CC2-08027E35794F}"/>
              </a:ext>
            </a:extLst>
          </p:cNvPr>
          <p:cNvGrpSpPr>
            <a:grpSpLocks/>
          </p:cNvGrpSpPr>
          <p:nvPr/>
        </p:nvGrpSpPr>
        <p:grpSpPr bwMode="auto">
          <a:xfrm rot="-5326650">
            <a:off x="5649118" y="4256882"/>
            <a:ext cx="588963" cy="762000"/>
            <a:chOff x="3074" y="1987"/>
            <a:chExt cx="563" cy="751"/>
          </a:xfrm>
        </p:grpSpPr>
        <p:sp>
          <p:nvSpPr>
            <p:cNvPr id="62584" name="Freeform 120">
              <a:extLst>
                <a:ext uri="{FF2B5EF4-FFF2-40B4-BE49-F238E27FC236}">
                  <a16:creationId xmlns:a16="http://schemas.microsoft.com/office/drawing/2014/main" id="{F1E67D03-E778-5A4A-ADCC-5E2ED017BC03}"/>
                </a:ext>
              </a:extLst>
            </p:cNvPr>
            <p:cNvSpPr>
              <a:spLocks/>
            </p:cNvSpPr>
            <p:nvPr/>
          </p:nvSpPr>
          <p:spPr bwMode="auto">
            <a:xfrm>
              <a:off x="3184" y="2107"/>
              <a:ext cx="342" cy="486"/>
            </a:xfrm>
            <a:custGeom>
              <a:avLst/>
              <a:gdLst>
                <a:gd name="T0" fmla="*/ 539 w 683"/>
                <a:gd name="T1" fmla="*/ 876 h 971"/>
                <a:gd name="T2" fmla="*/ 548 w 683"/>
                <a:gd name="T3" fmla="*/ 773 h 971"/>
                <a:gd name="T4" fmla="*/ 613 w 683"/>
                <a:gd name="T5" fmla="*/ 642 h 971"/>
                <a:gd name="T6" fmla="*/ 668 w 683"/>
                <a:gd name="T7" fmla="*/ 503 h 971"/>
                <a:gd name="T8" fmla="*/ 683 w 683"/>
                <a:gd name="T9" fmla="*/ 406 h 971"/>
                <a:gd name="T10" fmla="*/ 668 w 683"/>
                <a:gd name="T11" fmla="*/ 271 h 971"/>
                <a:gd name="T12" fmla="*/ 628 w 683"/>
                <a:gd name="T13" fmla="*/ 161 h 971"/>
                <a:gd name="T14" fmla="*/ 537 w 683"/>
                <a:gd name="T15" fmla="*/ 51 h 971"/>
                <a:gd name="T16" fmla="*/ 415 w 683"/>
                <a:gd name="T17" fmla="*/ 0 h 971"/>
                <a:gd name="T18" fmla="*/ 299 w 683"/>
                <a:gd name="T19" fmla="*/ 1 h 971"/>
                <a:gd name="T20" fmla="*/ 172 w 683"/>
                <a:gd name="T21" fmla="*/ 57 h 971"/>
                <a:gd name="T22" fmla="*/ 80 w 683"/>
                <a:gd name="T23" fmla="*/ 133 h 971"/>
                <a:gd name="T24" fmla="*/ 31 w 683"/>
                <a:gd name="T25" fmla="*/ 230 h 971"/>
                <a:gd name="T26" fmla="*/ 0 w 683"/>
                <a:gd name="T27" fmla="*/ 378 h 971"/>
                <a:gd name="T28" fmla="*/ 4 w 683"/>
                <a:gd name="T29" fmla="*/ 484 h 971"/>
                <a:gd name="T30" fmla="*/ 42 w 683"/>
                <a:gd name="T31" fmla="*/ 606 h 971"/>
                <a:gd name="T32" fmla="*/ 113 w 683"/>
                <a:gd name="T33" fmla="*/ 688 h 971"/>
                <a:gd name="T34" fmla="*/ 214 w 683"/>
                <a:gd name="T35" fmla="*/ 790 h 971"/>
                <a:gd name="T36" fmla="*/ 246 w 683"/>
                <a:gd name="T37" fmla="*/ 939 h 971"/>
                <a:gd name="T38" fmla="*/ 322 w 683"/>
                <a:gd name="T39" fmla="*/ 971 h 971"/>
                <a:gd name="T40" fmla="*/ 436 w 683"/>
                <a:gd name="T41" fmla="*/ 950 h 971"/>
                <a:gd name="T42" fmla="*/ 539 w 683"/>
                <a:gd name="T43" fmla="*/ 876 h 971"/>
                <a:gd name="T44" fmla="*/ 539 w 683"/>
                <a:gd name="T45" fmla="*/ 876 h 9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83" h="971">
                  <a:moveTo>
                    <a:pt x="539" y="876"/>
                  </a:moveTo>
                  <a:lnTo>
                    <a:pt x="548" y="773"/>
                  </a:lnTo>
                  <a:lnTo>
                    <a:pt x="613" y="642"/>
                  </a:lnTo>
                  <a:lnTo>
                    <a:pt x="668" y="503"/>
                  </a:lnTo>
                  <a:lnTo>
                    <a:pt x="683" y="406"/>
                  </a:lnTo>
                  <a:lnTo>
                    <a:pt x="668" y="271"/>
                  </a:lnTo>
                  <a:lnTo>
                    <a:pt x="628" y="161"/>
                  </a:lnTo>
                  <a:lnTo>
                    <a:pt x="537" y="51"/>
                  </a:lnTo>
                  <a:lnTo>
                    <a:pt x="415" y="0"/>
                  </a:lnTo>
                  <a:lnTo>
                    <a:pt x="299" y="1"/>
                  </a:lnTo>
                  <a:lnTo>
                    <a:pt x="172" y="57"/>
                  </a:lnTo>
                  <a:lnTo>
                    <a:pt x="80" y="133"/>
                  </a:lnTo>
                  <a:lnTo>
                    <a:pt x="31" y="230"/>
                  </a:lnTo>
                  <a:lnTo>
                    <a:pt x="0" y="378"/>
                  </a:lnTo>
                  <a:lnTo>
                    <a:pt x="4" y="484"/>
                  </a:lnTo>
                  <a:lnTo>
                    <a:pt x="42" y="606"/>
                  </a:lnTo>
                  <a:lnTo>
                    <a:pt x="113" y="688"/>
                  </a:lnTo>
                  <a:lnTo>
                    <a:pt x="214" y="790"/>
                  </a:lnTo>
                  <a:lnTo>
                    <a:pt x="246" y="939"/>
                  </a:lnTo>
                  <a:lnTo>
                    <a:pt x="322" y="971"/>
                  </a:lnTo>
                  <a:lnTo>
                    <a:pt x="436" y="950"/>
                  </a:lnTo>
                  <a:lnTo>
                    <a:pt x="539" y="876"/>
                  </a:lnTo>
                  <a:lnTo>
                    <a:pt x="539" y="876"/>
                  </a:lnTo>
                  <a:close/>
                </a:path>
              </a:pathLst>
            </a:custGeom>
            <a:solidFill>
              <a:srgbClr val="FFFFC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585" name="Freeform 121">
              <a:extLst>
                <a:ext uri="{FF2B5EF4-FFF2-40B4-BE49-F238E27FC236}">
                  <a16:creationId xmlns:a16="http://schemas.microsoft.com/office/drawing/2014/main" id="{9DF9614F-F29C-EF4C-A2D1-3E67C728A438}"/>
                </a:ext>
              </a:extLst>
            </p:cNvPr>
            <p:cNvSpPr>
              <a:spLocks/>
            </p:cNvSpPr>
            <p:nvPr/>
          </p:nvSpPr>
          <p:spPr bwMode="auto">
            <a:xfrm>
              <a:off x="3310" y="2425"/>
              <a:ext cx="122" cy="163"/>
            </a:xfrm>
            <a:custGeom>
              <a:avLst/>
              <a:gdLst>
                <a:gd name="T0" fmla="*/ 203 w 243"/>
                <a:gd name="T1" fmla="*/ 303 h 326"/>
                <a:gd name="T2" fmla="*/ 201 w 243"/>
                <a:gd name="T3" fmla="*/ 212 h 326"/>
                <a:gd name="T4" fmla="*/ 190 w 243"/>
                <a:gd name="T5" fmla="*/ 96 h 326"/>
                <a:gd name="T6" fmla="*/ 228 w 243"/>
                <a:gd name="T7" fmla="*/ 82 h 326"/>
                <a:gd name="T8" fmla="*/ 243 w 243"/>
                <a:gd name="T9" fmla="*/ 44 h 326"/>
                <a:gd name="T10" fmla="*/ 220 w 243"/>
                <a:gd name="T11" fmla="*/ 2 h 326"/>
                <a:gd name="T12" fmla="*/ 169 w 243"/>
                <a:gd name="T13" fmla="*/ 4 h 326"/>
                <a:gd name="T14" fmla="*/ 125 w 243"/>
                <a:gd name="T15" fmla="*/ 0 h 326"/>
                <a:gd name="T16" fmla="*/ 81 w 243"/>
                <a:gd name="T17" fmla="*/ 10 h 326"/>
                <a:gd name="T18" fmla="*/ 24 w 243"/>
                <a:gd name="T19" fmla="*/ 12 h 326"/>
                <a:gd name="T20" fmla="*/ 0 w 243"/>
                <a:gd name="T21" fmla="*/ 52 h 326"/>
                <a:gd name="T22" fmla="*/ 17 w 243"/>
                <a:gd name="T23" fmla="*/ 80 h 326"/>
                <a:gd name="T24" fmla="*/ 49 w 243"/>
                <a:gd name="T25" fmla="*/ 94 h 326"/>
                <a:gd name="T26" fmla="*/ 55 w 243"/>
                <a:gd name="T27" fmla="*/ 185 h 326"/>
                <a:gd name="T28" fmla="*/ 60 w 243"/>
                <a:gd name="T29" fmla="*/ 324 h 326"/>
                <a:gd name="T30" fmla="*/ 123 w 243"/>
                <a:gd name="T31" fmla="*/ 326 h 326"/>
                <a:gd name="T32" fmla="*/ 203 w 243"/>
                <a:gd name="T33" fmla="*/ 303 h 326"/>
                <a:gd name="T34" fmla="*/ 203 w 243"/>
                <a:gd name="T35" fmla="*/ 303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43" h="326">
                  <a:moveTo>
                    <a:pt x="203" y="303"/>
                  </a:moveTo>
                  <a:lnTo>
                    <a:pt x="201" y="212"/>
                  </a:lnTo>
                  <a:lnTo>
                    <a:pt x="190" y="96"/>
                  </a:lnTo>
                  <a:lnTo>
                    <a:pt x="228" y="82"/>
                  </a:lnTo>
                  <a:lnTo>
                    <a:pt x="243" y="44"/>
                  </a:lnTo>
                  <a:lnTo>
                    <a:pt x="220" y="2"/>
                  </a:lnTo>
                  <a:lnTo>
                    <a:pt x="169" y="4"/>
                  </a:lnTo>
                  <a:lnTo>
                    <a:pt x="125" y="0"/>
                  </a:lnTo>
                  <a:lnTo>
                    <a:pt x="81" y="10"/>
                  </a:lnTo>
                  <a:lnTo>
                    <a:pt x="24" y="12"/>
                  </a:lnTo>
                  <a:lnTo>
                    <a:pt x="0" y="52"/>
                  </a:lnTo>
                  <a:lnTo>
                    <a:pt x="17" y="80"/>
                  </a:lnTo>
                  <a:lnTo>
                    <a:pt x="49" y="94"/>
                  </a:lnTo>
                  <a:lnTo>
                    <a:pt x="55" y="185"/>
                  </a:lnTo>
                  <a:lnTo>
                    <a:pt x="60" y="324"/>
                  </a:lnTo>
                  <a:lnTo>
                    <a:pt x="123" y="326"/>
                  </a:lnTo>
                  <a:lnTo>
                    <a:pt x="203" y="303"/>
                  </a:lnTo>
                  <a:lnTo>
                    <a:pt x="203" y="303"/>
                  </a:lnTo>
                  <a:close/>
                </a:path>
              </a:pathLst>
            </a:custGeom>
            <a:solidFill>
              <a:srgbClr val="C7F0F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586" name="Freeform 122">
              <a:extLst>
                <a:ext uri="{FF2B5EF4-FFF2-40B4-BE49-F238E27FC236}">
                  <a16:creationId xmlns:a16="http://schemas.microsoft.com/office/drawing/2014/main" id="{CB29AD17-5BBE-B743-B6CB-3C6233275EA1}"/>
                </a:ext>
              </a:extLst>
            </p:cNvPr>
            <p:cNvSpPr>
              <a:spLocks/>
            </p:cNvSpPr>
            <p:nvPr/>
          </p:nvSpPr>
          <p:spPr bwMode="auto">
            <a:xfrm>
              <a:off x="3352" y="2710"/>
              <a:ext cx="48" cy="23"/>
            </a:xfrm>
            <a:custGeom>
              <a:avLst/>
              <a:gdLst>
                <a:gd name="T0" fmla="*/ 0 w 97"/>
                <a:gd name="T1" fmla="*/ 2 h 45"/>
                <a:gd name="T2" fmla="*/ 17 w 97"/>
                <a:gd name="T3" fmla="*/ 40 h 45"/>
                <a:gd name="T4" fmla="*/ 54 w 97"/>
                <a:gd name="T5" fmla="*/ 45 h 45"/>
                <a:gd name="T6" fmla="*/ 82 w 97"/>
                <a:gd name="T7" fmla="*/ 38 h 45"/>
                <a:gd name="T8" fmla="*/ 97 w 97"/>
                <a:gd name="T9" fmla="*/ 0 h 45"/>
                <a:gd name="T10" fmla="*/ 0 w 97"/>
                <a:gd name="T11" fmla="*/ 2 h 45"/>
                <a:gd name="T12" fmla="*/ 0 w 97"/>
                <a:gd name="T13" fmla="*/ 2 h 45"/>
              </a:gdLst>
              <a:ahLst/>
              <a:cxnLst>
                <a:cxn ang="0">
                  <a:pos x="T0" y="T1"/>
                </a:cxn>
                <a:cxn ang="0">
                  <a:pos x="T2" y="T3"/>
                </a:cxn>
                <a:cxn ang="0">
                  <a:pos x="T4" y="T5"/>
                </a:cxn>
                <a:cxn ang="0">
                  <a:pos x="T6" y="T7"/>
                </a:cxn>
                <a:cxn ang="0">
                  <a:pos x="T8" y="T9"/>
                </a:cxn>
                <a:cxn ang="0">
                  <a:pos x="T10" y="T11"/>
                </a:cxn>
                <a:cxn ang="0">
                  <a:pos x="T12" y="T13"/>
                </a:cxn>
              </a:cxnLst>
              <a:rect l="0" t="0" r="r" b="b"/>
              <a:pathLst>
                <a:path w="97" h="45">
                  <a:moveTo>
                    <a:pt x="0" y="2"/>
                  </a:moveTo>
                  <a:lnTo>
                    <a:pt x="17" y="40"/>
                  </a:lnTo>
                  <a:lnTo>
                    <a:pt x="54" y="45"/>
                  </a:lnTo>
                  <a:lnTo>
                    <a:pt x="82" y="38"/>
                  </a:lnTo>
                  <a:lnTo>
                    <a:pt x="97" y="0"/>
                  </a:lnTo>
                  <a:lnTo>
                    <a:pt x="0" y="2"/>
                  </a:lnTo>
                  <a:lnTo>
                    <a:pt x="0" y="2"/>
                  </a:lnTo>
                  <a:close/>
                </a:path>
              </a:pathLst>
            </a:custGeom>
            <a:solidFill>
              <a:srgbClr val="7A94A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587" name="Freeform 123">
              <a:extLst>
                <a:ext uri="{FF2B5EF4-FFF2-40B4-BE49-F238E27FC236}">
                  <a16:creationId xmlns:a16="http://schemas.microsoft.com/office/drawing/2014/main" id="{90733965-7467-F640-886F-1D28A449A745}"/>
                </a:ext>
              </a:extLst>
            </p:cNvPr>
            <p:cNvSpPr>
              <a:spLocks/>
            </p:cNvSpPr>
            <p:nvPr/>
          </p:nvSpPr>
          <p:spPr bwMode="auto">
            <a:xfrm>
              <a:off x="3295" y="2543"/>
              <a:ext cx="163" cy="167"/>
            </a:xfrm>
            <a:custGeom>
              <a:avLst/>
              <a:gdLst>
                <a:gd name="T0" fmla="*/ 13 w 327"/>
                <a:gd name="T1" fmla="*/ 69 h 335"/>
                <a:gd name="T2" fmla="*/ 69 w 327"/>
                <a:gd name="T3" fmla="*/ 90 h 335"/>
                <a:gd name="T4" fmla="*/ 116 w 327"/>
                <a:gd name="T5" fmla="*/ 90 h 335"/>
                <a:gd name="T6" fmla="*/ 181 w 327"/>
                <a:gd name="T7" fmla="*/ 90 h 335"/>
                <a:gd name="T8" fmla="*/ 270 w 327"/>
                <a:gd name="T9" fmla="*/ 44 h 335"/>
                <a:gd name="T10" fmla="*/ 325 w 327"/>
                <a:gd name="T11" fmla="*/ 0 h 335"/>
                <a:gd name="T12" fmla="*/ 327 w 327"/>
                <a:gd name="T13" fmla="*/ 34 h 335"/>
                <a:gd name="T14" fmla="*/ 314 w 327"/>
                <a:gd name="T15" fmla="*/ 72 h 335"/>
                <a:gd name="T16" fmla="*/ 316 w 327"/>
                <a:gd name="T17" fmla="*/ 109 h 335"/>
                <a:gd name="T18" fmla="*/ 289 w 327"/>
                <a:gd name="T19" fmla="*/ 150 h 335"/>
                <a:gd name="T20" fmla="*/ 306 w 327"/>
                <a:gd name="T21" fmla="*/ 183 h 335"/>
                <a:gd name="T22" fmla="*/ 285 w 327"/>
                <a:gd name="T23" fmla="*/ 217 h 335"/>
                <a:gd name="T24" fmla="*/ 289 w 327"/>
                <a:gd name="T25" fmla="*/ 247 h 335"/>
                <a:gd name="T26" fmla="*/ 293 w 327"/>
                <a:gd name="T27" fmla="*/ 280 h 335"/>
                <a:gd name="T28" fmla="*/ 244 w 327"/>
                <a:gd name="T29" fmla="*/ 318 h 335"/>
                <a:gd name="T30" fmla="*/ 175 w 327"/>
                <a:gd name="T31" fmla="*/ 335 h 335"/>
                <a:gd name="T32" fmla="*/ 86 w 327"/>
                <a:gd name="T33" fmla="*/ 322 h 335"/>
                <a:gd name="T34" fmla="*/ 55 w 327"/>
                <a:gd name="T35" fmla="*/ 310 h 335"/>
                <a:gd name="T36" fmla="*/ 34 w 327"/>
                <a:gd name="T37" fmla="*/ 251 h 335"/>
                <a:gd name="T38" fmla="*/ 12 w 327"/>
                <a:gd name="T39" fmla="*/ 215 h 335"/>
                <a:gd name="T40" fmla="*/ 23 w 327"/>
                <a:gd name="T41" fmla="*/ 190 h 335"/>
                <a:gd name="T42" fmla="*/ 12 w 327"/>
                <a:gd name="T43" fmla="*/ 160 h 335"/>
                <a:gd name="T44" fmla="*/ 23 w 327"/>
                <a:gd name="T45" fmla="*/ 128 h 335"/>
                <a:gd name="T46" fmla="*/ 0 w 327"/>
                <a:gd name="T47" fmla="*/ 82 h 335"/>
                <a:gd name="T48" fmla="*/ 13 w 327"/>
                <a:gd name="T49" fmla="*/ 69 h 335"/>
                <a:gd name="T50" fmla="*/ 13 w 327"/>
                <a:gd name="T51" fmla="*/ 69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27" h="335">
                  <a:moveTo>
                    <a:pt x="13" y="69"/>
                  </a:moveTo>
                  <a:lnTo>
                    <a:pt x="69" y="90"/>
                  </a:lnTo>
                  <a:lnTo>
                    <a:pt x="116" y="90"/>
                  </a:lnTo>
                  <a:lnTo>
                    <a:pt x="181" y="90"/>
                  </a:lnTo>
                  <a:lnTo>
                    <a:pt x="270" y="44"/>
                  </a:lnTo>
                  <a:lnTo>
                    <a:pt x="325" y="0"/>
                  </a:lnTo>
                  <a:lnTo>
                    <a:pt x="327" y="34"/>
                  </a:lnTo>
                  <a:lnTo>
                    <a:pt x="314" y="72"/>
                  </a:lnTo>
                  <a:lnTo>
                    <a:pt x="316" y="109"/>
                  </a:lnTo>
                  <a:lnTo>
                    <a:pt x="289" y="150"/>
                  </a:lnTo>
                  <a:lnTo>
                    <a:pt x="306" y="183"/>
                  </a:lnTo>
                  <a:lnTo>
                    <a:pt x="285" y="217"/>
                  </a:lnTo>
                  <a:lnTo>
                    <a:pt x="289" y="247"/>
                  </a:lnTo>
                  <a:lnTo>
                    <a:pt x="293" y="280"/>
                  </a:lnTo>
                  <a:lnTo>
                    <a:pt x="244" y="318"/>
                  </a:lnTo>
                  <a:lnTo>
                    <a:pt x="175" y="335"/>
                  </a:lnTo>
                  <a:lnTo>
                    <a:pt x="86" y="322"/>
                  </a:lnTo>
                  <a:lnTo>
                    <a:pt x="55" y="310"/>
                  </a:lnTo>
                  <a:lnTo>
                    <a:pt x="34" y="251"/>
                  </a:lnTo>
                  <a:lnTo>
                    <a:pt x="12" y="215"/>
                  </a:lnTo>
                  <a:lnTo>
                    <a:pt x="23" y="190"/>
                  </a:lnTo>
                  <a:lnTo>
                    <a:pt x="12" y="160"/>
                  </a:lnTo>
                  <a:lnTo>
                    <a:pt x="23" y="128"/>
                  </a:lnTo>
                  <a:lnTo>
                    <a:pt x="0" y="82"/>
                  </a:lnTo>
                  <a:lnTo>
                    <a:pt x="13" y="69"/>
                  </a:lnTo>
                  <a:lnTo>
                    <a:pt x="13" y="69"/>
                  </a:lnTo>
                  <a:close/>
                </a:path>
              </a:pathLst>
            </a:custGeom>
            <a:solidFill>
              <a:srgbClr val="BA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588" name="Freeform 124">
              <a:extLst>
                <a:ext uri="{FF2B5EF4-FFF2-40B4-BE49-F238E27FC236}">
                  <a16:creationId xmlns:a16="http://schemas.microsoft.com/office/drawing/2014/main" id="{15F961A7-276E-C140-85EE-AE935CE9C937}"/>
                </a:ext>
              </a:extLst>
            </p:cNvPr>
            <p:cNvSpPr>
              <a:spLocks/>
            </p:cNvSpPr>
            <p:nvPr/>
          </p:nvSpPr>
          <p:spPr bwMode="auto">
            <a:xfrm>
              <a:off x="3179" y="2101"/>
              <a:ext cx="353" cy="478"/>
            </a:xfrm>
            <a:custGeom>
              <a:avLst/>
              <a:gdLst>
                <a:gd name="T0" fmla="*/ 371 w 706"/>
                <a:gd name="T1" fmla="*/ 0 h 956"/>
                <a:gd name="T2" fmla="*/ 457 w 706"/>
                <a:gd name="T3" fmla="*/ 12 h 956"/>
                <a:gd name="T4" fmla="*/ 536 w 706"/>
                <a:gd name="T5" fmla="*/ 46 h 956"/>
                <a:gd name="T6" fmla="*/ 603 w 706"/>
                <a:gd name="T7" fmla="*/ 105 h 956"/>
                <a:gd name="T8" fmla="*/ 668 w 706"/>
                <a:gd name="T9" fmla="*/ 205 h 956"/>
                <a:gd name="T10" fmla="*/ 702 w 706"/>
                <a:gd name="T11" fmla="*/ 329 h 956"/>
                <a:gd name="T12" fmla="*/ 702 w 706"/>
                <a:gd name="T13" fmla="*/ 456 h 956"/>
                <a:gd name="T14" fmla="*/ 673 w 706"/>
                <a:gd name="T15" fmla="*/ 576 h 956"/>
                <a:gd name="T16" fmla="*/ 635 w 706"/>
                <a:gd name="T17" fmla="*/ 656 h 956"/>
                <a:gd name="T18" fmla="*/ 603 w 706"/>
                <a:gd name="T19" fmla="*/ 725 h 956"/>
                <a:gd name="T20" fmla="*/ 576 w 706"/>
                <a:gd name="T21" fmla="*/ 793 h 956"/>
                <a:gd name="T22" fmla="*/ 561 w 706"/>
                <a:gd name="T23" fmla="*/ 865 h 956"/>
                <a:gd name="T24" fmla="*/ 554 w 706"/>
                <a:gd name="T25" fmla="*/ 882 h 956"/>
                <a:gd name="T26" fmla="*/ 544 w 706"/>
                <a:gd name="T27" fmla="*/ 884 h 956"/>
                <a:gd name="T28" fmla="*/ 546 w 706"/>
                <a:gd name="T29" fmla="*/ 816 h 956"/>
                <a:gd name="T30" fmla="*/ 573 w 706"/>
                <a:gd name="T31" fmla="*/ 730 h 956"/>
                <a:gd name="T32" fmla="*/ 612 w 706"/>
                <a:gd name="T33" fmla="*/ 647 h 956"/>
                <a:gd name="T34" fmla="*/ 649 w 706"/>
                <a:gd name="T35" fmla="*/ 563 h 956"/>
                <a:gd name="T36" fmla="*/ 673 w 706"/>
                <a:gd name="T37" fmla="*/ 447 h 956"/>
                <a:gd name="T38" fmla="*/ 673 w 706"/>
                <a:gd name="T39" fmla="*/ 320 h 956"/>
                <a:gd name="T40" fmla="*/ 637 w 706"/>
                <a:gd name="T41" fmla="*/ 198 h 956"/>
                <a:gd name="T42" fmla="*/ 559 w 706"/>
                <a:gd name="T43" fmla="*/ 93 h 956"/>
                <a:gd name="T44" fmla="*/ 458 w 706"/>
                <a:gd name="T45" fmla="*/ 34 h 956"/>
                <a:gd name="T46" fmla="*/ 356 w 706"/>
                <a:gd name="T47" fmla="*/ 25 h 956"/>
                <a:gd name="T48" fmla="*/ 253 w 706"/>
                <a:gd name="T49" fmla="*/ 48 h 956"/>
                <a:gd name="T50" fmla="*/ 160 w 706"/>
                <a:gd name="T51" fmla="*/ 95 h 956"/>
                <a:gd name="T52" fmla="*/ 76 w 706"/>
                <a:gd name="T53" fmla="*/ 190 h 956"/>
                <a:gd name="T54" fmla="*/ 30 w 706"/>
                <a:gd name="T55" fmla="*/ 318 h 956"/>
                <a:gd name="T56" fmla="*/ 21 w 706"/>
                <a:gd name="T57" fmla="*/ 445 h 956"/>
                <a:gd name="T58" fmla="*/ 38 w 706"/>
                <a:gd name="T59" fmla="*/ 552 h 956"/>
                <a:gd name="T60" fmla="*/ 80 w 706"/>
                <a:gd name="T61" fmla="*/ 628 h 956"/>
                <a:gd name="T62" fmla="*/ 145 w 706"/>
                <a:gd name="T63" fmla="*/ 694 h 956"/>
                <a:gd name="T64" fmla="*/ 207 w 706"/>
                <a:gd name="T65" fmla="*/ 761 h 956"/>
                <a:gd name="T66" fmla="*/ 249 w 706"/>
                <a:gd name="T67" fmla="*/ 844 h 956"/>
                <a:gd name="T68" fmla="*/ 255 w 706"/>
                <a:gd name="T69" fmla="*/ 880 h 956"/>
                <a:gd name="T70" fmla="*/ 261 w 706"/>
                <a:gd name="T71" fmla="*/ 903 h 956"/>
                <a:gd name="T72" fmla="*/ 268 w 706"/>
                <a:gd name="T73" fmla="*/ 928 h 956"/>
                <a:gd name="T74" fmla="*/ 272 w 706"/>
                <a:gd name="T75" fmla="*/ 949 h 956"/>
                <a:gd name="T76" fmla="*/ 268 w 706"/>
                <a:gd name="T77" fmla="*/ 955 h 956"/>
                <a:gd name="T78" fmla="*/ 253 w 706"/>
                <a:gd name="T79" fmla="*/ 949 h 956"/>
                <a:gd name="T80" fmla="*/ 240 w 706"/>
                <a:gd name="T81" fmla="*/ 911 h 956"/>
                <a:gd name="T82" fmla="*/ 228 w 706"/>
                <a:gd name="T83" fmla="*/ 856 h 956"/>
                <a:gd name="T84" fmla="*/ 209 w 706"/>
                <a:gd name="T85" fmla="*/ 801 h 956"/>
                <a:gd name="T86" fmla="*/ 173 w 706"/>
                <a:gd name="T87" fmla="*/ 751 h 956"/>
                <a:gd name="T88" fmla="*/ 112 w 706"/>
                <a:gd name="T89" fmla="*/ 698 h 956"/>
                <a:gd name="T90" fmla="*/ 59 w 706"/>
                <a:gd name="T91" fmla="*/ 637 h 956"/>
                <a:gd name="T92" fmla="*/ 21 w 706"/>
                <a:gd name="T93" fmla="*/ 567 h 956"/>
                <a:gd name="T94" fmla="*/ 2 w 706"/>
                <a:gd name="T95" fmla="*/ 489 h 956"/>
                <a:gd name="T96" fmla="*/ 0 w 706"/>
                <a:gd name="T97" fmla="*/ 382 h 956"/>
                <a:gd name="T98" fmla="*/ 17 w 706"/>
                <a:gd name="T99" fmla="*/ 276 h 956"/>
                <a:gd name="T100" fmla="*/ 57 w 706"/>
                <a:gd name="T101" fmla="*/ 177 h 956"/>
                <a:gd name="T102" fmla="*/ 126 w 706"/>
                <a:gd name="T103" fmla="*/ 93 h 956"/>
                <a:gd name="T104" fmla="*/ 175 w 706"/>
                <a:gd name="T105" fmla="*/ 57 h 956"/>
                <a:gd name="T106" fmla="*/ 213 w 706"/>
                <a:gd name="T107" fmla="*/ 38 h 956"/>
                <a:gd name="T108" fmla="*/ 255 w 706"/>
                <a:gd name="T109" fmla="*/ 25 h 956"/>
                <a:gd name="T110" fmla="*/ 295 w 706"/>
                <a:gd name="T111" fmla="*/ 12 h 9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06" h="956">
                  <a:moveTo>
                    <a:pt x="306" y="8"/>
                  </a:moveTo>
                  <a:lnTo>
                    <a:pt x="327" y="4"/>
                  </a:lnTo>
                  <a:lnTo>
                    <a:pt x="350" y="2"/>
                  </a:lnTo>
                  <a:lnTo>
                    <a:pt x="371" y="0"/>
                  </a:lnTo>
                  <a:lnTo>
                    <a:pt x="394" y="2"/>
                  </a:lnTo>
                  <a:lnTo>
                    <a:pt x="415" y="2"/>
                  </a:lnTo>
                  <a:lnTo>
                    <a:pt x="436" y="6"/>
                  </a:lnTo>
                  <a:lnTo>
                    <a:pt x="457" y="12"/>
                  </a:lnTo>
                  <a:lnTo>
                    <a:pt x="477" y="17"/>
                  </a:lnTo>
                  <a:lnTo>
                    <a:pt x="498" y="25"/>
                  </a:lnTo>
                  <a:lnTo>
                    <a:pt x="517" y="34"/>
                  </a:lnTo>
                  <a:lnTo>
                    <a:pt x="536" y="46"/>
                  </a:lnTo>
                  <a:lnTo>
                    <a:pt x="554" y="59"/>
                  </a:lnTo>
                  <a:lnTo>
                    <a:pt x="571" y="72"/>
                  </a:lnTo>
                  <a:lnTo>
                    <a:pt x="588" y="88"/>
                  </a:lnTo>
                  <a:lnTo>
                    <a:pt x="603" y="105"/>
                  </a:lnTo>
                  <a:lnTo>
                    <a:pt x="618" y="124"/>
                  </a:lnTo>
                  <a:lnTo>
                    <a:pt x="637" y="150"/>
                  </a:lnTo>
                  <a:lnTo>
                    <a:pt x="652" y="177"/>
                  </a:lnTo>
                  <a:lnTo>
                    <a:pt x="668" y="205"/>
                  </a:lnTo>
                  <a:lnTo>
                    <a:pt x="679" y="236"/>
                  </a:lnTo>
                  <a:lnTo>
                    <a:pt x="689" y="266"/>
                  </a:lnTo>
                  <a:lnTo>
                    <a:pt x="696" y="297"/>
                  </a:lnTo>
                  <a:lnTo>
                    <a:pt x="702" y="329"/>
                  </a:lnTo>
                  <a:lnTo>
                    <a:pt x="706" y="361"/>
                  </a:lnTo>
                  <a:lnTo>
                    <a:pt x="706" y="392"/>
                  </a:lnTo>
                  <a:lnTo>
                    <a:pt x="706" y="424"/>
                  </a:lnTo>
                  <a:lnTo>
                    <a:pt x="702" y="456"/>
                  </a:lnTo>
                  <a:lnTo>
                    <a:pt x="698" y="487"/>
                  </a:lnTo>
                  <a:lnTo>
                    <a:pt x="690" y="517"/>
                  </a:lnTo>
                  <a:lnTo>
                    <a:pt x="683" y="548"/>
                  </a:lnTo>
                  <a:lnTo>
                    <a:pt x="673" y="576"/>
                  </a:lnTo>
                  <a:lnTo>
                    <a:pt x="660" y="605"/>
                  </a:lnTo>
                  <a:lnTo>
                    <a:pt x="652" y="620"/>
                  </a:lnTo>
                  <a:lnTo>
                    <a:pt x="645" y="637"/>
                  </a:lnTo>
                  <a:lnTo>
                    <a:pt x="635" y="656"/>
                  </a:lnTo>
                  <a:lnTo>
                    <a:pt x="628" y="673"/>
                  </a:lnTo>
                  <a:lnTo>
                    <a:pt x="618" y="690"/>
                  </a:lnTo>
                  <a:lnTo>
                    <a:pt x="611" y="707"/>
                  </a:lnTo>
                  <a:lnTo>
                    <a:pt x="603" y="725"/>
                  </a:lnTo>
                  <a:lnTo>
                    <a:pt x="595" y="742"/>
                  </a:lnTo>
                  <a:lnTo>
                    <a:pt x="590" y="759"/>
                  </a:lnTo>
                  <a:lnTo>
                    <a:pt x="582" y="776"/>
                  </a:lnTo>
                  <a:lnTo>
                    <a:pt x="576" y="793"/>
                  </a:lnTo>
                  <a:lnTo>
                    <a:pt x="573" y="810"/>
                  </a:lnTo>
                  <a:lnTo>
                    <a:pt x="567" y="827"/>
                  </a:lnTo>
                  <a:lnTo>
                    <a:pt x="565" y="846"/>
                  </a:lnTo>
                  <a:lnTo>
                    <a:pt x="561" y="865"/>
                  </a:lnTo>
                  <a:lnTo>
                    <a:pt x="559" y="882"/>
                  </a:lnTo>
                  <a:lnTo>
                    <a:pt x="557" y="882"/>
                  </a:lnTo>
                  <a:lnTo>
                    <a:pt x="555" y="882"/>
                  </a:lnTo>
                  <a:lnTo>
                    <a:pt x="554" y="882"/>
                  </a:lnTo>
                  <a:lnTo>
                    <a:pt x="552" y="884"/>
                  </a:lnTo>
                  <a:lnTo>
                    <a:pt x="550" y="884"/>
                  </a:lnTo>
                  <a:lnTo>
                    <a:pt x="548" y="884"/>
                  </a:lnTo>
                  <a:lnTo>
                    <a:pt x="544" y="884"/>
                  </a:lnTo>
                  <a:lnTo>
                    <a:pt x="544" y="884"/>
                  </a:lnTo>
                  <a:lnTo>
                    <a:pt x="542" y="861"/>
                  </a:lnTo>
                  <a:lnTo>
                    <a:pt x="542" y="839"/>
                  </a:lnTo>
                  <a:lnTo>
                    <a:pt x="546" y="816"/>
                  </a:lnTo>
                  <a:lnTo>
                    <a:pt x="550" y="795"/>
                  </a:lnTo>
                  <a:lnTo>
                    <a:pt x="555" y="772"/>
                  </a:lnTo>
                  <a:lnTo>
                    <a:pt x="563" y="751"/>
                  </a:lnTo>
                  <a:lnTo>
                    <a:pt x="573" y="730"/>
                  </a:lnTo>
                  <a:lnTo>
                    <a:pt x="582" y="709"/>
                  </a:lnTo>
                  <a:lnTo>
                    <a:pt x="593" y="688"/>
                  </a:lnTo>
                  <a:lnTo>
                    <a:pt x="603" y="667"/>
                  </a:lnTo>
                  <a:lnTo>
                    <a:pt x="612" y="647"/>
                  </a:lnTo>
                  <a:lnTo>
                    <a:pt x="624" y="626"/>
                  </a:lnTo>
                  <a:lnTo>
                    <a:pt x="633" y="605"/>
                  </a:lnTo>
                  <a:lnTo>
                    <a:pt x="641" y="584"/>
                  </a:lnTo>
                  <a:lnTo>
                    <a:pt x="649" y="563"/>
                  </a:lnTo>
                  <a:lnTo>
                    <a:pt x="656" y="542"/>
                  </a:lnTo>
                  <a:lnTo>
                    <a:pt x="664" y="510"/>
                  </a:lnTo>
                  <a:lnTo>
                    <a:pt x="670" y="479"/>
                  </a:lnTo>
                  <a:lnTo>
                    <a:pt x="673" y="447"/>
                  </a:lnTo>
                  <a:lnTo>
                    <a:pt x="677" y="417"/>
                  </a:lnTo>
                  <a:lnTo>
                    <a:pt x="677" y="384"/>
                  </a:lnTo>
                  <a:lnTo>
                    <a:pt x="677" y="352"/>
                  </a:lnTo>
                  <a:lnTo>
                    <a:pt x="673" y="320"/>
                  </a:lnTo>
                  <a:lnTo>
                    <a:pt x="668" y="289"/>
                  </a:lnTo>
                  <a:lnTo>
                    <a:pt x="660" y="257"/>
                  </a:lnTo>
                  <a:lnTo>
                    <a:pt x="651" y="228"/>
                  </a:lnTo>
                  <a:lnTo>
                    <a:pt x="637" y="198"/>
                  </a:lnTo>
                  <a:lnTo>
                    <a:pt x="622" y="169"/>
                  </a:lnTo>
                  <a:lnTo>
                    <a:pt x="603" y="143"/>
                  </a:lnTo>
                  <a:lnTo>
                    <a:pt x="582" y="118"/>
                  </a:lnTo>
                  <a:lnTo>
                    <a:pt x="559" y="93"/>
                  </a:lnTo>
                  <a:lnTo>
                    <a:pt x="531" y="72"/>
                  </a:lnTo>
                  <a:lnTo>
                    <a:pt x="508" y="57"/>
                  </a:lnTo>
                  <a:lnTo>
                    <a:pt x="483" y="44"/>
                  </a:lnTo>
                  <a:lnTo>
                    <a:pt x="458" y="34"/>
                  </a:lnTo>
                  <a:lnTo>
                    <a:pt x="434" y="29"/>
                  </a:lnTo>
                  <a:lnTo>
                    <a:pt x="409" y="25"/>
                  </a:lnTo>
                  <a:lnTo>
                    <a:pt x="382" y="23"/>
                  </a:lnTo>
                  <a:lnTo>
                    <a:pt x="356" y="25"/>
                  </a:lnTo>
                  <a:lnTo>
                    <a:pt x="331" y="27"/>
                  </a:lnTo>
                  <a:lnTo>
                    <a:pt x="304" y="32"/>
                  </a:lnTo>
                  <a:lnTo>
                    <a:pt x="278" y="38"/>
                  </a:lnTo>
                  <a:lnTo>
                    <a:pt x="253" y="48"/>
                  </a:lnTo>
                  <a:lnTo>
                    <a:pt x="228" y="57"/>
                  </a:lnTo>
                  <a:lnTo>
                    <a:pt x="205" y="69"/>
                  </a:lnTo>
                  <a:lnTo>
                    <a:pt x="183" y="82"/>
                  </a:lnTo>
                  <a:lnTo>
                    <a:pt x="160" y="95"/>
                  </a:lnTo>
                  <a:lnTo>
                    <a:pt x="141" y="110"/>
                  </a:lnTo>
                  <a:lnTo>
                    <a:pt x="116" y="135"/>
                  </a:lnTo>
                  <a:lnTo>
                    <a:pt x="95" y="162"/>
                  </a:lnTo>
                  <a:lnTo>
                    <a:pt x="76" y="190"/>
                  </a:lnTo>
                  <a:lnTo>
                    <a:pt x="61" y="221"/>
                  </a:lnTo>
                  <a:lnTo>
                    <a:pt x="48" y="253"/>
                  </a:lnTo>
                  <a:lnTo>
                    <a:pt x="38" y="285"/>
                  </a:lnTo>
                  <a:lnTo>
                    <a:pt x="30" y="318"/>
                  </a:lnTo>
                  <a:lnTo>
                    <a:pt x="25" y="350"/>
                  </a:lnTo>
                  <a:lnTo>
                    <a:pt x="23" y="382"/>
                  </a:lnTo>
                  <a:lnTo>
                    <a:pt x="21" y="415"/>
                  </a:lnTo>
                  <a:lnTo>
                    <a:pt x="21" y="445"/>
                  </a:lnTo>
                  <a:lnTo>
                    <a:pt x="25" y="475"/>
                  </a:lnTo>
                  <a:lnTo>
                    <a:pt x="27" y="504"/>
                  </a:lnTo>
                  <a:lnTo>
                    <a:pt x="32" y="529"/>
                  </a:lnTo>
                  <a:lnTo>
                    <a:pt x="38" y="552"/>
                  </a:lnTo>
                  <a:lnTo>
                    <a:pt x="46" y="572"/>
                  </a:lnTo>
                  <a:lnTo>
                    <a:pt x="55" y="591"/>
                  </a:lnTo>
                  <a:lnTo>
                    <a:pt x="67" y="610"/>
                  </a:lnTo>
                  <a:lnTo>
                    <a:pt x="80" y="628"/>
                  </a:lnTo>
                  <a:lnTo>
                    <a:pt x="95" y="647"/>
                  </a:lnTo>
                  <a:lnTo>
                    <a:pt x="110" y="662"/>
                  </a:lnTo>
                  <a:lnTo>
                    <a:pt x="127" y="679"/>
                  </a:lnTo>
                  <a:lnTo>
                    <a:pt x="145" y="694"/>
                  </a:lnTo>
                  <a:lnTo>
                    <a:pt x="160" y="711"/>
                  </a:lnTo>
                  <a:lnTo>
                    <a:pt x="177" y="726"/>
                  </a:lnTo>
                  <a:lnTo>
                    <a:pt x="192" y="744"/>
                  </a:lnTo>
                  <a:lnTo>
                    <a:pt x="207" y="761"/>
                  </a:lnTo>
                  <a:lnTo>
                    <a:pt x="221" y="780"/>
                  </a:lnTo>
                  <a:lnTo>
                    <a:pt x="232" y="799"/>
                  </a:lnTo>
                  <a:lnTo>
                    <a:pt x="242" y="821"/>
                  </a:lnTo>
                  <a:lnTo>
                    <a:pt x="249" y="844"/>
                  </a:lnTo>
                  <a:lnTo>
                    <a:pt x="255" y="869"/>
                  </a:lnTo>
                  <a:lnTo>
                    <a:pt x="255" y="871"/>
                  </a:lnTo>
                  <a:lnTo>
                    <a:pt x="255" y="875"/>
                  </a:lnTo>
                  <a:lnTo>
                    <a:pt x="255" y="880"/>
                  </a:lnTo>
                  <a:lnTo>
                    <a:pt x="257" y="884"/>
                  </a:lnTo>
                  <a:lnTo>
                    <a:pt x="259" y="890"/>
                  </a:lnTo>
                  <a:lnTo>
                    <a:pt x="259" y="896"/>
                  </a:lnTo>
                  <a:lnTo>
                    <a:pt x="261" y="903"/>
                  </a:lnTo>
                  <a:lnTo>
                    <a:pt x="262" y="909"/>
                  </a:lnTo>
                  <a:lnTo>
                    <a:pt x="264" y="915"/>
                  </a:lnTo>
                  <a:lnTo>
                    <a:pt x="266" y="922"/>
                  </a:lnTo>
                  <a:lnTo>
                    <a:pt x="268" y="928"/>
                  </a:lnTo>
                  <a:lnTo>
                    <a:pt x="268" y="934"/>
                  </a:lnTo>
                  <a:lnTo>
                    <a:pt x="270" y="939"/>
                  </a:lnTo>
                  <a:lnTo>
                    <a:pt x="270" y="945"/>
                  </a:lnTo>
                  <a:lnTo>
                    <a:pt x="272" y="949"/>
                  </a:lnTo>
                  <a:lnTo>
                    <a:pt x="272" y="953"/>
                  </a:lnTo>
                  <a:lnTo>
                    <a:pt x="272" y="955"/>
                  </a:lnTo>
                  <a:lnTo>
                    <a:pt x="270" y="956"/>
                  </a:lnTo>
                  <a:lnTo>
                    <a:pt x="268" y="955"/>
                  </a:lnTo>
                  <a:lnTo>
                    <a:pt x="264" y="953"/>
                  </a:lnTo>
                  <a:lnTo>
                    <a:pt x="261" y="951"/>
                  </a:lnTo>
                  <a:lnTo>
                    <a:pt x="257" y="949"/>
                  </a:lnTo>
                  <a:lnTo>
                    <a:pt x="253" y="949"/>
                  </a:lnTo>
                  <a:lnTo>
                    <a:pt x="249" y="951"/>
                  </a:lnTo>
                  <a:lnTo>
                    <a:pt x="245" y="937"/>
                  </a:lnTo>
                  <a:lnTo>
                    <a:pt x="243" y="924"/>
                  </a:lnTo>
                  <a:lnTo>
                    <a:pt x="240" y="911"/>
                  </a:lnTo>
                  <a:lnTo>
                    <a:pt x="238" y="898"/>
                  </a:lnTo>
                  <a:lnTo>
                    <a:pt x="234" y="884"/>
                  </a:lnTo>
                  <a:lnTo>
                    <a:pt x="232" y="869"/>
                  </a:lnTo>
                  <a:lnTo>
                    <a:pt x="228" y="856"/>
                  </a:lnTo>
                  <a:lnTo>
                    <a:pt x="224" y="842"/>
                  </a:lnTo>
                  <a:lnTo>
                    <a:pt x="221" y="827"/>
                  </a:lnTo>
                  <a:lnTo>
                    <a:pt x="215" y="814"/>
                  </a:lnTo>
                  <a:lnTo>
                    <a:pt x="209" y="801"/>
                  </a:lnTo>
                  <a:lnTo>
                    <a:pt x="202" y="787"/>
                  </a:lnTo>
                  <a:lnTo>
                    <a:pt x="194" y="776"/>
                  </a:lnTo>
                  <a:lnTo>
                    <a:pt x="184" y="763"/>
                  </a:lnTo>
                  <a:lnTo>
                    <a:pt x="173" y="751"/>
                  </a:lnTo>
                  <a:lnTo>
                    <a:pt x="160" y="742"/>
                  </a:lnTo>
                  <a:lnTo>
                    <a:pt x="143" y="726"/>
                  </a:lnTo>
                  <a:lnTo>
                    <a:pt x="127" y="713"/>
                  </a:lnTo>
                  <a:lnTo>
                    <a:pt x="112" y="698"/>
                  </a:lnTo>
                  <a:lnTo>
                    <a:pt x="97" y="683"/>
                  </a:lnTo>
                  <a:lnTo>
                    <a:pt x="84" y="667"/>
                  </a:lnTo>
                  <a:lnTo>
                    <a:pt x="70" y="652"/>
                  </a:lnTo>
                  <a:lnTo>
                    <a:pt x="59" y="637"/>
                  </a:lnTo>
                  <a:lnTo>
                    <a:pt x="48" y="620"/>
                  </a:lnTo>
                  <a:lnTo>
                    <a:pt x="36" y="603"/>
                  </a:lnTo>
                  <a:lnTo>
                    <a:pt x="28" y="586"/>
                  </a:lnTo>
                  <a:lnTo>
                    <a:pt x="21" y="567"/>
                  </a:lnTo>
                  <a:lnTo>
                    <a:pt x="13" y="550"/>
                  </a:lnTo>
                  <a:lnTo>
                    <a:pt x="8" y="531"/>
                  </a:lnTo>
                  <a:lnTo>
                    <a:pt x="4" y="510"/>
                  </a:lnTo>
                  <a:lnTo>
                    <a:pt x="2" y="489"/>
                  </a:lnTo>
                  <a:lnTo>
                    <a:pt x="0" y="466"/>
                  </a:lnTo>
                  <a:lnTo>
                    <a:pt x="0" y="437"/>
                  </a:lnTo>
                  <a:lnTo>
                    <a:pt x="0" y="411"/>
                  </a:lnTo>
                  <a:lnTo>
                    <a:pt x="0" y="382"/>
                  </a:lnTo>
                  <a:lnTo>
                    <a:pt x="4" y="356"/>
                  </a:lnTo>
                  <a:lnTo>
                    <a:pt x="6" y="329"/>
                  </a:lnTo>
                  <a:lnTo>
                    <a:pt x="11" y="302"/>
                  </a:lnTo>
                  <a:lnTo>
                    <a:pt x="17" y="276"/>
                  </a:lnTo>
                  <a:lnTo>
                    <a:pt x="25" y="251"/>
                  </a:lnTo>
                  <a:lnTo>
                    <a:pt x="32" y="225"/>
                  </a:lnTo>
                  <a:lnTo>
                    <a:pt x="44" y="202"/>
                  </a:lnTo>
                  <a:lnTo>
                    <a:pt x="57" y="177"/>
                  </a:lnTo>
                  <a:lnTo>
                    <a:pt x="70" y="156"/>
                  </a:lnTo>
                  <a:lnTo>
                    <a:pt x="87" y="133"/>
                  </a:lnTo>
                  <a:lnTo>
                    <a:pt x="105" y="112"/>
                  </a:lnTo>
                  <a:lnTo>
                    <a:pt x="126" y="93"/>
                  </a:lnTo>
                  <a:lnTo>
                    <a:pt x="148" y="76"/>
                  </a:lnTo>
                  <a:lnTo>
                    <a:pt x="156" y="69"/>
                  </a:lnTo>
                  <a:lnTo>
                    <a:pt x="165" y="63"/>
                  </a:lnTo>
                  <a:lnTo>
                    <a:pt x="175" y="57"/>
                  </a:lnTo>
                  <a:lnTo>
                    <a:pt x="184" y="52"/>
                  </a:lnTo>
                  <a:lnTo>
                    <a:pt x="194" y="46"/>
                  </a:lnTo>
                  <a:lnTo>
                    <a:pt x="204" y="42"/>
                  </a:lnTo>
                  <a:lnTo>
                    <a:pt x="213" y="38"/>
                  </a:lnTo>
                  <a:lnTo>
                    <a:pt x="224" y="34"/>
                  </a:lnTo>
                  <a:lnTo>
                    <a:pt x="234" y="31"/>
                  </a:lnTo>
                  <a:lnTo>
                    <a:pt x="243" y="27"/>
                  </a:lnTo>
                  <a:lnTo>
                    <a:pt x="255" y="25"/>
                  </a:lnTo>
                  <a:lnTo>
                    <a:pt x="264" y="21"/>
                  </a:lnTo>
                  <a:lnTo>
                    <a:pt x="274" y="17"/>
                  </a:lnTo>
                  <a:lnTo>
                    <a:pt x="285" y="15"/>
                  </a:lnTo>
                  <a:lnTo>
                    <a:pt x="295" y="12"/>
                  </a:lnTo>
                  <a:lnTo>
                    <a:pt x="306" y="8"/>
                  </a:lnTo>
                  <a:lnTo>
                    <a:pt x="306" y="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589" name="Freeform 125">
              <a:extLst>
                <a:ext uri="{FF2B5EF4-FFF2-40B4-BE49-F238E27FC236}">
                  <a16:creationId xmlns:a16="http://schemas.microsoft.com/office/drawing/2014/main" id="{0CD22B03-60E9-D041-A78F-40BB398E1307}"/>
                </a:ext>
              </a:extLst>
            </p:cNvPr>
            <p:cNvSpPr>
              <a:spLocks/>
            </p:cNvSpPr>
            <p:nvPr/>
          </p:nvSpPr>
          <p:spPr bwMode="auto">
            <a:xfrm>
              <a:off x="3330" y="2418"/>
              <a:ext cx="88" cy="171"/>
            </a:xfrm>
            <a:custGeom>
              <a:avLst/>
              <a:gdLst>
                <a:gd name="T0" fmla="*/ 98 w 176"/>
                <a:gd name="T1" fmla="*/ 2 h 342"/>
                <a:gd name="T2" fmla="*/ 133 w 176"/>
                <a:gd name="T3" fmla="*/ 19 h 342"/>
                <a:gd name="T4" fmla="*/ 154 w 176"/>
                <a:gd name="T5" fmla="*/ 55 h 342"/>
                <a:gd name="T6" fmla="*/ 165 w 176"/>
                <a:gd name="T7" fmla="*/ 97 h 342"/>
                <a:gd name="T8" fmla="*/ 169 w 176"/>
                <a:gd name="T9" fmla="*/ 143 h 342"/>
                <a:gd name="T10" fmla="*/ 171 w 176"/>
                <a:gd name="T11" fmla="*/ 179 h 342"/>
                <a:gd name="T12" fmla="*/ 173 w 176"/>
                <a:gd name="T13" fmla="*/ 208 h 342"/>
                <a:gd name="T14" fmla="*/ 175 w 176"/>
                <a:gd name="T15" fmla="*/ 234 h 342"/>
                <a:gd name="T16" fmla="*/ 175 w 176"/>
                <a:gd name="T17" fmla="*/ 263 h 342"/>
                <a:gd name="T18" fmla="*/ 176 w 176"/>
                <a:gd name="T19" fmla="*/ 291 h 342"/>
                <a:gd name="T20" fmla="*/ 176 w 176"/>
                <a:gd name="T21" fmla="*/ 318 h 342"/>
                <a:gd name="T22" fmla="*/ 167 w 176"/>
                <a:gd name="T23" fmla="*/ 322 h 342"/>
                <a:gd name="T24" fmla="*/ 161 w 176"/>
                <a:gd name="T25" fmla="*/ 325 h 342"/>
                <a:gd name="T26" fmla="*/ 152 w 176"/>
                <a:gd name="T27" fmla="*/ 268 h 342"/>
                <a:gd name="T28" fmla="*/ 148 w 176"/>
                <a:gd name="T29" fmla="*/ 208 h 342"/>
                <a:gd name="T30" fmla="*/ 146 w 176"/>
                <a:gd name="T31" fmla="*/ 147 h 342"/>
                <a:gd name="T32" fmla="*/ 140 w 176"/>
                <a:gd name="T33" fmla="*/ 92 h 342"/>
                <a:gd name="T34" fmla="*/ 127 w 176"/>
                <a:gd name="T35" fmla="*/ 48 h 342"/>
                <a:gd name="T36" fmla="*/ 93 w 176"/>
                <a:gd name="T37" fmla="*/ 27 h 342"/>
                <a:gd name="T38" fmla="*/ 62 w 176"/>
                <a:gd name="T39" fmla="*/ 36 h 342"/>
                <a:gd name="T40" fmla="*/ 43 w 176"/>
                <a:gd name="T41" fmla="*/ 67 h 342"/>
                <a:gd name="T42" fmla="*/ 32 w 176"/>
                <a:gd name="T43" fmla="*/ 105 h 342"/>
                <a:gd name="T44" fmla="*/ 26 w 176"/>
                <a:gd name="T45" fmla="*/ 147 h 342"/>
                <a:gd name="T46" fmla="*/ 24 w 176"/>
                <a:gd name="T47" fmla="*/ 179 h 342"/>
                <a:gd name="T48" fmla="*/ 22 w 176"/>
                <a:gd name="T49" fmla="*/ 213 h 342"/>
                <a:gd name="T50" fmla="*/ 24 w 176"/>
                <a:gd name="T51" fmla="*/ 247 h 342"/>
                <a:gd name="T52" fmla="*/ 26 w 176"/>
                <a:gd name="T53" fmla="*/ 282 h 342"/>
                <a:gd name="T54" fmla="*/ 28 w 176"/>
                <a:gd name="T55" fmla="*/ 314 h 342"/>
                <a:gd name="T56" fmla="*/ 28 w 176"/>
                <a:gd name="T57" fmla="*/ 342 h 342"/>
                <a:gd name="T58" fmla="*/ 19 w 176"/>
                <a:gd name="T59" fmla="*/ 341 h 342"/>
                <a:gd name="T60" fmla="*/ 13 w 176"/>
                <a:gd name="T61" fmla="*/ 342 h 342"/>
                <a:gd name="T62" fmla="*/ 9 w 176"/>
                <a:gd name="T63" fmla="*/ 333 h 342"/>
                <a:gd name="T64" fmla="*/ 5 w 176"/>
                <a:gd name="T65" fmla="*/ 312 h 342"/>
                <a:gd name="T66" fmla="*/ 3 w 176"/>
                <a:gd name="T67" fmla="*/ 287 h 342"/>
                <a:gd name="T68" fmla="*/ 3 w 176"/>
                <a:gd name="T69" fmla="*/ 265 h 342"/>
                <a:gd name="T70" fmla="*/ 3 w 176"/>
                <a:gd name="T71" fmla="*/ 242 h 342"/>
                <a:gd name="T72" fmla="*/ 1 w 176"/>
                <a:gd name="T73" fmla="*/ 223 h 342"/>
                <a:gd name="T74" fmla="*/ 0 w 176"/>
                <a:gd name="T75" fmla="*/ 177 h 342"/>
                <a:gd name="T76" fmla="*/ 1 w 176"/>
                <a:gd name="T77" fmla="*/ 131 h 342"/>
                <a:gd name="T78" fmla="*/ 7 w 176"/>
                <a:gd name="T79" fmla="*/ 86 h 342"/>
                <a:gd name="T80" fmla="*/ 24 w 176"/>
                <a:gd name="T81" fmla="*/ 46 h 342"/>
                <a:gd name="T82" fmla="*/ 53 w 176"/>
                <a:gd name="T83" fmla="*/ 12 h 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76" h="342">
                  <a:moveTo>
                    <a:pt x="66" y="4"/>
                  </a:moveTo>
                  <a:lnTo>
                    <a:pt x="83" y="0"/>
                  </a:lnTo>
                  <a:lnTo>
                    <a:pt x="98" y="2"/>
                  </a:lnTo>
                  <a:lnTo>
                    <a:pt x="112" y="6"/>
                  </a:lnTo>
                  <a:lnTo>
                    <a:pt x="123" y="12"/>
                  </a:lnTo>
                  <a:lnTo>
                    <a:pt x="133" y="19"/>
                  </a:lnTo>
                  <a:lnTo>
                    <a:pt x="142" y="31"/>
                  </a:lnTo>
                  <a:lnTo>
                    <a:pt x="148" y="42"/>
                  </a:lnTo>
                  <a:lnTo>
                    <a:pt x="154" y="55"/>
                  </a:lnTo>
                  <a:lnTo>
                    <a:pt x="159" y="69"/>
                  </a:lnTo>
                  <a:lnTo>
                    <a:pt x="163" y="82"/>
                  </a:lnTo>
                  <a:lnTo>
                    <a:pt x="165" y="97"/>
                  </a:lnTo>
                  <a:lnTo>
                    <a:pt x="167" y="112"/>
                  </a:lnTo>
                  <a:lnTo>
                    <a:pt x="169" y="128"/>
                  </a:lnTo>
                  <a:lnTo>
                    <a:pt x="169" y="143"/>
                  </a:lnTo>
                  <a:lnTo>
                    <a:pt x="169" y="156"/>
                  </a:lnTo>
                  <a:lnTo>
                    <a:pt x="171" y="169"/>
                  </a:lnTo>
                  <a:lnTo>
                    <a:pt x="171" y="179"/>
                  </a:lnTo>
                  <a:lnTo>
                    <a:pt x="171" y="188"/>
                  </a:lnTo>
                  <a:lnTo>
                    <a:pt x="171" y="198"/>
                  </a:lnTo>
                  <a:lnTo>
                    <a:pt x="173" y="208"/>
                  </a:lnTo>
                  <a:lnTo>
                    <a:pt x="173" y="215"/>
                  </a:lnTo>
                  <a:lnTo>
                    <a:pt x="173" y="225"/>
                  </a:lnTo>
                  <a:lnTo>
                    <a:pt x="175" y="234"/>
                  </a:lnTo>
                  <a:lnTo>
                    <a:pt x="175" y="244"/>
                  </a:lnTo>
                  <a:lnTo>
                    <a:pt x="175" y="253"/>
                  </a:lnTo>
                  <a:lnTo>
                    <a:pt x="175" y="263"/>
                  </a:lnTo>
                  <a:lnTo>
                    <a:pt x="176" y="272"/>
                  </a:lnTo>
                  <a:lnTo>
                    <a:pt x="176" y="282"/>
                  </a:lnTo>
                  <a:lnTo>
                    <a:pt x="176" y="291"/>
                  </a:lnTo>
                  <a:lnTo>
                    <a:pt x="176" y="301"/>
                  </a:lnTo>
                  <a:lnTo>
                    <a:pt x="176" y="308"/>
                  </a:lnTo>
                  <a:lnTo>
                    <a:pt x="176" y="318"/>
                  </a:lnTo>
                  <a:lnTo>
                    <a:pt x="173" y="320"/>
                  </a:lnTo>
                  <a:lnTo>
                    <a:pt x="169" y="322"/>
                  </a:lnTo>
                  <a:lnTo>
                    <a:pt x="167" y="322"/>
                  </a:lnTo>
                  <a:lnTo>
                    <a:pt x="165" y="323"/>
                  </a:lnTo>
                  <a:lnTo>
                    <a:pt x="163" y="323"/>
                  </a:lnTo>
                  <a:lnTo>
                    <a:pt x="161" y="325"/>
                  </a:lnTo>
                  <a:lnTo>
                    <a:pt x="157" y="306"/>
                  </a:lnTo>
                  <a:lnTo>
                    <a:pt x="154" y="287"/>
                  </a:lnTo>
                  <a:lnTo>
                    <a:pt x="152" y="268"/>
                  </a:lnTo>
                  <a:lnTo>
                    <a:pt x="150" y="249"/>
                  </a:lnTo>
                  <a:lnTo>
                    <a:pt x="150" y="228"/>
                  </a:lnTo>
                  <a:lnTo>
                    <a:pt x="148" y="208"/>
                  </a:lnTo>
                  <a:lnTo>
                    <a:pt x="148" y="187"/>
                  </a:lnTo>
                  <a:lnTo>
                    <a:pt x="148" y="168"/>
                  </a:lnTo>
                  <a:lnTo>
                    <a:pt x="146" y="147"/>
                  </a:lnTo>
                  <a:lnTo>
                    <a:pt x="144" y="128"/>
                  </a:lnTo>
                  <a:lnTo>
                    <a:pt x="142" y="109"/>
                  </a:lnTo>
                  <a:lnTo>
                    <a:pt x="140" y="92"/>
                  </a:lnTo>
                  <a:lnTo>
                    <a:pt x="136" y="76"/>
                  </a:lnTo>
                  <a:lnTo>
                    <a:pt x="133" y="61"/>
                  </a:lnTo>
                  <a:lnTo>
                    <a:pt x="127" y="48"/>
                  </a:lnTo>
                  <a:lnTo>
                    <a:pt x="119" y="36"/>
                  </a:lnTo>
                  <a:lnTo>
                    <a:pt x="104" y="29"/>
                  </a:lnTo>
                  <a:lnTo>
                    <a:pt x="93" y="27"/>
                  </a:lnTo>
                  <a:lnTo>
                    <a:pt x="81" y="27"/>
                  </a:lnTo>
                  <a:lnTo>
                    <a:pt x="72" y="31"/>
                  </a:lnTo>
                  <a:lnTo>
                    <a:pt x="62" y="36"/>
                  </a:lnTo>
                  <a:lnTo>
                    <a:pt x="55" y="44"/>
                  </a:lnTo>
                  <a:lnTo>
                    <a:pt x="49" y="54"/>
                  </a:lnTo>
                  <a:lnTo>
                    <a:pt x="43" y="67"/>
                  </a:lnTo>
                  <a:lnTo>
                    <a:pt x="39" y="78"/>
                  </a:lnTo>
                  <a:lnTo>
                    <a:pt x="36" y="92"/>
                  </a:lnTo>
                  <a:lnTo>
                    <a:pt x="32" y="105"/>
                  </a:lnTo>
                  <a:lnTo>
                    <a:pt x="30" y="120"/>
                  </a:lnTo>
                  <a:lnTo>
                    <a:pt x="28" y="133"/>
                  </a:lnTo>
                  <a:lnTo>
                    <a:pt x="26" y="147"/>
                  </a:lnTo>
                  <a:lnTo>
                    <a:pt x="26" y="158"/>
                  </a:lnTo>
                  <a:lnTo>
                    <a:pt x="24" y="169"/>
                  </a:lnTo>
                  <a:lnTo>
                    <a:pt x="24" y="179"/>
                  </a:lnTo>
                  <a:lnTo>
                    <a:pt x="22" y="190"/>
                  </a:lnTo>
                  <a:lnTo>
                    <a:pt x="22" y="202"/>
                  </a:lnTo>
                  <a:lnTo>
                    <a:pt x="22" y="213"/>
                  </a:lnTo>
                  <a:lnTo>
                    <a:pt x="22" y="225"/>
                  </a:lnTo>
                  <a:lnTo>
                    <a:pt x="24" y="236"/>
                  </a:lnTo>
                  <a:lnTo>
                    <a:pt x="24" y="247"/>
                  </a:lnTo>
                  <a:lnTo>
                    <a:pt x="26" y="259"/>
                  </a:lnTo>
                  <a:lnTo>
                    <a:pt x="26" y="270"/>
                  </a:lnTo>
                  <a:lnTo>
                    <a:pt x="26" y="282"/>
                  </a:lnTo>
                  <a:lnTo>
                    <a:pt x="26" y="293"/>
                  </a:lnTo>
                  <a:lnTo>
                    <a:pt x="28" y="303"/>
                  </a:lnTo>
                  <a:lnTo>
                    <a:pt x="28" y="314"/>
                  </a:lnTo>
                  <a:lnTo>
                    <a:pt x="28" y="323"/>
                  </a:lnTo>
                  <a:lnTo>
                    <a:pt x="28" y="333"/>
                  </a:lnTo>
                  <a:lnTo>
                    <a:pt x="28" y="342"/>
                  </a:lnTo>
                  <a:lnTo>
                    <a:pt x="24" y="341"/>
                  </a:lnTo>
                  <a:lnTo>
                    <a:pt x="20" y="341"/>
                  </a:lnTo>
                  <a:lnTo>
                    <a:pt x="19" y="341"/>
                  </a:lnTo>
                  <a:lnTo>
                    <a:pt x="17" y="342"/>
                  </a:lnTo>
                  <a:lnTo>
                    <a:pt x="15" y="342"/>
                  </a:lnTo>
                  <a:lnTo>
                    <a:pt x="13" y="342"/>
                  </a:lnTo>
                  <a:lnTo>
                    <a:pt x="13" y="341"/>
                  </a:lnTo>
                  <a:lnTo>
                    <a:pt x="11" y="339"/>
                  </a:lnTo>
                  <a:lnTo>
                    <a:pt x="9" y="333"/>
                  </a:lnTo>
                  <a:lnTo>
                    <a:pt x="7" y="325"/>
                  </a:lnTo>
                  <a:lnTo>
                    <a:pt x="7" y="318"/>
                  </a:lnTo>
                  <a:lnTo>
                    <a:pt x="5" y="312"/>
                  </a:lnTo>
                  <a:lnTo>
                    <a:pt x="5" y="304"/>
                  </a:lnTo>
                  <a:lnTo>
                    <a:pt x="5" y="297"/>
                  </a:lnTo>
                  <a:lnTo>
                    <a:pt x="3" y="287"/>
                  </a:lnTo>
                  <a:lnTo>
                    <a:pt x="3" y="280"/>
                  </a:lnTo>
                  <a:lnTo>
                    <a:pt x="3" y="272"/>
                  </a:lnTo>
                  <a:lnTo>
                    <a:pt x="3" y="265"/>
                  </a:lnTo>
                  <a:lnTo>
                    <a:pt x="3" y="257"/>
                  </a:lnTo>
                  <a:lnTo>
                    <a:pt x="3" y="249"/>
                  </a:lnTo>
                  <a:lnTo>
                    <a:pt x="3" y="242"/>
                  </a:lnTo>
                  <a:lnTo>
                    <a:pt x="3" y="234"/>
                  </a:lnTo>
                  <a:lnTo>
                    <a:pt x="1" y="228"/>
                  </a:lnTo>
                  <a:lnTo>
                    <a:pt x="1" y="223"/>
                  </a:lnTo>
                  <a:lnTo>
                    <a:pt x="1" y="208"/>
                  </a:lnTo>
                  <a:lnTo>
                    <a:pt x="0" y="192"/>
                  </a:lnTo>
                  <a:lnTo>
                    <a:pt x="0" y="177"/>
                  </a:lnTo>
                  <a:lnTo>
                    <a:pt x="0" y="162"/>
                  </a:lnTo>
                  <a:lnTo>
                    <a:pt x="0" y="147"/>
                  </a:lnTo>
                  <a:lnTo>
                    <a:pt x="1" y="131"/>
                  </a:lnTo>
                  <a:lnTo>
                    <a:pt x="3" y="116"/>
                  </a:lnTo>
                  <a:lnTo>
                    <a:pt x="5" y="101"/>
                  </a:lnTo>
                  <a:lnTo>
                    <a:pt x="7" y="86"/>
                  </a:lnTo>
                  <a:lnTo>
                    <a:pt x="13" y="73"/>
                  </a:lnTo>
                  <a:lnTo>
                    <a:pt x="19" y="59"/>
                  </a:lnTo>
                  <a:lnTo>
                    <a:pt x="24" y="46"/>
                  </a:lnTo>
                  <a:lnTo>
                    <a:pt x="32" y="34"/>
                  </a:lnTo>
                  <a:lnTo>
                    <a:pt x="41" y="23"/>
                  </a:lnTo>
                  <a:lnTo>
                    <a:pt x="53" y="12"/>
                  </a:lnTo>
                  <a:lnTo>
                    <a:pt x="66" y="4"/>
                  </a:lnTo>
                  <a:lnTo>
                    <a:pt x="66"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590" name="Freeform 126">
              <a:extLst>
                <a:ext uri="{FF2B5EF4-FFF2-40B4-BE49-F238E27FC236}">
                  <a16:creationId xmlns:a16="http://schemas.microsoft.com/office/drawing/2014/main" id="{3A755FFB-7052-1445-984F-768961798753}"/>
                </a:ext>
              </a:extLst>
            </p:cNvPr>
            <p:cNvSpPr>
              <a:spLocks/>
            </p:cNvSpPr>
            <p:nvPr/>
          </p:nvSpPr>
          <p:spPr bwMode="auto">
            <a:xfrm>
              <a:off x="3291" y="2533"/>
              <a:ext cx="173" cy="96"/>
            </a:xfrm>
            <a:custGeom>
              <a:avLst/>
              <a:gdLst>
                <a:gd name="T0" fmla="*/ 336 w 346"/>
                <a:gd name="T1" fmla="*/ 12 h 192"/>
                <a:gd name="T2" fmla="*/ 346 w 346"/>
                <a:gd name="T3" fmla="*/ 38 h 192"/>
                <a:gd name="T4" fmla="*/ 344 w 346"/>
                <a:gd name="T5" fmla="*/ 65 h 192"/>
                <a:gd name="T6" fmla="*/ 332 w 346"/>
                <a:gd name="T7" fmla="*/ 92 h 192"/>
                <a:gd name="T8" fmla="*/ 315 w 346"/>
                <a:gd name="T9" fmla="*/ 116 h 192"/>
                <a:gd name="T10" fmla="*/ 291 w 346"/>
                <a:gd name="T11" fmla="*/ 137 h 192"/>
                <a:gd name="T12" fmla="*/ 266 w 346"/>
                <a:gd name="T13" fmla="*/ 156 h 192"/>
                <a:gd name="T14" fmla="*/ 239 w 346"/>
                <a:gd name="T15" fmla="*/ 171 h 192"/>
                <a:gd name="T16" fmla="*/ 220 w 346"/>
                <a:gd name="T17" fmla="*/ 179 h 192"/>
                <a:gd name="T18" fmla="*/ 207 w 346"/>
                <a:gd name="T19" fmla="*/ 183 h 192"/>
                <a:gd name="T20" fmla="*/ 194 w 346"/>
                <a:gd name="T21" fmla="*/ 187 h 192"/>
                <a:gd name="T22" fmla="*/ 180 w 346"/>
                <a:gd name="T23" fmla="*/ 189 h 192"/>
                <a:gd name="T24" fmla="*/ 167 w 346"/>
                <a:gd name="T25" fmla="*/ 189 h 192"/>
                <a:gd name="T26" fmla="*/ 154 w 346"/>
                <a:gd name="T27" fmla="*/ 190 h 192"/>
                <a:gd name="T28" fmla="*/ 140 w 346"/>
                <a:gd name="T29" fmla="*/ 192 h 192"/>
                <a:gd name="T30" fmla="*/ 127 w 346"/>
                <a:gd name="T31" fmla="*/ 192 h 192"/>
                <a:gd name="T32" fmla="*/ 110 w 346"/>
                <a:gd name="T33" fmla="*/ 192 h 192"/>
                <a:gd name="T34" fmla="*/ 87 w 346"/>
                <a:gd name="T35" fmla="*/ 189 h 192"/>
                <a:gd name="T36" fmla="*/ 64 w 346"/>
                <a:gd name="T37" fmla="*/ 181 h 192"/>
                <a:gd name="T38" fmla="*/ 41 w 346"/>
                <a:gd name="T39" fmla="*/ 170 h 192"/>
                <a:gd name="T40" fmla="*/ 20 w 346"/>
                <a:gd name="T41" fmla="*/ 154 h 192"/>
                <a:gd name="T42" fmla="*/ 7 w 346"/>
                <a:gd name="T43" fmla="*/ 137 h 192"/>
                <a:gd name="T44" fmla="*/ 0 w 346"/>
                <a:gd name="T45" fmla="*/ 116 h 192"/>
                <a:gd name="T46" fmla="*/ 0 w 346"/>
                <a:gd name="T47" fmla="*/ 93 h 192"/>
                <a:gd name="T48" fmla="*/ 7 w 346"/>
                <a:gd name="T49" fmla="*/ 80 h 192"/>
                <a:gd name="T50" fmla="*/ 13 w 346"/>
                <a:gd name="T51" fmla="*/ 80 h 192"/>
                <a:gd name="T52" fmla="*/ 20 w 346"/>
                <a:gd name="T53" fmla="*/ 78 h 192"/>
                <a:gd name="T54" fmla="*/ 26 w 346"/>
                <a:gd name="T55" fmla="*/ 76 h 192"/>
                <a:gd name="T56" fmla="*/ 26 w 346"/>
                <a:gd name="T57" fmla="*/ 92 h 192"/>
                <a:gd name="T58" fmla="*/ 26 w 346"/>
                <a:gd name="T59" fmla="*/ 118 h 192"/>
                <a:gd name="T60" fmla="*/ 41 w 346"/>
                <a:gd name="T61" fmla="*/ 139 h 192"/>
                <a:gd name="T62" fmla="*/ 62 w 346"/>
                <a:gd name="T63" fmla="*/ 154 h 192"/>
                <a:gd name="T64" fmla="*/ 91 w 346"/>
                <a:gd name="T65" fmla="*/ 166 h 192"/>
                <a:gd name="T66" fmla="*/ 123 w 346"/>
                <a:gd name="T67" fmla="*/ 171 h 192"/>
                <a:gd name="T68" fmla="*/ 156 w 346"/>
                <a:gd name="T69" fmla="*/ 171 h 192"/>
                <a:gd name="T70" fmla="*/ 184 w 346"/>
                <a:gd name="T71" fmla="*/ 168 h 192"/>
                <a:gd name="T72" fmla="*/ 209 w 346"/>
                <a:gd name="T73" fmla="*/ 158 h 192"/>
                <a:gd name="T74" fmla="*/ 234 w 346"/>
                <a:gd name="T75" fmla="*/ 149 h 192"/>
                <a:gd name="T76" fmla="*/ 258 w 346"/>
                <a:gd name="T77" fmla="*/ 135 h 192"/>
                <a:gd name="T78" fmla="*/ 281 w 346"/>
                <a:gd name="T79" fmla="*/ 118 h 192"/>
                <a:gd name="T80" fmla="*/ 302 w 346"/>
                <a:gd name="T81" fmla="*/ 99 h 192"/>
                <a:gd name="T82" fmla="*/ 315 w 346"/>
                <a:gd name="T83" fmla="*/ 76 h 192"/>
                <a:gd name="T84" fmla="*/ 323 w 346"/>
                <a:gd name="T85" fmla="*/ 52 h 192"/>
                <a:gd name="T86" fmla="*/ 323 w 346"/>
                <a:gd name="T87" fmla="*/ 23 h 192"/>
                <a:gd name="T88" fmla="*/ 321 w 346"/>
                <a:gd name="T89" fmla="*/ 6 h 192"/>
                <a:gd name="T90" fmla="*/ 325 w 346"/>
                <a:gd name="T91" fmla="*/ 2 h 192"/>
                <a:gd name="T92" fmla="*/ 327 w 346"/>
                <a:gd name="T93" fmla="*/ 0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46" h="192">
                  <a:moveTo>
                    <a:pt x="327" y="0"/>
                  </a:moveTo>
                  <a:lnTo>
                    <a:pt x="336" y="12"/>
                  </a:lnTo>
                  <a:lnTo>
                    <a:pt x="342" y="25"/>
                  </a:lnTo>
                  <a:lnTo>
                    <a:pt x="346" y="38"/>
                  </a:lnTo>
                  <a:lnTo>
                    <a:pt x="346" y="52"/>
                  </a:lnTo>
                  <a:lnTo>
                    <a:pt x="344" y="65"/>
                  </a:lnTo>
                  <a:lnTo>
                    <a:pt x="340" y="78"/>
                  </a:lnTo>
                  <a:lnTo>
                    <a:pt x="332" y="92"/>
                  </a:lnTo>
                  <a:lnTo>
                    <a:pt x="325" y="103"/>
                  </a:lnTo>
                  <a:lnTo>
                    <a:pt x="315" y="116"/>
                  </a:lnTo>
                  <a:lnTo>
                    <a:pt x="304" y="128"/>
                  </a:lnTo>
                  <a:lnTo>
                    <a:pt x="291" y="137"/>
                  </a:lnTo>
                  <a:lnTo>
                    <a:pt x="279" y="149"/>
                  </a:lnTo>
                  <a:lnTo>
                    <a:pt x="266" y="156"/>
                  </a:lnTo>
                  <a:lnTo>
                    <a:pt x="253" y="164"/>
                  </a:lnTo>
                  <a:lnTo>
                    <a:pt x="239" y="171"/>
                  </a:lnTo>
                  <a:lnTo>
                    <a:pt x="228" y="177"/>
                  </a:lnTo>
                  <a:lnTo>
                    <a:pt x="220" y="179"/>
                  </a:lnTo>
                  <a:lnTo>
                    <a:pt x="214" y="181"/>
                  </a:lnTo>
                  <a:lnTo>
                    <a:pt x="207" y="183"/>
                  </a:lnTo>
                  <a:lnTo>
                    <a:pt x="201" y="185"/>
                  </a:lnTo>
                  <a:lnTo>
                    <a:pt x="194" y="187"/>
                  </a:lnTo>
                  <a:lnTo>
                    <a:pt x="188" y="187"/>
                  </a:lnTo>
                  <a:lnTo>
                    <a:pt x="180" y="189"/>
                  </a:lnTo>
                  <a:lnTo>
                    <a:pt x="175" y="189"/>
                  </a:lnTo>
                  <a:lnTo>
                    <a:pt x="167" y="189"/>
                  </a:lnTo>
                  <a:lnTo>
                    <a:pt x="161" y="190"/>
                  </a:lnTo>
                  <a:lnTo>
                    <a:pt x="154" y="190"/>
                  </a:lnTo>
                  <a:lnTo>
                    <a:pt x="146" y="190"/>
                  </a:lnTo>
                  <a:lnTo>
                    <a:pt x="140" y="192"/>
                  </a:lnTo>
                  <a:lnTo>
                    <a:pt x="135" y="192"/>
                  </a:lnTo>
                  <a:lnTo>
                    <a:pt x="127" y="192"/>
                  </a:lnTo>
                  <a:lnTo>
                    <a:pt x="121" y="192"/>
                  </a:lnTo>
                  <a:lnTo>
                    <a:pt x="110" y="192"/>
                  </a:lnTo>
                  <a:lnTo>
                    <a:pt x="98" y="190"/>
                  </a:lnTo>
                  <a:lnTo>
                    <a:pt x="87" y="189"/>
                  </a:lnTo>
                  <a:lnTo>
                    <a:pt x="76" y="187"/>
                  </a:lnTo>
                  <a:lnTo>
                    <a:pt x="64" y="181"/>
                  </a:lnTo>
                  <a:lnTo>
                    <a:pt x="53" y="177"/>
                  </a:lnTo>
                  <a:lnTo>
                    <a:pt x="41" y="170"/>
                  </a:lnTo>
                  <a:lnTo>
                    <a:pt x="32" y="164"/>
                  </a:lnTo>
                  <a:lnTo>
                    <a:pt x="20" y="154"/>
                  </a:lnTo>
                  <a:lnTo>
                    <a:pt x="13" y="147"/>
                  </a:lnTo>
                  <a:lnTo>
                    <a:pt x="7" y="137"/>
                  </a:lnTo>
                  <a:lnTo>
                    <a:pt x="1" y="128"/>
                  </a:lnTo>
                  <a:lnTo>
                    <a:pt x="0" y="116"/>
                  </a:lnTo>
                  <a:lnTo>
                    <a:pt x="0" y="105"/>
                  </a:lnTo>
                  <a:lnTo>
                    <a:pt x="0" y="93"/>
                  </a:lnTo>
                  <a:lnTo>
                    <a:pt x="5" y="80"/>
                  </a:lnTo>
                  <a:lnTo>
                    <a:pt x="7" y="80"/>
                  </a:lnTo>
                  <a:lnTo>
                    <a:pt x="11" y="80"/>
                  </a:lnTo>
                  <a:lnTo>
                    <a:pt x="13" y="80"/>
                  </a:lnTo>
                  <a:lnTo>
                    <a:pt x="17" y="78"/>
                  </a:lnTo>
                  <a:lnTo>
                    <a:pt x="20" y="78"/>
                  </a:lnTo>
                  <a:lnTo>
                    <a:pt x="22" y="76"/>
                  </a:lnTo>
                  <a:lnTo>
                    <a:pt x="26" y="76"/>
                  </a:lnTo>
                  <a:lnTo>
                    <a:pt x="32" y="76"/>
                  </a:lnTo>
                  <a:lnTo>
                    <a:pt x="26" y="92"/>
                  </a:lnTo>
                  <a:lnTo>
                    <a:pt x="24" y="107"/>
                  </a:lnTo>
                  <a:lnTo>
                    <a:pt x="26" y="118"/>
                  </a:lnTo>
                  <a:lnTo>
                    <a:pt x="32" y="130"/>
                  </a:lnTo>
                  <a:lnTo>
                    <a:pt x="41" y="139"/>
                  </a:lnTo>
                  <a:lnTo>
                    <a:pt x="51" y="149"/>
                  </a:lnTo>
                  <a:lnTo>
                    <a:pt x="62" y="154"/>
                  </a:lnTo>
                  <a:lnTo>
                    <a:pt x="78" y="162"/>
                  </a:lnTo>
                  <a:lnTo>
                    <a:pt x="91" y="166"/>
                  </a:lnTo>
                  <a:lnTo>
                    <a:pt x="108" y="170"/>
                  </a:lnTo>
                  <a:lnTo>
                    <a:pt x="123" y="171"/>
                  </a:lnTo>
                  <a:lnTo>
                    <a:pt x="138" y="171"/>
                  </a:lnTo>
                  <a:lnTo>
                    <a:pt x="156" y="171"/>
                  </a:lnTo>
                  <a:lnTo>
                    <a:pt x="171" y="170"/>
                  </a:lnTo>
                  <a:lnTo>
                    <a:pt x="184" y="168"/>
                  </a:lnTo>
                  <a:lnTo>
                    <a:pt x="195" y="164"/>
                  </a:lnTo>
                  <a:lnTo>
                    <a:pt x="209" y="158"/>
                  </a:lnTo>
                  <a:lnTo>
                    <a:pt x="220" y="154"/>
                  </a:lnTo>
                  <a:lnTo>
                    <a:pt x="234" y="149"/>
                  </a:lnTo>
                  <a:lnTo>
                    <a:pt x="247" y="141"/>
                  </a:lnTo>
                  <a:lnTo>
                    <a:pt x="258" y="135"/>
                  </a:lnTo>
                  <a:lnTo>
                    <a:pt x="270" y="128"/>
                  </a:lnTo>
                  <a:lnTo>
                    <a:pt x="281" y="118"/>
                  </a:lnTo>
                  <a:lnTo>
                    <a:pt x="292" y="111"/>
                  </a:lnTo>
                  <a:lnTo>
                    <a:pt x="302" y="99"/>
                  </a:lnTo>
                  <a:lnTo>
                    <a:pt x="310" y="90"/>
                  </a:lnTo>
                  <a:lnTo>
                    <a:pt x="315" y="76"/>
                  </a:lnTo>
                  <a:lnTo>
                    <a:pt x="321" y="65"/>
                  </a:lnTo>
                  <a:lnTo>
                    <a:pt x="323" y="52"/>
                  </a:lnTo>
                  <a:lnTo>
                    <a:pt x="325" y="38"/>
                  </a:lnTo>
                  <a:lnTo>
                    <a:pt x="323" y="23"/>
                  </a:lnTo>
                  <a:lnTo>
                    <a:pt x="319" y="8"/>
                  </a:lnTo>
                  <a:lnTo>
                    <a:pt x="321" y="6"/>
                  </a:lnTo>
                  <a:lnTo>
                    <a:pt x="323" y="4"/>
                  </a:lnTo>
                  <a:lnTo>
                    <a:pt x="325" y="2"/>
                  </a:lnTo>
                  <a:lnTo>
                    <a:pt x="327" y="0"/>
                  </a:lnTo>
                  <a:lnTo>
                    <a:pt x="32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591" name="Freeform 127">
              <a:extLst>
                <a:ext uri="{FF2B5EF4-FFF2-40B4-BE49-F238E27FC236}">
                  <a16:creationId xmlns:a16="http://schemas.microsoft.com/office/drawing/2014/main" id="{C183E306-2B58-4947-9126-C728FBE7212D}"/>
                </a:ext>
              </a:extLst>
            </p:cNvPr>
            <p:cNvSpPr>
              <a:spLocks/>
            </p:cNvSpPr>
            <p:nvPr/>
          </p:nvSpPr>
          <p:spPr bwMode="auto">
            <a:xfrm>
              <a:off x="3296" y="2576"/>
              <a:ext cx="163" cy="84"/>
            </a:xfrm>
            <a:custGeom>
              <a:avLst/>
              <a:gdLst>
                <a:gd name="T0" fmla="*/ 314 w 327"/>
                <a:gd name="T1" fmla="*/ 13 h 167"/>
                <a:gd name="T2" fmla="*/ 320 w 327"/>
                <a:gd name="T3" fmla="*/ 11 h 167"/>
                <a:gd name="T4" fmla="*/ 323 w 327"/>
                <a:gd name="T5" fmla="*/ 4 h 167"/>
                <a:gd name="T6" fmla="*/ 325 w 327"/>
                <a:gd name="T7" fmla="*/ 0 h 167"/>
                <a:gd name="T8" fmla="*/ 327 w 327"/>
                <a:gd name="T9" fmla="*/ 15 h 167"/>
                <a:gd name="T10" fmla="*/ 323 w 327"/>
                <a:gd name="T11" fmla="*/ 42 h 167"/>
                <a:gd name="T12" fmla="*/ 316 w 327"/>
                <a:gd name="T13" fmla="*/ 64 h 167"/>
                <a:gd name="T14" fmla="*/ 304 w 327"/>
                <a:gd name="T15" fmla="*/ 83 h 167"/>
                <a:gd name="T16" fmla="*/ 289 w 327"/>
                <a:gd name="T17" fmla="*/ 99 h 167"/>
                <a:gd name="T18" fmla="*/ 274 w 327"/>
                <a:gd name="T19" fmla="*/ 112 h 167"/>
                <a:gd name="T20" fmla="*/ 257 w 327"/>
                <a:gd name="T21" fmla="*/ 123 h 167"/>
                <a:gd name="T22" fmla="*/ 244 w 327"/>
                <a:gd name="T23" fmla="*/ 131 h 167"/>
                <a:gd name="T24" fmla="*/ 232 w 327"/>
                <a:gd name="T25" fmla="*/ 139 h 167"/>
                <a:gd name="T26" fmla="*/ 219 w 327"/>
                <a:gd name="T27" fmla="*/ 144 h 167"/>
                <a:gd name="T28" fmla="*/ 205 w 327"/>
                <a:gd name="T29" fmla="*/ 150 h 167"/>
                <a:gd name="T30" fmla="*/ 190 w 327"/>
                <a:gd name="T31" fmla="*/ 154 h 167"/>
                <a:gd name="T32" fmla="*/ 177 w 327"/>
                <a:gd name="T33" fmla="*/ 158 h 167"/>
                <a:gd name="T34" fmla="*/ 164 w 327"/>
                <a:gd name="T35" fmla="*/ 161 h 167"/>
                <a:gd name="T36" fmla="*/ 148 w 327"/>
                <a:gd name="T37" fmla="*/ 163 h 167"/>
                <a:gd name="T38" fmla="*/ 131 w 327"/>
                <a:gd name="T39" fmla="*/ 165 h 167"/>
                <a:gd name="T40" fmla="*/ 114 w 327"/>
                <a:gd name="T41" fmla="*/ 167 h 167"/>
                <a:gd name="T42" fmla="*/ 89 w 327"/>
                <a:gd name="T43" fmla="*/ 163 h 167"/>
                <a:gd name="T44" fmla="*/ 63 w 327"/>
                <a:gd name="T45" fmla="*/ 156 h 167"/>
                <a:gd name="T46" fmla="*/ 38 w 327"/>
                <a:gd name="T47" fmla="*/ 144 h 167"/>
                <a:gd name="T48" fmla="*/ 17 w 327"/>
                <a:gd name="T49" fmla="*/ 131 h 167"/>
                <a:gd name="T50" fmla="*/ 4 w 327"/>
                <a:gd name="T51" fmla="*/ 112 h 167"/>
                <a:gd name="T52" fmla="*/ 0 w 327"/>
                <a:gd name="T53" fmla="*/ 91 h 167"/>
                <a:gd name="T54" fmla="*/ 6 w 327"/>
                <a:gd name="T55" fmla="*/ 68 h 167"/>
                <a:gd name="T56" fmla="*/ 23 w 327"/>
                <a:gd name="T57" fmla="*/ 59 h 167"/>
                <a:gd name="T58" fmla="*/ 29 w 327"/>
                <a:gd name="T59" fmla="*/ 66 h 167"/>
                <a:gd name="T60" fmla="*/ 30 w 327"/>
                <a:gd name="T61" fmla="*/ 76 h 167"/>
                <a:gd name="T62" fmla="*/ 27 w 327"/>
                <a:gd name="T63" fmla="*/ 85 h 167"/>
                <a:gd name="T64" fmla="*/ 25 w 327"/>
                <a:gd name="T65" fmla="*/ 95 h 167"/>
                <a:gd name="T66" fmla="*/ 23 w 327"/>
                <a:gd name="T67" fmla="*/ 104 h 167"/>
                <a:gd name="T68" fmla="*/ 27 w 327"/>
                <a:gd name="T69" fmla="*/ 112 h 167"/>
                <a:gd name="T70" fmla="*/ 36 w 327"/>
                <a:gd name="T71" fmla="*/ 120 h 167"/>
                <a:gd name="T72" fmla="*/ 61 w 327"/>
                <a:gd name="T73" fmla="*/ 131 h 167"/>
                <a:gd name="T74" fmla="*/ 101 w 327"/>
                <a:gd name="T75" fmla="*/ 140 h 167"/>
                <a:gd name="T76" fmla="*/ 143 w 327"/>
                <a:gd name="T77" fmla="*/ 140 h 167"/>
                <a:gd name="T78" fmla="*/ 185 w 327"/>
                <a:gd name="T79" fmla="*/ 133 h 167"/>
                <a:gd name="T80" fmla="*/ 223 w 327"/>
                <a:gd name="T81" fmla="*/ 118 h 167"/>
                <a:gd name="T82" fmla="*/ 257 w 327"/>
                <a:gd name="T83" fmla="*/ 97 h 167"/>
                <a:gd name="T84" fmla="*/ 285 w 327"/>
                <a:gd name="T85" fmla="*/ 66 h 167"/>
                <a:gd name="T86" fmla="*/ 304 w 327"/>
                <a:gd name="T87" fmla="*/ 32 h 167"/>
                <a:gd name="T88" fmla="*/ 312 w 327"/>
                <a:gd name="T89" fmla="*/ 11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27" h="167">
                  <a:moveTo>
                    <a:pt x="312" y="11"/>
                  </a:moveTo>
                  <a:lnTo>
                    <a:pt x="314" y="13"/>
                  </a:lnTo>
                  <a:lnTo>
                    <a:pt x="318" y="13"/>
                  </a:lnTo>
                  <a:lnTo>
                    <a:pt x="320" y="11"/>
                  </a:lnTo>
                  <a:lnTo>
                    <a:pt x="322" y="7"/>
                  </a:lnTo>
                  <a:lnTo>
                    <a:pt x="323" y="4"/>
                  </a:lnTo>
                  <a:lnTo>
                    <a:pt x="325" y="0"/>
                  </a:lnTo>
                  <a:lnTo>
                    <a:pt x="325" y="0"/>
                  </a:lnTo>
                  <a:lnTo>
                    <a:pt x="327" y="2"/>
                  </a:lnTo>
                  <a:lnTo>
                    <a:pt x="327" y="15"/>
                  </a:lnTo>
                  <a:lnTo>
                    <a:pt x="327" y="30"/>
                  </a:lnTo>
                  <a:lnTo>
                    <a:pt x="323" y="42"/>
                  </a:lnTo>
                  <a:lnTo>
                    <a:pt x="322" y="53"/>
                  </a:lnTo>
                  <a:lnTo>
                    <a:pt x="316" y="64"/>
                  </a:lnTo>
                  <a:lnTo>
                    <a:pt x="310" y="74"/>
                  </a:lnTo>
                  <a:lnTo>
                    <a:pt x="304" y="83"/>
                  </a:lnTo>
                  <a:lnTo>
                    <a:pt x="297" y="91"/>
                  </a:lnTo>
                  <a:lnTo>
                    <a:pt x="289" y="99"/>
                  </a:lnTo>
                  <a:lnTo>
                    <a:pt x="282" y="106"/>
                  </a:lnTo>
                  <a:lnTo>
                    <a:pt x="274" y="112"/>
                  </a:lnTo>
                  <a:lnTo>
                    <a:pt x="266" y="118"/>
                  </a:lnTo>
                  <a:lnTo>
                    <a:pt x="257" y="123"/>
                  </a:lnTo>
                  <a:lnTo>
                    <a:pt x="251" y="127"/>
                  </a:lnTo>
                  <a:lnTo>
                    <a:pt x="244" y="131"/>
                  </a:lnTo>
                  <a:lnTo>
                    <a:pt x="238" y="135"/>
                  </a:lnTo>
                  <a:lnTo>
                    <a:pt x="232" y="139"/>
                  </a:lnTo>
                  <a:lnTo>
                    <a:pt x="225" y="142"/>
                  </a:lnTo>
                  <a:lnTo>
                    <a:pt x="219" y="144"/>
                  </a:lnTo>
                  <a:lnTo>
                    <a:pt x="211" y="148"/>
                  </a:lnTo>
                  <a:lnTo>
                    <a:pt x="205" y="150"/>
                  </a:lnTo>
                  <a:lnTo>
                    <a:pt x="198" y="152"/>
                  </a:lnTo>
                  <a:lnTo>
                    <a:pt x="190" y="154"/>
                  </a:lnTo>
                  <a:lnTo>
                    <a:pt x="185" y="156"/>
                  </a:lnTo>
                  <a:lnTo>
                    <a:pt x="177" y="158"/>
                  </a:lnTo>
                  <a:lnTo>
                    <a:pt x="169" y="159"/>
                  </a:lnTo>
                  <a:lnTo>
                    <a:pt x="164" y="161"/>
                  </a:lnTo>
                  <a:lnTo>
                    <a:pt x="156" y="161"/>
                  </a:lnTo>
                  <a:lnTo>
                    <a:pt x="148" y="163"/>
                  </a:lnTo>
                  <a:lnTo>
                    <a:pt x="141" y="165"/>
                  </a:lnTo>
                  <a:lnTo>
                    <a:pt x="131" y="165"/>
                  </a:lnTo>
                  <a:lnTo>
                    <a:pt x="124" y="167"/>
                  </a:lnTo>
                  <a:lnTo>
                    <a:pt x="114" y="167"/>
                  </a:lnTo>
                  <a:lnTo>
                    <a:pt x="101" y="165"/>
                  </a:lnTo>
                  <a:lnTo>
                    <a:pt x="89" y="163"/>
                  </a:lnTo>
                  <a:lnTo>
                    <a:pt x="76" y="159"/>
                  </a:lnTo>
                  <a:lnTo>
                    <a:pt x="63" y="156"/>
                  </a:lnTo>
                  <a:lnTo>
                    <a:pt x="51" y="152"/>
                  </a:lnTo>
                  <a:lnTo>
                    <a:pt x="38" y="144"/>
                  </a:lnTo>
                  <a:lnTo>
                    <a:pt x="29" y="139"/>
                  </a:lnTo>
                  <a:lnTo>
                    <a:pt x="17" y="131"/>
                  </a:lnTo>
                  <a:lnTo>
                    <a:pt x="10" y="121"/>
                  </a:lnTo>
                  <a:lnTo>
                    <a:pt x="4" y="112"/>
                  </a:lnTo>
                  <a:lnTo>
                    <a:pt x="0" y="102"/>
                  </a:lnTo>
                  <a:lnTo>
                    <a:pt x="0" y="91"/>
                  </a:lnTo>
                  <a:lnTo>
                    <a:pt x="2" y="80"/>
                  </a:lnTo>
                  <a:lnTo>
                    <a:pt x="6" y="68"/>
                  </a:lnTo>
                  <a:lnTo>
                    <a:pt x="15" y="55"/>
                  </a:lnTo>
                  <a:lnTo>
                    <a:pt x="23" y="59"/>
                  </a:lnTo>
                  <a:lnTo>
                    <a:pt x="27" y="63"/>
                  </a:lnTo>
                  <a:lnTo>
                    <a:pt x="29" y="66"/>
                  </a:lnTo>
                  <a:lnTo>
                    <a:pt x="30" y="70"/>
                  </a:lnTo>
                  <a:lnTo>
                    <a:pt x="30" y="76"/>
                  </a:lnTo>
                  <a:lnTo>
                    <a:pt x="29" y="80"/>
                  </a:lnTo>
                  <a:lnTo>
                    <a:pt x="27" y="85"/>
                  </a:lnTo>
                  <a:lnTo>
                    <a:pt x="27" y="89"/>
                  </a:lnTo>
                  <a:lnTo>
                    <a:pt x="25" y="95"/>
                  </a:lnTo>
                  <a:lnTo>
                    <a:pt x="23" y="99"/>
                  </a:lnTo>
                  <a:lnTo>
                    <a:pt x="23" y="104"/>
                  </a:lnTo>
                  <a:lnTo>
                    <a:pt x="25" y="108"/>
                  </a:lnTo>
                  <a:lnTo>
                    <a:pt x="27" y="112"/>
                  </a:lnTo>
                  <a:lnTo>
                    <a:pt x="30" y="116"/>
                  </a:lnTo>
                  <a:lnTo>
                    <a:pt x="36" y="120"/>
                  </a:lnTo>
                  <a:lnTo>
                    <a:pt x="44" y="123"/>
                  </a:lnTo>
                  <a:lnTo>
                    <a:pt x="61" y="131"/>
                  </a:lnTo>
                  <a:lnTo>
                    <a:pt x="80" y="137"/>
                  </a:lnTo>
                  <a:lnTo>
                    <a:pt x="101" y="140"/>
                  </a:lnTo>
                  <a:lnTo>
                    <a:pt x="122" y="140"/>
                  </a:lnTo>
                  <a:lnTo>
                    <a:pt x="143" y="140"/>
                  </a:lnTo>
                  <a:lnTo>
                    <a:pt x="164" y="139"/>
                  </a:lnTo>
                  <a:lnTo>
                    <a:pt x="185" y="133"/>
                  </a:lnTo>
                  <a:lnTo>
                    <a:pt x="204" y="127"/>
                  </a:lnTo>
                  <a:lnTo>
                    <a:pt x="223" y="118"/>
                  </a:lnTo>
                  <a:lnTo>
                    <a:pt x="242" y="108"/>
                  </a:lnTo>
                  <a:lnTo>
                    <a:pt x="257" y="97"/>
                  </a:lnTo>
                  <a:lnTo>
                    <a:pt x="272" y="83"/>
                  </a:lnTo>
                  <a:lnTo>
                    <a:pt x="285" y="66"/>
                  </a:lnTo>
                  <a:lnTo>
                    <a:pt x="297" y="49"/>
                  </a:lnTo>
                  <a:lnTo>
                    <a:pt x="304" y="32"/>
                  </a:lnTo>
                  <a:lnTo>
                    <a:pt x="312" y="11"/>
                  </a:lnTo>
                  <a:lnTo>
                    <a:pt x="312"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592" name="Freeform 128">
              <a:extLst>
                <a:ext uri="{FF2B5EF4-FFF2-40B4-BE49-F238E27FC236}">
                  <a16:creationId xmlns:a16="http://schemas.microsoft.com/office/drawing/2014/main" id="{3D474EF2-7B56-7343-950F-BB96BF3A6F39}"/>
                </a:ext>
              </a:extLst>
            </p:cNvPr>
            <p:cNvSpPr>
              <a:spLocks/>
            </p:cNvSpPr>
            <p:nvPr/>
          </p:nvSpPr>
          <p:spPr bwMode="auto">
            <a:xfrm>
              <a:off x="3298" y="2613"/>
              <a:ext cx="155" cy="74"/>
            </a:xfrm>
            <a:custGeom>
              <a:avLst/>
              <a:gdLst>
                <a:gd name="T0" fmla="*/ 304 w 310"/>
                <a:gd name="T1" fmla="*/ 11 h 146"/>
                <a:gd name="T2" fmla="*/ 310 w 310"/>
                <a:gd name="T3" fmla="*/ 34 h 146"/>
                <a:gd name="T4" fmla="*/ 306 w 310"/>
                <a:gd name="T5" fmla="*/ 57 h 146"/>
                <a:gd name="T6" fmla="*/ 293 w 310"/>
                <a:gd name="T7" fmla="*/ 78 h 146"/>
                <a:gd name="T8" fmla="*/ 274 w 310"/>
                <a:gd name="T9" fmla="*/ 97 h 146"/>
                <a:gd name="T10" fmla="*/ 253 w 310"/>
                <a:gd name="T11" fmla="*/ 112 h 146"/>
                <a:gd name="T12" fmla="*/ 228 w 310"/>
                <a:gd name="T13" fmla="*/ 125 h 146"/>
                <a:gd name="T14" fmla="*/ 205 w 310"/>
                <a:gd name="T15" fmla="*/ 135 h 146"/>
                <a:gd name="T16" fmla="*/ 192 w 310"/>
                <a:gd name="T17" fmla="*/ 139 h 146"/>
                <a:gd name="T18" fmla="*/ 184 w 310"/>
                <a:gd name="T19" fmla="*/ 139 h 146"/>
                <a:gd name="T20" fmla="*/ 175 w 310"/>
                <a:gd name="T21" fmla="*/ 141 h 146"/>
                <a:gd name="T22" fmla="*/ 165 w 310"/>
                <a:gd name="T23" fmla="*/ 143 h 146"/>
                <a:gd name="T24" fmla="*/ 154 w 310"/>
                <a:gd name="T25" fmla="*/ 143 h 146"/>
                <a:gd name="T26" fmla="*/ 144 w 310"/>
                <a:gd name="T27" fmla="*/ 144 h 146"/>
                <a:gd name="T28" fmla="*/ 135 w 310"/>
                <a:gd name="T29" fmla="*/ 144 h 146"/>
                <a:gd name="T30" fmla="*/ 125 w 310"/>
                <a:gd name="T31" fmla="*/ 144 h 146"/>
                <a:gd name="T32" fmla="*/ 112 w 310"/>
                <a:gd name="T33" fmla="*/ 144 h 146"/>
                <a:gd name="T34" fmla="*/ 87 w 310"/>
                <a:gd name="T35" fmla="*/ 143 h 146"/>
                <a:gd name="T36" fmla="*/ 63 w 310"/>
                <a:gd name="T37" fmla="*/ 139 h 146"/>
                <a:gd name="T38" fmla="*/ 40 w 310"/>
                <a:gd name="T39" fmla="*/ 131 h 146"/>
                <a:gd name="T40" fmla="*/ 19 w 310"/>
                <a:gd name="T41" fmla="*/ 120 h 146"/>
                <a:gd name="T42" fmla="*/ 5 w 310"/>
                <a:gd name="T43" fmla="*/ 104 h 146"/>
                <a:gd name="T44" fmla="*/ 0 w 310"/>
                <a:gd name="T45" fmla="*/ 87 h 146"/>
                <a:gd name="T46" fmla="*/ 2 w 310"/>
                <a:gd name="T47" fmla="*/ 65 h 146"/>
                <a:gd name="T48" fmla="*/ 11 w 310"/>
                <a:gd name="T49" fmla="*/ 53 h 146"/>
                <a:gd name="T50" fmla="*/ 19 w 310"/>
                <a:gd name="T51" fmla="*/ 53 h 146"/>
                <a:gd name="T52" fmla="*/ 19 w 310"/>
                <a:gd name="T53" fmla="*/ 68 h 146"/>
                <a:gd name="T54" fmla="*/ 24 w 310"/>
                <a:gd name="T55" fmla="*/ 91 h 146"/>
                <a:gd name="T56" fmla="*/ 42 w 310"/>
                <a:gd name="T57" fmla="*/ 106 h 146"/>
                <a:gd name="T58" fmla="*/ 66 w 310"/>
                <a:gd name="T59" fmla="*/ 116 h 146"/>
                <a:gd name="T60" fmla="*/ 99 w 310"/>
                <a:gd name="T61" fmla="*/ 120 h 146"/>
                <a:gd name="T62" fmla="*/ 133 w 310"/>
                <a:gd name="T63" fmla="*/ 120 h 146"/>
                <a:gd name="T64" fmla="*/ 167 w 310"/>
                <a:gd name="T65" fmla="*/ 116 h 146"/>
                <a:gd name="T66" fmla="*/ 196 w 310"/>
                <a:gd name="T67" fmla="*/ 112 h 146"/>
                <a:gd name="T68" fmla="*/ 215 w 310"/>
                <a:gd name="T69" fmla="*/ 106 h 146"/>
                <a:gd name="T70" fmla="*/ 232 w 310"/>
                <a:gd name="T71" fmla="*/ 101 h 146"/>
                <a:gd name="T72" fmla="*/ 247 w 310"/>
                <a:gd name="T73" fmla="*/ 91 h 146"/>
                <a:gd name="T74" fmla="*/ 260 w 310"/>
                <a:gd name="T75" fmla="*/ 82 h 146"/>
                <a:gd name="T76" fmla="*/ 272 w 310"/>
                <a:gd name="T77" fmla="*/ 68 h 146"/>
                <a:gd name="T78" fmla="*/ 281 w 310"/>
                <a:gd name="T79" fmla="*/ 55 h 146"/>
                <a:gd name="T80" fmla="*/ 285 w 310"/>
                <a:gd name="T81" fmla="*/ 42 h 146"/>
                <a:gd name="T82" fmla="*/ 285 w 310"/>
                <a:gd name="T83" fmla="*/ 28 h 146"/>
                <a:gd name="T84" fmla="*/ 281 w 310"/>
                <a:gd name="T85" fmla="*/ 19 h 146"/>
                <a:gd name="T86" fmla="*/ 283 w 310"/>
                <a:gd name="T87" fmla="*/ 13 h 146"/>
                <a:gd name="T88" fmla="*/ 291 w 310"/>
                <a:gd name="T89" fmla="*/ 9 h 146"/>
                <a:gd name="T90" fmla="*/ 295 w 310"/>
                <a:gd name="T91" fmla="*/ 6 h 146"/>
                <a:gd name="T92" fmla="*/ 296 w 310"/>
                <a:gd name="T93" fmla="*/ 2 h 146"/>
                <a:gd name="T94" fmla="*/ 296 w 310"/>
                <a:gd name="T95" fmla="*/ 0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10" h="146">
                  <a:moveTo>
                    <a:pt x="296" y="0"/>
                  </a:moveTo>
                  <a:lnTo>
                    <a:pt x="304" y="11"/>
                  </a:lnTo>
                  <a:lnTo>
                    <a:pt x="308" y="23"/>
                  </a:lnTo>
                  <a:lnTo>
                    <a:pt x="310" y="34"/>
                  </a:lnTo>
                  <a:lnTo>
                    <a:pt x="310" y="46"/>
                  </a:lnTo>
                  <a:lnTo>
                    <a:pt x="306" y="57"/>
                  </a:lnTo>
                  <a:lnTo>
                    <a:pt x="300" y="68"/>
                  </a:lnTo>
                  <a:lnTo>
                    <a:pt x="293" y="78"/>
                  </a:lnTo>
                  <a:lnTo>
                    <a:pt x="285" y="87"/>
                  </a:lnTo>
                  <a:lnTo>
                    <a:pt x="274" y="97"/>
                  </a:lnTo>
                  <a:lnTo>
                    <a:pt x="264" y="104"/>
                  </a:lnTo>
                  <a:lnTo>
                    <a:pt x="253" y="112"/>
                  </a:lnTo>
                  <a:lnTo>
                    <a:pt x="241" y="120"/>
                  </a:lnTo>
                  <a:lnTo>
                    <a:pt x="228" y="125"/>
                  </a:lnTo>
                  <a:lnTo>
                    <a:pt x="217" y="131"/>
                  </a:lnTo>
                  <a:lnTo>
                    <a:pt x="205" y="135"/>
                  </a:lnTo>
                  <a:lnTo>
                    <a:pt x="196" y="139"/>
                  </a:lnTo>
                  <a:lnTo>
                    <a:pt x="192" y="139"/>
                  </a:lnTo>
                  <a:lnTo>
                    <a:pt x="188" y="139"/>
                  </a:lnTo>
                  <a:lnTo>
                    <a:pt x="184" y="139"/>
                  </a:lnTo>
                  <a:lnTo>
                    <a:pt x="180" y="141"/>
                  </a:lnTo>
                  <a:lnTo>
                    <a:pt x="175" y="141"/>
                  </a:lnTo>
                  <a:lnTo>
                    <a:pt x="171" y="141"/>
                  </a:lnTo>
                  <a:lnTo>
                    <a:pt x="165" y="143"/>
                  </a:lnTo>
                  <a:lnTo>
                    <a:pt x="160" y="143"/>
                  </a:lnTo>
                  <a:lnTo>
                    <a:pt x="154" y="143"/>
                  </a:lnTo>
                  <a:lnTo>
                    <a:pt x="148" y="144"/>
                  </a:lnTo>
                  <a:lnTo>
                    <a:pt x="144" y="144"/>
                  </a:lnTo>
                  <a:lnTo>
                    <a:pt x="139" y="144"/>
                  </a:lnTo>
                  <a:lnTo>
                    <a:pt x="135" y="144"/>
                  </a:lnTo>
                  <a:lnTo>
                    <a:pt x="131" y="144"/>
                  </a:lnTo>
                  <a:lnTo>
                    <a:pt x="125" y="144"/>
                  </a:lnTo>
                  <a:lnTo>
                    <a:pt x="123" y="146"/>
                  </a:lnTo>
                  <a:lnTo>
                    <a:pt x="112" y="144"/>
                  </a:lnTo>
                  <a:lnTo>
                    <a:pt x="99" y="144"/>
                  </a:lnTo>
                  <a:lnTo>
                    <a:pt x="87" y="143"/>
                  </a:lnTo>
                  <a:lnTo>
                    <a:pt x="74" y="141"/>
                  </a:lnTo>
                  <a:lnTo>
                    <a:pt x="63" y="139"/>
                  </a:lnTo>
                  <a:lnTo>
                    <a:pt x="51" y="135"/>
                  </a:lnTo>
                  <a:lnTo>
                    <a:pt x="40" y="131"/>
                  </a:lnTo>
                  <a:lnTo>
                    <a:pt x="28" y="125"/>
                  </a:lnTo>
                  <a:lnTo>
                    <a:pt x="19" y="120"/>
                  </a:lnTo>
                  <a:lnTo>
                    <a:pt x="11" y="112"/>
                  </a:lnTo>
                  <a:lnTo>
                    <a:pt x="5" y="104"/>
                  </a:lnTo>
                  <a:lnTo>
                    <a:pt x="2" y="97"/>
                  </a:lnTo>
                  <a:lnTo>
                    <a:pt x="0" y="87"/>
                  </a:lnTo>
                  <a:lnTo>
                    <a:pt x="0" y="76"/>
                  </a:lnTo>
                  <a:lnTo>
                    <a:pt x="2" y="65"/>
                  </a:lnTo>
                  <a:lnTo>
                    <a:pt x="7" y="53"/>
                  </a:lnTo>
                  <a:lnTo>
                    <a:pt x="11" y="53"/>
                  </a:lnTo>
                  <a:lnTo>
                    <a:pt x="17" y="53"/>
                  </a:lnTo>
                  <a:lnTo>
                    <a:pt x="19" y="53"/>
                  </a:lnTo>
                  <a:lnTo>
                    <a:pt x="24" y="53"/>
                  </a:lnTo>
                  <a:lnTo>
                    <a:pt x="19" y="68"/>
                  </a:lnTo>
                  <a:lnTo>
                    <a:pt x="21" y="80"/>
                  </a:lnTo>
                  <a:lnTo>
                    <a:pt x="24" y="91"/>
                  </a:lnTo>
                  <a:lnTo>
                    <a:pt x="32" y="99"/>
                  </a:lnTo>
                  <a:lnTo>
                    <a:pt x="42" y="106"/>
                  </a:lnTo>
                  <a:lnTo>
                    <a:pt x="53" y="112"/>
                  </a:lnTo>
                  <a:lnTo>
                    <a:pt x="66" y="116"/>
                  </a:lnTo>
                  <a:lnTo>
                    <a:pt x="83" y="118"/>
                  </a:lnTo>
                  <a:lnTo>
                    <a:pt x="99" y="120"/>
                  </a:lnTo>
                  <a:lnTo>
                    <a:pt x="116" y="120"/>
                  </a:lnTo>
                  <a:lnTo>
                    <a:pt x="133" y="120"/>
                  </a:lnTo>
                  <a:lnTo>
                    <a:pt x="150" y="120"/>
                  </a:lnTo>
                  <a:lnTo>
                    <a:pt x="167" y="116"/>
                  </a:lnTo>
                  <a:lnTo>
                    <a:pt x="182" y="114"/>
                  </a:lnTo>
                  <a:lnTo>
                    <a:pt x="196" y="112"/>
                  </a:lnTo>
                  <a:lnTo>
                    <a:pt x="209" y="108"/>
                  </a:lnTo>
                  <a:lnTo>
                    <a:pt x="215" y="106"/>
                  </a:lnTo>
                  <a:lnTo>
                    <a:pt x="224" y="104"/>
                  </a:lnTo>
                  <a:lnTo>
                    <a:pt x="232" y="101"/>
                  </a:lnTo>
                  <a:lnTo>
                    <a:pt x="239" y="97"/>
                  </a:lnTo>
                  <a:lnTo>
                    <a:pt x="247" y="91"/>
                  </a:lnTo>
                  <a:lnTo>
                    <a:pt x="255" y="87"/>
                  </a:lnTo>
                  <a:lnTo>
                    <a:pt x="260" y="82"/>
                  </a:lnTo>
                  <a:lnTo>
                    <a:pt x="268" y="76"/>
                  </a:lnTo>
                  <a:lnTo>
                    <a:pt x="272" y="68"/>
                  </a:lnTo>
                  <a:lnTo>
                    <a:pt x="277" y="63"/>
                  </a:lnTo>
                  <a:lnTo>
                    <a:pt x="281" y="55"/>
                  </a:lnTo>
                  <a:lnTo>
                    <a:pt x="285" y="49"/>
                  </a:lnTo>
                  <a:lnTo>
                    <a:pt x="285" y="42"/>
                  </a:lnTo>
                  <a:lnTo>
                    <a:pt x="287" y="36"/>
                  </a:lnTo>
                  <a:lnTo>
                    <a:pt x="285" y="28"/>
                  </a:lnTo>
                  <a:lnTo>
                    <a:pt x="281" y="21"/>
                  </a:lnTo>
                  <a:lnTo>
                    <a:pt x="281" y="19"/>
                  </a:lnTo>
                  <a:lnTo>
                    <a:pt x="281" y="15"/>
                  </a:lnTo>
                  <a:lnTo>
                    <a:pt x="283" y="13"/>
                  </a:lnTo>
                  <a:lnTo>
                    <a:pt x="287" y="11"/>
                  </a:lnTo>
                  <a:lnTo>
                    <a:pt x="291" y="9"/>
                  </a:lnTo>
                  <a:lnTo>
                    <a:pt x="293" y="8"/>
                  </a:lnTo>
                  <a:lnTo>
                    <a:pt x="295" y="6"/>
                  </a:lnTo>
                  <a:lnTo>
                    <a:pt x="295" y="4"/>
                  </a:lnTo>
                  <a:lnTo>
                    <a:pt x="296" y="2"/>
                  </a:lnTo>
                  <a:lnTo>
                    <a:pt x="296" y="0"/>
                  </a:lnTo>
                  <a:lnTo>
                    <a:pt x="29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593" name="Freeform 129">
              <a:extLst>
                <a:ext uri="{FF2B5EF4-FFF2-40B4-BE49-F238E27FC236}">
                  <a16:creationId xmlns:a16="http://schemas.microsoft.com/office/drawing/2014/main" id="{A928BFB2-2FDF-F24E-90CA-DB574C9591E6}"/>
                </a:ext>
              </a:extLst>
            </p:cNvPr>
            <p:cNvSpPr>
              <a:spLocks/>
            </p:cNvSpPr>
            <p:nvPr/>
          </p:nvSpPr>
          <p:spPr bwMode="auto">
            <a:xfrm>
              <a:off x="3310" y="2654"/>
              <a:ext cx="137" cy="61"/>
            </a:xfrm>
            <a:custGeom>
              <a:avLst/>
              <a:gdLst>
                <a:gd name="T0" fmla="*/ 268 w 273"/>
                <a:gd name="T1" fmla="*/ 11 h 121"/>
                <a:gd name="T2" fmla="*/ 273 w 273"/>
                <a:gd name="T3" fmla="*/ 36 h 121"/>
                <a:gd name="T4" fmla="*/ 268 w 273"/>
                <a:gd name="T5" fmla="*/ 57 h 121"/>
                <a:gd name="T6" fmla="*/ 254 w 273"/>
                <a:gd name="T7" fmla="*/ 78 h 121"/>
                <a:gd name="T8" fmla="*/ 234 w 273"/>
                <a:gd name="T9" fmla="*/ 95 h 121"/>
                <a:gd name="T10" fmla="*/ 207 w 273"/>
                <a:gd name="T11" fmla="*/ 108 h 121"/>
                <a:gd name="T12" fmla="*/ 180 w 273"/>
                <a:gd name="T13" fmla="*/ 118 h 121"/>
                <a:gd name="T14" fmla="*/ 154 w 273"/>
                <a:gd name="T15" fmla="*/ 121 h 121"/>
                <a:gd name="T16" fmla="*/ 138 w 273"/>
                <a:gd name="T17" fmla="*/ 121 h 121"/>
                <a:gd name="T18" fmla="*/ 135 w 273"/>
                <a:gd name="T19" fmla="*/ 121 h 121"/>
                <a:gd name="T20" fmla="*/ 131 w 273"/>
                <a:gd name="T21" fmla="*/ 121 h 121"/>
                <a:gd name="T22" fmla="*/ 125 w 273"/>
                <a:gd name="T23" fmla="*/ 121 h 121"/>
                <a:gd name="T24" fmla="*/ 121 w 273"/>
                <a:gd name="T25" fmla="*/ 121 h 121"/>
                <a:gd name="T26" fmla="*/ 118 w 273"/>
                <a:gd name="T27" fmla="*/ 121 h 121"/>
                <a:gd name="T28" fmla="*/ 112 w 273"/>
                <a:gd name="T29" fmla="*/ 121 h 121"/>
                <a:gd name="T30" fmla="*/ 108 w 273"/>
                <a:gd name="T31" fmla="*/ 121 h 121"/>
                <a:gd name="T32" fmla="*/ 97 w 273"/>
                <a:gd name="T33" fmla="*/ 119 h 121"/>
                <a:gd name="T34" fmla="*/ 79 w 273"/>
                <a:gd name="T35" fmla="*/ 116 h 121"/>
                <a:gd name="T36" fmla="*/ 60 w 273"/>
                <a:gd name="T37" fmla="*/ 112 h 121"/>
                <a:gd name="T38" fmla="*/ 41 w 273"/>
                <a:gd name="T39" fmla="*/ 106 h 121"/>
                <a:gd name="T40" fmla="*/ 24 w 273"/>
                <a:gd name="T41" fmla="*/ 99 h 121"/>
                <a:gd name="T42" fmla="*/ 11 w 273"/>
                <a:gd name="T43" fmla="*/ 89 h 121"/>
                <a:gd name="T44" fmla="*/ 1 w 273"/>
                <a:gd name="T45" fmla="*/ 74 h 121"/>
                <a:gd name="T46" fmla="*/ 0 w 273"/>
                <a:gd name="T47" fmla="*/ 53 h 121"/>
                <a:gd name="T48" fmla="*/ 3 w 273"/>
                <a:gd name="T49" fmla="*/ 41 h 121"/>
                <a:gd name="T50" fmla="*/ 7 w 273"/>
                <a:gd name="T51" fmla="*/ 40 h 121"/>
                <a:gd name="T52" fmla="*/ 13 w 273"/>
                <a:gd name="T53" fmla="*/ 36 h 121"/>
                <a:gd name="T54" fmla="*/ 17 w 273"/>
                <a:gd name="T55" fmla="*/ 49 h 121"/>
                <a:gd name="T56" fmla="*/ 28 w 273"/>
                <a:gd name="T57" fmla="*/ 72 h 121"/>
                <a:gd name="T58" fmla="*/ 53 w 273"/>
                <a:gd name="T59" fmla="*/ 89 h 121"/>
                <a:gd name="T60" fmla="*/ 85 w 273"/>
                <a:gd name="T61" fmla="*/ 97 h 121"/>
                <a:gd name="T62" fmla="*/ 121 w 273"/>
                <a:gd name="T63" fmla="*/ 99 h 121"/>
                <a:gd name="T64" fmla="*/ 159 w 273"/>
                <a:gd name="T65" fmla="*/ 93 h 121"/>
                <a:gd name="T66" fmla="*/ 196 w 273"/>
                <a:gd name="T67" fmla="*/ 83 h 121"/>
                <a:gd name="T68" fmla="*/ 226 w 273"/>
                <a:gd name="T69" fmla="*/ 68 h 121"/>
                <a:gd name="T70" fmla="*/ 241 w 273"/>
                <a:gd name="T71" fmla="*/ 59 h 121"/>
                <a:gd name="T72" fmla="*/ 245 w 273"/>
                <a:gd name="T73" fmla="*/ 53 h 121"/>
                <a:gd name="T74" fmla="*/ 249 w 273"/>
                <a:gd name="T75" fmla="*/ 47 h 121"/>
                <a:gd name="T76" fmla="*/ 251 w 273"/>
                <a:gd name="T77" fmla="*/ 40 h 121"/>
                <a:gd name="T78" fmla="*/ 251 w 273"/>
                <a:gd name="T79" fmla="*/ 34 h 121"/>
                <a:gd name="T80" fmla="*/ 249 w 273"/>
                <a:gd name="T81" fmla="*/ 28 h 121"/>
                <a:gd name="T82" fmla="*/ 247 w 273"/>
                <a:gd name="T83" fmla="*/ 22 h 121"/>
                <a:gd name="T84" fmla="*/ 243 w 273"/>
                <a:gd name="T85" fmla="*/ 17 h 121"/>
                <a:gd name="T86" fmla="*/ 239 w 273"/>
                <a:gd name="T87" fmla="*/ 15 h 121"/>
                <a:gd name="T88" fmla="*/ 241 w 273"/>
                <a:gd name="T89" fmla="*/ 11 h 121"/>
                <a:gd name="T90" fmla="*/ 247 w 273"/>
                <a:gd name="T91" fmla="*/ 7 h 121"/>
                <a:gd name="T92" fmla="*/ 251 w 273"/>
                <a:gd name="T93" fmla="*/ 5 h 121"/>
                <a:gd name="T94" fmla="*/ 256 w 273"/>
                <a:gd name="T95" fmla="*/ 2 h 121"/>
                <a:gd name="T96" fmla="*/ 260 w 273"/>
                <a:gd name="T97" fmla="*/ 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73" h="121">
                  <a:moveTo>
                    <a:pt x="260" y="0"/>
                  </a:moveTo>
                  <a:lnTo>
                    <a:pt x="268" y="11"/>
                  </a:lnTo>
                  <a:lnTo>
                    <a:pt x="273" y="24"/>
                  </a:lnTo>
                  <a:lnTo>
                    <a:pt x="273" y="36"/>
                  </a:lnTo>
                  <a:lnTo>
                    <a:pt x="273" y="47"/>
                  </a:lnTo>
                  <a:lnTo>
                    <a:pt x="268" y="57"/>
                  </a:lnTo>
                  <a:lnTo>
                    <a:pt x="262" y="68"/>
                  </a:lnTo>
                  <a:lnTo>
                    <a:pt x="254" y="78"/>
                  </a:lnTo>
                  <a:lnTo>
                    <a:pt x="245" y="87"/>
                  </a:lnTo>
                  <a:lnTo>
                    <a:pt x="234" y="95"/>
                  </a:lnTo>
                  <a:lnTo>
                    <a:pt x="220" y="102"/>
                  </a:lnTo>
                  <a:lnTo>
                    <a:pt x="207" y="108"/>
                  </a:lnTo>
                  <a:lnTo>
                    <a:pt x="194" y="114"/>
                  </a:lnTo>
                  <a:lnTo>
                    <a:pt x="180" y="118"/>
                  </a:lnTo>
                  <a:lnTo>
                    <a:pt x="167" y="119"/>
                  </a:lnTo>
                  <a:lnTo>
                    <a:pt x="154" y="121"/>
                  </a:lnTo>
                  <a:lnTo>
                    <a:pt x="142" y="121"/>
                  </a:lnTo>
                  <a:lnTo>
                    <a:pt x="138" y="121"/>
                  </a:lnTo>
                  <a:lnTo>
                    <a:pt x="137" y="121"/>
                  </a:lnTo>
                  <a:lnTo>
                    <a:pt x="135" y="121"/>
                  </a:lnTo>
                  <a:lnTo>
                    <a:pt x="133" y="121"/>
                  </a:lnTo>
                  <a:lnTo>
                    <a:pt x="131" y="121"/>
                  </a:lnTo>
                  <a:lnTo>
                    <a:pt x="127" y="121"/>
                  </a:lnTo>
                  <a:lnTo>
                    <a:pt x="125" y="121"/>
                  </a:lnTo>
                  <a:lnTo>
                    <a:pt x="123" y="121"/>
                  </a:lnTo>
                  <a:lnTo>
                    <a:pt x="121" y="121"/>
                  </a:lnTo>
                  <a:lnTo>
                    <a:pt x="119" y="121"/>
                  </a:lnTo>
                  <a:lnTo>
                    <a:pt x="118" y="121"/>
                  </a:lnTo>
                  <a:lnTo>
                    <a:pt x="114" y="121"/>
                  </a:lnTo>
                  <a:lnTo>
                    <a:pt x="112" y="121"/>
                  </a:lnTo>
                  <a:lnTo>
                    <a:pt x="110" y="121"/>
                  </a:lnTo>
                  <a:lnTo>
                    <a:pt x="108" y="121"/>
                  </a:lnTo>
                  <a:lnTo>
                    <a:pt x="106" y="121"/>
                  </a:lnTo>
                  <a:lnTo>
                    <a:pt x="97" y="119"/>
                  </a:lnTo>
                  <a:lnTo>
                    <a:pt x="89" y="118"/>
                  </a:lnTo>
                  <a:lnTo>
                    <a:pt x="79" y="116"/>
                  </a:lnTo>
                  <a:lnTo>
                    <a:pt x="70" y="116"/>
                  </a:lnTo>
                  <a:lnTo>
                    <a:pt x="60" y="112"/>
                  </a:lnTo>
                  <a:lnTo>
                    <a:pt x="51" y="110"/>
                  </a:lnTo>
                  <a:lnTo>
                    <a:pt x="41" y="106"/>
                  </a:lnTo>
                  <a:lnTo>
                    <a:pt x="34" y="104"/>
                  </a:lnTo>
                  <a:lnTo>
                    <a:pt x="24" y="99"/>
                  </a:lnTo>
                  <a:lnTo>
                    <a:pt x="19" y="95"/>
                  </a:lnTo>
                  <a:lnTo>
                    <a:pt x="11" y="89"/>
                  </a:lnTo>
                  <a:lnTo>
                    <a:pt x="7" y="81"/>
                  </a:lnTo>
                  <a:lnTo>
                    <a:pt x="1" y="74"/>
                  </a:lnTo>
                  <a:lnTo>
                    <a:pt x="0" y="64"/>
                  </a:lnTo>
                  <a:lnTo>
                    <a:pt x="0" y="53"/>
                  </a:lnTo>
                  <a:lnTo>
                    <a:pt x="1" y="41"/>
                  </a:lnTo>
                  <a:lnTo>
                    <a:pt x="3" y="41"/>
                  </a:lnTo>
                  <a:lnTo>
                    <a:pt x="5" y="40"/>
                  </a:lnTo>
                  <a:lnTo>
                    <a:pt x="7" y="40"/>
                  </a:lnTo>
                  <a:lnTo>
                    <a:pt x="9" y="38"/>
                  </a:lnTo>
                  <a:lnTo>
                    <a:pt x="13" y="36"/>
                  </a:lnTo>
                  <a:lnTo>
                    <a:pt x="17" y="34"/>
                  </a:lnTo>
                  <a:lnTo>
                    <a:pt x="17" y="49"/>
                  </a:lnTo>
                  <a:lnTo>
                    <a:pt x="20" y="61"/>
                  </a:lnTo>
                  <a:lnTo>
                    <a:pt x="28" y="72"/>
                  </a:lnTo>
                  <a:lnTo>
                    <a:pt x="40" y="81"/>
                  </a:lnTo>
                  <a:lnTo>
                    <a:pt x="53" y="89"/>
                  </a:lnTo>
                  <a:lnTo>
                    <a:pt x="68" y="93"/>
                  </a:lnTo>
                  <a:lnTo>
                    <a:pt x="85" y="97"/>
                  </a:lnTo>
                  <a:lnTo>
                    <a:pt x="102" y="99"/>
                  </a:lnTo>
                  <a:lnTo>
                    <a:pt x="121" y="99"/>
                  </a:lnTo>
                  <a:lnTo>
                    <a:pt x="140" y="97"/>
                  </a:lnTo>
                  <a:lnTo>
                    <a:pt x="159" y="93"/>
                  </a:lnTo>
                  <a:lnTo>
                    <a:pt x="178" y="89"/>
                  </a:lnTo>
                  <a:lnTo>
                    <a:pt x="196" y="83"/>
                  </a:lnTo>
                  <a:lnTo>
                    <a:pt x="213" y="78"/>
                  </a:lnTo>
                  <a:lnTo>
                    <a:pt x="226" y="68"/>
                  </a:lnTo>
                  <a:lnTo>
                    <a:pt x="239" y="61"/>
                  </a:lnTo>
                  <a:lnTo>
                    <a:pt x="241" y="59"/>
                  </a:lnTo>
                  <a:lnTo>
                    <a:pt x="243" y="55"/>
                  </a:lnTo>
                  <a:lnTo>
                    <a:pt x="245" y="53"/>
                  </a:lnTo>
                  <a:lnTo>
                    <a:pt x="247" y="49"/>
                  </a:lnTo>
                  <a:lnTo>
                    <a:pt x="249" y="47"/>
                  </a:lnTo>
                  <a:lnTo>
                    <a:pt x="249" y="43"/>
                  </a:lnTo>
                  <a:lnTo>
                    <a:pt x="251" y="40"/>
                  </a:lnTo>
                  <a:lnTo>
                    <a:pt x="251" y="38"/>
                  </a:lnTo>
                  <a:lnTo>
                    <a:pt x="251" y="34"/>
                  </a:lnTo>
                  <a:lnTo>
                    <a:pt x="249" y="30"/>
                  </a:lnTo>
                  <a:lnTo>
                    <a:pt x="249" y="28"/>
                  </a:lnTo>
                  <a:lnTo>
                    <a:pt x="247" y="24"/>
                  </a:lnTo>
                  <a:lnTo>
                    <a:pt x="247" y="22"/>
                  </a:lnTo>
                  <a:lnTo>
                    <a:pt x="245" y="21"/>
                  </a:lnTo>
                  <a:lnTo>
                    <a:pt x="243" y="17"/>
                  </a:lnTo>
                  <a:lnTo>
                    <a:pt x="241" y="17"/>
                  </a:lnTo>
                  <a:lnTo>
                    <a:pt x="239" y="15"/>
                  </a:lnTo>
                  <a:lnTo>
                    <a:pt x="239" y="13"/>
                  </a:lnTo>
                  <a:lnTo>
                    <a:pt x="241" y="11"/>
                  </a:lnTo>
                  <a:lnTo>
                    <a:pt x="245" y="9"/>
                  </a:lnTo>
                  <a:lnTo>
                    <a:pt x="247" y="7"/>
                  </a:lnTo>
                  <a:lnTo>
                    <a:pt x="249" y="7"/>
                  </a:lnTo>
                  <a:lnTo>
                    <a:pt x="251" y="5"/>
                  </a:lnTo>
                  <a:lnTo>
                    <a:pt x="254" y="3"/>
                  </a:lnTo>
                  <a:lnTo>
                    <a:pt x="256" y="2"/>
                  </a:lnTo>
                  <a:lnTo>
                    <a:pt x="260" y="0"/>
                  </a:lnTo>
                  <a:lnTo>
                    <a:pt x="26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594" name="Freeform 130">
              <a:extLst>
                <a:ext uri="{FF2B5EF4-FFF2-40B4-BE49-F238E27FC236}">
                  <a16:creationId xmlns:a16="http://schemas.microsoft.com/office/drawing/2014/main" id="{FD729110-C375-2042-A1A0-962F7E23010C}"/>
                </a:ext>
              </a:extLst>
            </p:cNvPr>
            <p:cNvSpPr>
              <a:spLocks/>
            </p:cNvSpPr>
            <p:nvPr/>
          </p:nvSpPr>
          <p:spPr bwMode="auto">
            <a:xfrm>
              <a:off x="3346" y="2705"/>
              <a:ext cx="60" cy="33"/>
            </a:xfrm>
            <a:custGeom>
              <a:avLst/>
              <a:gdLst>
                <a:gd name="T0" fmla="*/ 6 w 120"/>
                <a:gd name="T1" fmla="*/ 2 h 67"/>
                <a:gd name="T2" fmla="*/ 11 w 120"/>
                <a:gd name="T3" fmla="*/ 4 h 67"/>
                <a:gd name="T4" fmla="*/ 15 w 120"/>
                <a:gd name="T5" fmla="*/ 4 h 67"/>
                <a:gd name="T6" fmla="*/ 21 w 120"/>
                <a:gd name="T7" fmla="*/ 2 h 67"/>
                <a:gd name="T8" fmla="*/ 26 w 120"/>
                <a:gd name="T9" fmla="*/ 4 h 67"/>
                <a:gd name="T10" fmla="*/ 28 w 120"/>
                <a:gd name="T11" fmla="*/ 14 h 67"/>
                <a:gd name="T12" fmla="*/ 28 w 120"/>
                <a:gd name="T13" fmla="*/ 25 h 67"/>
                <a:gd name="T14" fmla="*/ 30 w 120"/>
                <a:gd name="T15" fmla="*/ 31 h 67"/>
                <a:gd name="T16" fmla="*/ 34 w 120"/>
                <a:gd name="T17" fmla="*/ 37 h 67"/>
                <a:gd name="T18" fmla="*/ 40 w 120"/>
                <a:gd name="T19" fmla="*/ 40 h 67"/>
                <a:gd name="T20" fmla="*/ 46 w 120"/>
                <a:gd name="T21" fmla="*/ 42 h 67"/>
                <a:gd name="T22" fmla="*/ 51 w 120"/>
                <a:gd name="T23" fmla="*/ 44 h 67"/>
                <a:gd name="T24" fmla="*/ 57 w 120"/>
                <a:gd name="T25" fmla="*/ 44 h 67"/>
                <a:gd name="T26" fmla="*/ 63 w 120"/>
                <a:gd name="T27" fmla="*/ 44 h 67"/>
                <a:gd name="T28" fmla="*/ 66 w 120"/>
                <a:gd name="T29" fmla="*/ 44 h 67"/>
                <a:gd name="T30" fmla="*/ 74 w 120"/>
                <a:gd name="T31" fmla="*/ 42 h 67"/>
                <a:gd name="T32" fmla="*/ 82 w 120"/>
                <a:gd name="T33" fmla="*/ 38 h 67"/>
                <a:gd name="T34" fmla="*/ 87 w 120"/>
                <a:gd name="T35" fmla="*/ 35 h 67"/>
                <a:gd name="T36" fmla="*/ 93 w 120"/>
                <a:gd name="T37" fmla="*/ 29 h 67"/>
                <a:gd name="T38" fmla="*/ 95 w 120"/>
                <a:gd name="T39" fmla="*/ 23 h 67"/>
                <a:gd name="T40" fmla="*/ 95 w 120"/>
                <a:gd name="T41" fmla="*/ 16 h 67"/>
                <a:gd name="T42" fmla="*/ 95 w 120"/>
                <a:gd name="T43" fmla="*/ 10 h 67"/>
                <a:gd name="T44" fmla="*/ 101 w 120"/>
                <a:gd name="T45" fmla="*/ 6 h 67"/>
                <a:gd name="T46" fmla="*/ 108 w 120"/>
                <a:gd name="T47" fmla="*/ 4 h 67"/>
                <a:gd name="T48" fmla="*/ 114 w 120"/>
                <a:gd name="T49" fmla="*/ 0 h 67"/>
                <a:gd name="T50" fmla="*/ 118 w 120"/>
                <a:gd name="T51" fmla="*/ 8 h 67"/>
                <a:gd name="T52" fmla="*/ 120 w 120"/>
                <a:gd name="T53" fmla="*/ 21 h 67"/>
                <a:gd name="T54" fmla="*/ 116 w 120"/>
                <a:gd name="T55" fmla="*/ 35 h 67"/>
                <a:gd name="T56" fmla="*/ 110 w 120"/>
                <a:gd name="T57" fmla="*/ 44 h 67"/>
                <a:gd name="T58" fmla="*/ 101 w 120"/>
                <a:gd name="T59" fmla="*/ 54 h 67"/>
                <a:gd name="T60" fmla="*/ 89 w 120"/>
                <a:gd name="T61" fmla="*/ 59 h 67"/>
                <a:gd name="T62" fmla="*/ 76 w 120"/>
                <a:gd name="T63" fmla="*/ 63 h 67"/>
                <a:gd name="T64" fmla="*/ 63 w 120"/>
                <a:gd name="T65" fmla="*/ 65 h 67"/>
                <a:gd name="T66" fmla="*/ 49 w 120"/>
                <a:gd name="T67" fmla="*/ 65 h 67"/>
                <a:gd name="T68" fmla="*/ 36 w 120"/>
                <a:gd name="T69" fmla="*/ 63 h 67"/>
                <a:gd name="T70" fmla="*/ 25 w 120"/>
                <a:gd name="T71" fmla="*/ 59 h 67"/>
                <a:gd name="T72" fmla="*/ 15 w 120"/>
                <a:gd name="T73" fmla="*/ 52 h 67"/>
                <a:gd name="T74" fmla="*/ 9 w 120"/>
                <a:gd name="T75" fmla="*/ 44 h 67"/>
                <a:gd name="T76" fmla="*/ 4 w 120"/>
                <a:gd name="T77" fmla="*/ 33 h 67"/>
                <a:gd name="T78" fmla="*/ 0 w 120"/>
                <a:gd name="T79" fmla="*/ 21 h 67"/>
                <a:gd name="T80" fmla="*/ 2 w 120"/>
                <a:gd name="T81" fmla="*/ 8 h 67"/>
                <a:gd name="T82" fmla="*/ 4 w 120"/>
                <a:gd name="T83" fmla="*/ 0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0" h="67">
                  <a:moveTo>
                    <a:pt x="4" y="0"/>
                  </a:moveTo>
                  <a:lnTo>
                    <a:pt x="6" y="2"/>
                  </a:lnTo>
                  <a:lnTo>
                    <a:pt x="9" y="4"/>
                  </a:lnTo>
                  <a:lnTo>
                    <a:pt x="11" y="4"/>
                  </a:lnTo>
                  <a:lnTo>
                    <a:pt x="13" y="4"/>
                  </a:lnTo>
                  <a:lnTo>
                    <a:pt x="15" y="4"/>
                  </a:lnTo>
                  <a:lnTo>
                    <a:pt x="19" y="4"/>
                  </a:lnTo>
                  <a:lnTo>
                    <a:pt x="21" y="2"/>
                  </a:lnTo>
                  <a:lnTo>
                    <a:pt x="25" y="4"/>
                  </a:lnTo>
                  <a:lnTo>
                    <a:pt x="26" y="4"/>
                  </a:lnTo>
                  <a:lnTo>
                    <a:pt x="28" y="8"/>
                  </a:lnTo>
                  <a:lnTo>
                    <a:pt x="28" y="14"/>
                  </a:lnTo>
                  <a:lnTo>
                    <a:pt x="28" y="19"/>
                  </a:lnTo>
                  <a:lnTo>
                    <a:pt x="28" y="25"/>
                  </a:lnTo>
                  <a:lnTo>
                    <a:pt x="30" y="29"/>
                  </a:lnTo>
                  <a:lnTo>
                    <a:pt x="30" y="31"/>
                  </a:lnTo>
                  <a:lnTo>
                    <a:pt x="32" y="35"/>
                  </a:lnTo>
                  <a:lnTo>
                    <a:pt x="34" y="37"/>
                  </a:lnTo>
                  <a:lnTo>
                    <a:pt x="38" y="38"/>
                  </a:lnTo>
                  <a:lnTo>
                    <a:pt x="40" y="40"/>
                  </a:lnTo>
                  <a:lnTo>
                    <a:pt x="44" y="42"/>
                  </a:lnTo>
                  <a:lnTo>
                    <a:pt x="46" y="42"/>
                  </a:lnTo>
                  <a:lnTo>
                    <a:pt x="49" y="44"/>
                  </a:lnTo>
                  <a:lnTo>
                    <a:pt x="51" y="44"/>
                  </a:lnTo>
                  <a:lnTo>
                    <a:pt x="55" y="44"/>
                  </a:lnTo>
                  <a:lnTo>
                    <a:pt x="57" y="44"/>
                  </a:lnTo>
                  <a:lnTo>
                    <a:pt x="61" y="44"/>
                  </a:lnTo>
                  <a:lnTo>
                    <a:pt x="63" y="44"/>
                  </a:lnTo>
                  <a:lnTo>
                    <a:pt x="65" y="44"/>
                  </a:lnTo>
                  <a:lnTo>
                    <a:pt x="66" y="44"/>
                  </a:lnTo>
                  <a:lnTo>
                    <a:pt x="70" y="42"/>
                  </a:lnTo>
                  <a:lnTo>
                    <a:pt x="74" y="42"/>
                  </a:lnTo>
                  <a:lnTo>
                    <a:pt x="78" y="40"/>
                  </a:lnTo>
                  <a:lnTo>
                    <a:pt x="82" y="38"/>
                  </a:lnTo>
                  <a:lnTo>
                    <a:pt x="85" y="37"/>
                  </a:lnTo>
                  <a:lnTo>
                    <a:pt x="87" y="35"/>
                  </a:lnTo>
                  <a:lnTo>
                    <a:pt x="91" y="33"/>
                  </a:lnTo>
                  <a:lnTo>
                    <a:pt x="93" y="29"/>
                  </a:lnTo>
                  <a:lnTo>
                    <a:pt x="95" y="27"/>
                  </a:lnTo>
                  <a:lnTo>
                    <a:pt x="95" y="23"/>
                  </a:lnTo>
                  <a:lnTo>
                    <a:pt x="97" y="19"/>
                  </a:lnTo>
                  <a:lnTo>
                    <a:pt x="95" y="16"/>
                  </a:lnTo>
                  <a:lnTo>
                    <a:pt x="93" y="12"/>
                  </a:lnTo>
                  <a:lnTo>
                    <a:pt x="95" y="10"/>
                  </a:lnTo>
                  <a:lnTo>
                    <a:pt x="97" y="8"/>
                  </a:lnTo>
                  <a:lnTo>
                    <a:pt x="101" y="6"/>
                  </a:lnTo>
                  <a:lnTo>
                    <a:pt x="104" y="4"/>
                  </a:lnTo>
                  <a:lnTo>
                    <a:pt x="108" y="4"/>
                  </a:lnTo>
                  <a:lnTo>
                    <a:pt x="110" y="2"/>
                  </a:lnTo>
                  <a:lnTo>
                    <a:pt x="114" y="0"/>
                  </a:lnTo>
                  <a:lnTo>
                    <a:pt x="118" y="0"/>
                  </a:lnTo>
                  <a:lnTo>
                    <a:pt x="118" y="8"/>
                  </a:lnTo>
                  <a:lnTo>
                    <a:pt x="120" y="16"/>
                  </a:lnTo>
                  <a:lnTo>
                    <a:pt x="120" y="21"/>
                  </a:lnTo>
                  <a:lnTo>
                    <a:pt x="118" y="29"/>
                  </a:lnTo>
                  <a:lnTo>
                    <a:pt x="116" y="35"/>
                  </a:lnTo>
                  <a:lnTo>
                    <a:pt x="114" y="40"/>
                  </a:lnTo>
                  <a:lnTo>
                    <a:pt x="110" y="44"/>
                  </a:lnTo>
                  <a:lnTo>
                    <a:pt x="106" y="50"/>
                  </a:lnTo>
                  <a:lnTo>
                    <a:pt x="101" y="54"/>
                  </a:lnTo>
                  <a:lnTo>
                    <a:pt x="95" y="57"/>
                  </a:lnTo>
                  <a:lnTo>
                    <a:pt x="89" y="59"/>
                  </a:lnTo>
                  <a:lnTo>
                    <a:pt x="84" y="63"/>
                  </a:lnTo>
                  <a:lnTo>
                    <a:pt x="76" y="63"/>
                  </a:lnTo>
                  <a:lnTo>
                    <a:pt x="70" y="65"/>
                  </a:lnTo>
                  <a:lnTo>
                    <a:pt x="63" y="65"/>
                  </a:lnTo>
                  <a:lnTo>
                    <a:pt x="55" y="67"/>
                  </a:lnTo>
                  <a:lnTo>
                    <a:pt x="49" y="65"/>
                  </a:lnTo>
                  <a:lnTo>
                    <a:pt x="42" y="65"/>
                  </a:lnTo>
                  <a:lnTo>
                    <a:pt x="36" y="63"/>
                  </a:lnTo>
                  <a:lnTo>
                    <a:pt x="30" y="61"/>
                  </a:lnTo>
                  <a:lnTo>
                    <a:pt x="25" y="59"/>
                  </a:lnTo>
                  <a:lnTo>
                    <a:pt x="21" y="56"/>
                  </a:lnTo>
                  <a:lnTo>
                    <a:pt x="15" y="52"/>
                  </a:lnTo>
                  <a:lnTo>
                    <a:pt x="13" y="48"/>
                  </a:lnTo>
                  <a:lnTo>
                    <a:pt x="9" y="44"/>
                  </a:lnTo>
                  <a:lnTo>
                    <a:pt x="6" y="38"/>
                  </a:lnTo>
                  <a:lnTo>
                    <a:pt x="4" y="33"/>
                  </a:lnTo>
                  <a:lnTo>
                    <a:pt x="2" y="27"/>
                  </a:lnTo>
                  <a:lnTo>
                    <a:pt x="0" y="21"/>
                  </a:lnTo>
                  <a:lnTo>
                    <a:pt x="0" y="16"/>
                  </a:lnTo>
                  <a:lnTo>
                    <a:pt x="2" y="8"/>
                  </a:lnTo>
                  <a:lnTo>
                    <a:pt x="4" y="0"/>
                  </a:lnTo>
                  <a:lnTo>
                    <a:pt x="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595" name="Freeform 131">
              <a:extLst>
                <a:ext uri="{FF2B5EF4-FFF2-40B4-BE49-F238E27FC236}">
                  <a16:creationId xmlns:a16="http://schemas.microsoft.com/office/drawing/2014/main" id="{F727D4DE-8411-0842-A6D5-27D152A914DD}"/>
                </a:ext>
              </a:extLst>
            </p:cNvPr>
            <p:cNvSpPr>
              <a:spLocks/>
            </p:cNvSpPr>
            <p:nvPr/>
          </p:nvSpPr>
          <p:spPr bwMode="auto">
            <a:xfrm>
              <a:off x="3509" y="2054"/>
              <a:ext cx="59" cy="43"/>
            </a:xfrm>
            <a:custGeom>
              <a:avLst/>
              <a:gdLst>
                <a:gd name="T0" fmla="*/ 97 w 120"/>
                <a:gd name="T1" fmla="*/ 6 h 88"/>
                <a:gd name="T2" fmla="*/ 101 w 120"/>
                <a:gd name="T3" fmla="*/ 2 h 88"/>
                <a:gd name="T4" fmla="*/ 103 w 120"/>
                <a:gd name="T5" fmla="*/ 0 h 88"/>
                <a:gd name="T6" fmla="*/ 105 w 120"/>
                <a:gd name="T7" fmla="*/ 0 h 88"/>
                <a:gd name="T8" fmla="*/ 109 w 120"/>
                <a:gd name="T9" fmla="*/ 0 h 88"/>
                <a:gd name="T10" fmla="*/ 110 w 120"/>
                <a:gd name="T11" fmla="*/ 0 h 88"/>
                <a:gd name="T12" fmla="*/ 112 w 120"/>
                <a:gd name="T13" fmla="*/ 0 h 88"/>
                <a:gd name="T14" fmla="*/ 114 w 120"/>
                <a:gd name="T15" fmla="*/ 2 h 88"/>
                <a:gd name="T16" fmla="*/ 116 w 120"/>
                <a:gd name="T17" fmla="*/ 4 h 88"/>
                <a:gd name="T18" fmla="*/ 118 w 120"/>
                <a:gd name="T19" fmla="*/ 6 h 88"/>
                <a:gd name="T20" fmla="*/ 118 w 120"/>
                <a:gd name="T21" fmla="*/ 8 h 88"/>
                <a:gd name="T22" fmla="*/ 118 w 120"/>
                <a:gd name="T23" fmla="*/ 10 h 88"/>
                <a:gd name="T24" fmla="*/ 120 w 120"/>
                <a:gd name="T25" fmla="*/ 13 h 88"/>
                <a:gd name="T26" fmla="*/ 118 w 120"/>
                <a:gd name="T27" fmla="*/ 17 h 88"/>
                <a:gd name="T28" fmla="*/ 118 w 120"/>
                <a:gd name="T29" fmla="*/ 19 h 88"/>
                <a:gd name="T30" fmla="*/ 116 w 120"/>
                <a:gd name="T31" fmla="*/ 23 h 88"/>
                <a:gd name="T32" fmla="*/ 112 w 120"/>
                <a:gd name="T33" fmla="*/ 27 h 88"/>
                <a:gd name="T34" fmla="*/ 110 w 120"/>
                <a:gd name="T35" fmla="*/ 29 h 88"/>
                <a:gd name="T36" fmla="*/ 107 w 120"/>
                <a:gd name="T37" fmla="*/ 32 h 88"/>
                <a:gd name="T38" fmla="*/ 103 w 120"/>
                <a:gd name="T39" fmla="*/ 36 h 88"/>
                <a:gd name="T40" fmla="*/ 97 w 120"/>
                <a:gd name="T41" fmla="*/ 40 h 88"/>
                <a:gd name="T42" fmla="*/ 91 w 120"/>
                <a:gd name="T43" fmla="*/ 46 h 88"/>
                <a:gd name="T44" fmla="*/ 86 w 120"/>
                <a:gd name="T45" fmla="*/ 50 h 88"/>
                <a:gd name="T46" fmla="*/ 80 w 120"/>
                <a:gd name="T47" fmla="*/ 55 h 88"/>
                <a:gd name="T48" fmla="*/ 72 w 120"/>
                <a:gd name="T49" fmla="*/ 59 h 88"/>
                <a:gd name="T50" fmla="*/ 65 w 120"/>
                <a:gd name="T51" fmla="*/ 63 h 88"/>
                <a:gd name="T52" fmla="*/ 57 w 120"/>
                <a:gd name="T53" fmla="*/ 69 h 88"/>
                <a:gd name="T54" fmla="*/ 52 w 120"/>
                <a:gd name="T55" fmla="*/ 72 h 88"/>
                <a:gd name="T56" fmla="*/ 44 w 120"/>
                <a:gd name="T57" fmla="*/ 76 h 88"/>
                <a:gd name="T58" fmla="*/ 36 w 120"/>
                <a:gd name="T59" fmla="*/ 80 h 88"/>
                <a:gd name="T60" fmla="*/ 29 w 120"/>
                <a:gd name="T61" fmla="*/ 84 h 88"/>
                <a:gd name="T62" fmla="*/ 21 w 120"/>
                <a:gd name="T63" fmla="*/ 86 h 88"/>
                <a:gd name="T64" fmla="*/ 15 w 120"/>
                <a:gd name="T65" fmla="*/ 88 h 88"/>
                <a:gd name="T66" fmla="*/ 12 w 120"/>
                <a:gd name="T67" fmla="*/ 88 h 88"/>
                <a:gd name="T68" fmla="*/ 10 w 120"/>
                <a:gd name="T69" fmla="*/ 88 h 88"/>
                <a:gd name="T70" fmla="*/ 6 w 120"/>
                <a:gd name="T71" fmla="*/ 88 h 88"/>
                <a:gd name="T72" fmla="*/ 4 w 120"/>
                <a:gd name="T73" fmla="*/ 88 h 88"/>
                <a:gd name="T74" fmla="*/ 2 w 120"/>
                <a:gd name="T75" fmla="*/ 86 h 88"/>
                <a:gd name="T76" fmla="*/ 0 w 120"/>
                <a:gd name="T77" fmla="*/ 84 h 88"/>
                <a:gd name="T78" fmla="*/ 0 w 120"/>
                <a:gd name="T79" fmla="*/ 82 h 88"/>
                <a:gd name="T80" fmla="*/ 0 w 120"/>
                <a:gd name="T81" fmla="*/ 80 h 88"/>
                <a:gd name="T82" fmla="*/ 2 w 120"/>
                <a:gd name="T83" fmla="*/ 78 h 88"/>
                <a:gd name="T84" fmla="*/ 2 w 120"/>
                <a:gd name="T85" fmla="*/ 76 h 88"/>
                <a:gd name="T86" fmla="*/ 8 w 120"/>
                <a:gd name="T87" fmla="*/ 69 h 88"/>
                <a:gd name="T88" fmla="*/ 12 w 120"/>
                <a:gd name="T89" fmla="*/ 63 h 88"/>
                <a:gd name="T90" fmla="*/ 17 w 120"/>
                <a:gd name="T91" fmla="*/ 57 h 88"/>
                <a:gd name="T92" fmla="*/ 23 w 120"/>
                <a:gd name="T93" fmla="*/ 53 h 88"/>
                <a:gd name="T94" fmla="*/ 29 w 120"/>
                <a:gd name="T95" fmla="*/ 48 h 88"/>
                <a:gd name="T96" fmla="*/ 34 w 120"/>
                <a:gd name="T97" fmla="*/ 44 h 88"/>
                <a:gd name="T98" fmla="*/ 42 w 120"/>
                <a:gd name="T99" fmla="*/ 40 h 88"/>
                <a:gd name="T100" fmla="*/ 48 w 120"/>
                <a:gd name="T101" fmla="*/ 38 h 88"/>
                <a:gd name="T102" fmla="*/ 55 w 120"/>
                <a:gd name="T103" fmla="*/ 32 h 88"/>
                <a:gd name="T104" fmla="*/ 61 w 120"/>
                <a:gd name="T105" fmla="*/ 31 h 88"/>
                <a:gd name="T106" fmla="*/ 67 w 120"/>
                <a:gd name="T107" fmla="*/ 27 h 88"/>
                <a:gd name="T108" fmla="*/ 74 w 120"/>
                <a:gd name="T109" fmla="*/ 23 h 88"/>
                <a:gd name="T110" fmla="*/ 80 w 120"/>
                <a:gd name="T111" fmla="*/ 19 h 88"/>
                <a:gd name="T112" fmla="*/ 86 w 120"/>
                <a:gd name="T113" fmla="*/ 15 h 88"/>
                <a:gd name="T114" fmla="*/ 91 w 120"/>
                <a:gd name="T115" fmla="*/ 10 h 88"/>
                <a:gd name="T116" fmla="*/ 97 w 120"/>
                <a:gd name="T117" fmla="*/ 6 h 88"/>
                <a:gd name="T118" fmla="*/ 97 w 120"/>
                <a:gd name="T119" fmla="*/ 6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0" h="88">
                  <a:moveTo>
                    <a:pt x="97" y="6"/>
                  </a:moveTo>
                  <a:lnTo>
                    <a:pt x="101" y="2"/>
                  </a:lnTo>
                  <a:lnTo>
                    <a:pt x="103" y="0"/>
                  </a:lnTo>
                  <a:lnTo>
                    <a:pt x="105" y="0"/>
                  </a:lnTo>
                  <a:lnTo>
                    <a:pt x="109" y="0"/>
                  </a:lnTo>
                  <a:lnTo>
                    <a:pt x="110" y="0"/>
                  </a:lnTo>
                  <a:lnTo>
                    <a:pt x="112" y="0"/>
                  </a:lnTo>
                  <a:lnTo>
                    <a:pt x="114" y="2"/>
                  </a:lnTo>
                  <a:lnTo>
                    <a:pt x="116" y="4"/>
                  </a:lnTo>
                  <a:lnTo>
                    <a:pt x="118" y="6"/>
                  </a:lnTo>
                  <a:lnTo>
                    <a:pt x="118" y="8"/>
                  </a:lnTo>
                  <a:lnTo>
                    <a:pt x="118" y="10"/>
                  </a:lnTo>
                  <a:lnTo>
                    <a:pt x="120" y="13"/>
                  </a:lnTo>
                  <a:lnTo>
                    <a:pt x="118" y="17"/>
                  </a:lnTo>
                  <a:lnTo>
                    <a:pt x="118" y="19"/>
                  </a:lnTo>
                  <a:lnTo>
                    <a:pt x="116" y="23"/>
                  </a:lnTo>
                  <a:lnTo>
                    <a:pt x="112" y="27"/>
                  </a:lnTo>
                  <a:lnTo>
                    <a:pt x="110" y="29"/>
                  </a:lnTo>
                  <a:lnTo>
                    <a:pt x="107" y="32"/>
                  </a:lnTo>
                  <a:lnTo>
                    <a:pt x="103" y="36"/>
                  </a:lnTo>
                  <a:lnTo>
                    <a:pt x="97" y="40"/>
                  </a:lnTo>
                  <a:lnTo>
                    <a:pt x="91" y="46"/>
                  </a:lnTo>
                  <a:lnTo>
                    <a:pt x="86" y="50"/>
                  </a:lnTo>
                  <a:lnTo>
                    <a:pt x="80" y="55"/>
                  </a:lnTo>
                  <a:lnTo>
                    <a:pt x="72" y="59"/>
                  </a:lnTo>
                  <a:lnTo>
                    <a:pt x="65" y="63"/>
                  </a:lnTo>
                  <a:lnTo>
                    <a:pt x="57" y="69"/>
                  </a:lnTo>
                  <a:lnTo>
                    <a:pt x="52" y="72"/>
                  </a:lnTo>
                  <a:lnTo>
                    <a:pt x="44" y="76"/>
                  </a:lnTo>
                  <a:lnTo>
                    <a:pt x="36" y="80"/>
                  </a:lnTo>
                  <a:lnTo>
                    <a:pt x="29" y="84"/>
                  </a:lnTo>
                  <a:lnTo>
                    <a:pt x="21" y="86"/>
                  </a:lnTo>
                  <a:lnTo>
                    <a:pt x="15" y="88"/>
                  </a:lnTo>
                  <a:lnTo>
                    <a:pt x="12" y="88"/>
                  </a:lnTo>
                  <a:lnTo>
                    <a:pt x="10" y="88"/>
                  </a:lnTo>
                  <a:lnTo>
                    <a:pt x="6" y="88"/>
                  </a:lnTo>
                  <a:lnTo>
                    <a:pt x="4" y="88"/>
                  </a:lnTo>
                  <a:lnTo>
                    <a:pt x="2" y="86"/>
                  </a:lnTo>
                  <a:lnTo>
                    <a:pt x="0" y="84"/>
                  </a:lnTo>
                  <a:lnTo>
                    <a:pt x="0" y="82"/>
                  </a:lnTo>
                  <a:lnTo>
                    <a:pt x="0" y="80"/>
                  </a:lnTo>
                  <a:lnTo>
                    <a:pt x="2" y="78"/>
                  </a:lnTo>
                  <a:lnTo>
                    <a:pt x="2" y="76"/>
                  </a:lnTo>
                  <a:lnTo>
                    <a:pt x="8" y="69"/>
                  </a:lnTo>
                  <a:lnTo>
                    <a:pt x="12" y="63"/>
                  </a:lnTo>
                  <a:lnTo>
                    <a:pt x="17" y="57"/>
                  </a:lnTo>
                  <a:lnTo>
                    <a:pt x="23" y="53"/>
                  </a:lnTo>
                  <a:lnTo>
                    <a:pt x="29" y="48"/>
                  </a:lnTo>
                  <a:lnTo>
                    <a:pt x="34" y="44"/>
                  </a:lnTo>
                  <a:lnTo>
                    <a:pt x="42" y="40"/>
                  </a:lnTo>
                  <a:lnTo>
                    <a:pt x="48" y="38"/>
                  </a:lnTo>
                  <a:lnTo>
                    <a:pt x="55" y="32"/>
                  </a:lnTo>
                  <a:lnTo>
                    <a:pt x="61" y="31"/>
                  </a:lnTo>
                  <a:lnTo>
                    <a:pt x="67" y="27"/>
                  </a:lnTo>
                  <a:lnTo>
                    <a:pt x="74" y="23"/>
                  </a:lnTo>
                  <a:lnTo>
                    <a:pt x="80" y="19"/>
                  </a:lnTo>
                  <a:lnTo>
                    <a:pt x="86" y="15"/>
                  </a:lnTo>
                  <a:lnTo>
                    <a:pt x="91" y="10"/>
                  </a:lnTo>
                  <a:lnTo>
                    <a:pt x="97" y="6"/>
                  </a:lnTo>
                  <a:lnTo>
                    <a:pt x="97" y="6"/>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596" name="Freeform 132">
              <a:extLst>
                <a:ext uri="{FF2B5EF4-FFF2-40B4-BE49-F238E27FC236}">
                  <a16:creationId xmlns:a16="http://schemas.microsoft.com/office/drawing/2014/main" id="{B5B31E2F-2DAD-A745-99D5-6ECFE3F5EBC2}"/>
                </a:ext>
              </a:extLst>
            </p:cNvPr>
            <p:cNvSpPr>
              <a:spLocks/>
            </p:cNvSpPr>
            <p:nvPr/>
          </p:nvSpPr>
          <p:spPr bwMode="auto">
            <a:xfrm>
              <a:off x="3436" y="1987"/>
              <a:ext cx="37" cy="59"/>
            </a:xfrm>
            <a:custGeom>
              <a:avLst/>
              <a:gdLst>
                <a:gd name="T0" fmla="*/ 13 w 74"/>
                <a:gd name="T1" fmla="*/ 67 h 118"/>
                <a:gd name="T2" fmla="*/ 15 w 74"/>
                <a:gd name="T3" fmla="*/ 61 h 118"/>
                <a:gd name="T4" fmla="*/ 17 w 74"/>
                <a:gd name="T5" fmla="*/ 57 h 118"/>
                <a:gd name="T6" fmla="*/ 20 w 74"/>
                <a:gd name="T7" fmla="*/ 51 h 118"/>
                <a:gd name="T8" fmla="*/ 22 w 74"/>
                <a:gd name="T9" fmla="*/ 48 h 118"/>
                <a:gd name="T10" fmla="*/ 24 w 74"/>
                <a:gd name="T11" fmla="*/ 42 h 118"/>
                <a:gd name="T12" fmla="*/ 28 w 74"/>
                <a:gd name="T13" fmla="*/ 38 h 118"/>
                <a:gd name="T14" fmla="*/ 30 w 74"/>
                <a:gd name="T15" fmla="*/ 34 h 118"/>
                <a:gd name="T16" fmla="*/ 34 w 74"/>
                <a:gd name="T17" fmla="*/ 29 h 118"/>
                <a:gd name="T18" fmla="*/ 36 w 74"/>
                <a:gd name="T19" fmla="*/ 25 h 118"/>
                <a:gd name="T20" fmla="*/ 40 w 74"/>
                <a:gd name="T21" fmla="*/ 21 h 118"/>
                <a:gd name="T22" fmla="*/ 41 w 74"/>
                <a:gd name="T23" fmla="*/ 17 h 118"/>
                <a:gd name="T24" fmla="*/ 45 w 74"/>
                <a:gd name="T25" fmla="*/ 13 h 118"/>
                <a:gd name="T26" fmla="*/ 49 w 74"/>
                <a:gd name="T27" fmla="*/ 10 h 118"/>
                <a:gd name="T28" fmla="*/ 53 w 74"/>
                <a:gd name="T29" fmla="*/ 6 h 118"/>
                <a:gd name="T30" fmla="*/ 57 w 74"/>
                <a:gd name="T31" fmla="*/ 4 h 118"/>
                <a:gd name="T32" fmla="*/ 60 w 74"/>
                <a:gd name="T33" fmla="*/ 2 h 118"/>
                <a:gd name="T34" fmla="*/ 68 w 74"/>
                <a:gd name="T35" fmla="*/ 0 h 118"/>
                <a:gd name="T36" fmla="*/ 70 w 74"/>
                <a:gd name="T37" fmla="*/ 0 h 118"/>
                <a:gd name="T38" fmla="*/ 72 w 74"/>
                <a:gd name="T39" fmla="*/ 4 h 118"/>
                <a:gd name="T40" fmla="*/ 74 w 74"/>
                <a:gd name="T41" fmla="*/ 8 h 118"/>
                <a:gd name="T42" fmla="*/ 72 w 74"/>
                <a:gd name="T43" fmla="*/ 13 h 118"/>
                <a:gd name="T44" fmla="*/ 70 w 74"/>
                <a:gd name="T45" fmla="*/ 21 h 118"/>
                <a:gd name="T46" fmla="*/ 66 w 74"/>
                <a:gd name="T47" fmla="*/ 29 h 118"/>
                <a:gd name="T48" fmla="*/ 60 w 74"/>
                <a:gd name="T49" fmla="*/ 38 h 118"/>
                <a:gd name="T50" fmla="*/ 57 w 74"/>
                <a:gd name="T51" fmla="*/ 48 h 118"/>
                <a:gd name="T52" fmla="*/ 51 w 74"/>
                <a:gd name="T53" fmla="*/ 59 h 118"/>
                <a:gd name="T54" fmla="*/ 45 w 74"/>
                <a:gd name="T55" fmla="*/ 68 h 118"/>
                <a:gd name="T56" fmla="*/ 40 w 74"/>
                <a:gd name="T57" fmla="*/ 78 h 118"/>
                <a:gd name="T58" fmla="*/ 34 w 74"/>
                <a:gd name="T59" fmla="*/ 87 h 118"/>
                <a:gd name="T60" fmla="*/ 28 w 74"/>
                <a:gd name="T61" fmla="*/ 95 h 118"/>
                <a:gd name="T62" fmla="*/ 24 w 74"/>
                <a:gd name="T63" fmla="*/ 103 h 118"/>
                <a:gd name="T64" fmla="*/ 22 w 74"/>
                <a:gd name="T65" fmla="*/ 110 h 118"/>
                <a:gd name="T66" fmla="*/ 19 w 74"/>
                <a:gd name="T67" fmla="*/ 114 h 118"/>
                <a:gd name="T68" fmla="*/ 15 w 74"/>
                <a:gd name="T69" fmla="*/ 116 h 118"/>
                <a:gd name="T70" fmla="*/ 13 w 74"/>
                <a:gd name="T71" fmla="*/ 118 h 118"/>
                <a:gd name="T72" fmla="*/ 9 w 74"/>
                <a:gd name="T73" fmla="*/ 118 h 118"/>
                <a:gd name="T74" fmla="*/ 5 w 74"/>
                <a:gd name="T75" fmla="*/ 116 h 118"/>
                <a:gd name="T76" fmla="*/ 1 w 74"/>
                <a:gd name="T77" fmla="*/ 114 h 118"/>
                <a:gd name="T78" fmla="*/ 1 w 74"/>
                <a:gd name="T79" fmla="*/ 112 h 118"/>
                <a:gd name="T80" fmla="*/ 0 w 74"/>
                <a:gd name="T81" fmla="*/ 108 h 118"/>
                <a:gd name="T82" fmla="*/ 0 w 74"/>
                <a:gd name="T83" fmla="*/ 106 h 118"/>
                <a:gd name="T84" fmla="*/ 0 w 74"/>
                <a:gd name="T85" fmla="*/ 103 h 118"/>
                <a:gd name="T86" fmla="*/ 1 w 74"/>
                <a:gd name="T87" fmla="*/ 99 h 118"/>
                <a:gd name="T88" fmla="*/ 1 w 74"/>
                <a:gd name="T89" fmla="*/ 95 h 118"/>
                <a:gd name="T90" fmla="*/ 1 w 74"/>
                <a:gd name="T91" fmla="*/ 93 h 118"/>
                <a:gd name="T92" fmla="*/ 3 w 74"/>
                <a:gd name="T93" fmla="*/ 91 h 118"/>
                <a:gd name="T94" fmla="*/ 3 w 74"/>
                <a:gd name="T95" fmla="*/ 89 h 118"/>
                <a:gd name="T96" fmla="*/ 3 w 74"/>
                <a:gd name="T97" fmla="*/ 87 h 118"/>
                <a:gd name="T98" fmla="*/ 5 w 74"/>
                <a:gd name="T99" fmla="*/ 86 h 118"/>
                <a:gd name="T100" fmla="*/ 5 w 74"/>
                <a:gd name="T101" fmla="*/ 84 h 118"/>
                <a:gd name="T102" fmla="*/ 5 w 74"/>
                <a:gd name="T103" fmla="*/ 80 h 118"/>
                <a:gd name="T104" fmla="*/ 7 w 74"/>
                <a:gd name="T105" fmla="*/ 78 h 118"/>
                <a:gd name="T106" fmla="*/ 9 w 74"/>
                <a:gd name="T107" fmla="*/ 74 h 118"/>
                <a:gd name="T108" fmla="*/ 9 w 74"/>
                <a:gd name="T109" fmla="*/ 72 h 118"/>
                <a:gd name="T110" fmla="*/ 11 w 74"/>
                <a:gd name="T111" fmla="*/ 68 h 118"/>
                <a:gd name="T112" fmla="*/ 13 w 74"/>
                <a:gd name="T113" fmla="*/ 67 h 118"/>
                <a:gd name="T114" fmla="*/ 13 w 74"/>
                <a:gd name="T115" fmla="*/ 67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4" h="118">
                  <a:moveTo>
                    <a:pt x="13" y="67"/>
                  </a:moveTo>
                  <a:lnTo>
                    <a:pt x="15" y="61"/>
                  </a:lnTo>
                  <a:lnTo>
                    <a:pt x="17" y="57"/>
                  </a:lnTo>
                  <a:lnTo>
                    <a:pt x="20" y="51"/>
                  </a:lnTo>
                  <a:lnTo>
                    <a:pt x="22" y="48"/>
                  </a:lnTo>
                  <a:lnTo>
                    <a:pt x="24" y="42"/>
                  </a:lnTo>
                  <a:lnTo>
                    <a:pt x="28" y="38"/>
                  </a:lnTo>
                  <a:lnTo>
                    <a:pt x="30" y="34"/>
                  </a:lnTo>
                  <a:lnTo>
                    <a:pt x="34" y="29"/>
                  </a:lnTo>
                  <a:lnTo>
                    <a:pt x="36" y="25"/>
                  </a:lnTo>
                  <a:lnTo>
                    <a:pt x="40" y="21"/>
                  </a:lnTo>
                  <a:lnTo>
                    <a:pt x="41" y="17"/>
                  </a:lnTo>
                  <a:lnTo>
                    <a:pt x="45" y="13"/>
                  </a:lnTo>
                  <a:lnTo>
                    <a:pt x="49" y="10"/>
                  </a:lnTo>
                  <a:lnTo>
                    <a:pt x="53" y="6"/>
                  </a:lnTo>
                  <a:lnTo>
                    <a:pt x="57" y="4"/>
                  </a:lnTo>
                  <a:lnTo>
                    <a:pt x="60" y="2"/>
                  </a:lnTo>
                  <a:lnTo>
                    <a:pt x="68" y="0"/>
                  </a:lnTo>
                  <a:lnTo>
                    <a:pt x="70" y="0"/>
                  </a:lnTo>
                  <a:lnTo>
                    <a:pt x="72" y="4"/>
                  </a:lnTo>
                  <a:lnTo>
                    <a:pt x="74" y="8"/>
                  </a:lnTo>
                  <a:lnTo>
                    <a:pt x="72" y="13"/>
                  </a:lnTo>
                  <a:lnTo>
                    <a:pt x="70" y="21"/>
                  </a:lnTo>
                  <a:lnTo>
                    <a:pt x="66" y="29"/>
                  </a:lnTo>
                  <a:lnTo>
                    <a:pt x="60" y="38"/>
                  </a:lnTo>
                  <a:lnTo>
                    <a:pt x="57" y="48"/>
                  </a:lnTo>
                  <a:lnTo>
                    <a:pt x="51" y="59"/>
                  </a:lnTo>
                  <a:lnTo>
                    <a:pt x="45" y="68"/>
                  </a:lnTo>
                  <a:lnTo>
                    <a:pt x="40" y="78"/>
                  </a:lnTo>
                  <a:lnTo>
                    <a:pt x="34" y="87"/>
                  </a:lnTo>
                  <a:lnTo>
                    <a:pt x="28" y="95"/>
                  </a:lnTo>
                  <a:lnTo>
                    <a:pt x="24" y="103"/>
                  </a:lnTo>
                  <a:lnTo>
                    <a:pt x="22" y="110"/>
                  </a:lnTo>
                  <a:lnTo>
                    <a:pt x="19" y="114"/>
                  </a:lnTo>
                  <a:lnTo>
                    <a:pt x="15" y="116"/>
                  </a:lnTo>
                  <a:lnTo>
                    <a:pt x="13" y="118"/>
                  </a:lnTo>
                  <a:lnTo>
                    <a:pt x="9" y="118"/>
                  </a:lnTo>
                  <a:lnTo>
                    <a:pt x="5" y="116"/>
                  </a:lnTo>
                  <a:lnTo>
                    <a:pt x="1" y="114"/>
                  </a:lnTo>
                  <a:lnTo>
                    <a:pt x="1" y="112"/>
                  </a:lnTo>
                  <a:lnTo>
                    <a:pt x="0" y="108"/>
                  </a:lnTo>
                  <a:lnTo>
                    <a:pt x="0" y="106"/>
                  </a:lnTo>
                  <a:lnTo>
                    <a:pt x="0" y="103"/>
                  </a:lnTo>
                  <a:lnTo>
                    <a:pt x="1" y="99"/>
                  </a:lnTo>
                  <a:lnTo>
                    <a:pt x="1" y="95"/>
                  </a:lnTo>
                  <a:lnTo>
                    <a:pt x="1" y="93"/>
                  </a:lnTo>
                  <a:lnTo>
                    <a:pt x="3" y="91"/>
                  </a:lnTo>
                  <a:lnTo>
                    <a:pt x="3" y="89"/>
                  </a:lnTo>
                  <a:lnTo>
                    <a:pt x="3" y="87"/>
                  </a:lnTo>
                  <a:lnTo>
                    <a:pt x="5" y="86"/>
                  </a:lnTo>
                  <a:lnTo>
                    <a:pt x="5" y="84"/>
                  </a:lnTo>
                  <a:lnTo>
                    <a:pt x="5" y="80"/>
                  </a:lnTo>
                  <a:lnTo>
                    <a:pt x="7" y="78"/>
                  </a:lnTo>
                  <a:lnTo>
                    <a:pt x="9" y="74"/>
                  </a:lnTo>
                  <a:lnTo>
                    <a:pt x="9" y="72"/>
                  </a:lnTo>
                  <a:lnTo>
                    <a:pt x="11" y="68"/>
                  </a:lnTo>
                  <a:lnTo>
                    <a:pt x="13" y="67"/>
                  </a:lnTo>
                  <a:lnTo>
                    <a:pt x="13" y="67"/>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597" name="Freeform 133">
              <a:extLst>
                <a:ext uri="{FF2B5EF4-FFF2-40B4-BE49-F238E27FC236}">
                  <a16:creationId xmlns:a16="http://schemas.microsoft.com/office/drawing/2014/main" id="{0B58D408-3E50-B44F-BE31-5C4EA7D8C018}"/>
                </a:ext>
              </a:extLst>
            </p:cNvPr>
            <p:cNvSpPr>
              <a:spLocks/>
            </p:cNvSpPr>
            <p:nvPr/>
          </p:nvSpPr>
          <p:spPr bwMode="auto">
            <a:xfrm>
              <a:off x="3574" y="2237"/>
              <a:ext cx="63" cy="32"/>
            </a:xfrm>
            <a:custGeom>
              <a:avLst/>
              <a:gdLst>
                <a:gd name="T0" fmla="*/ 16 w 126"/>
                <a:gd name="T1" fmla="*/ 0 h 65"/>
                <a:gd name="T2" fmla="*/ 21 w 126"/>
                <a:gd name="T3" fmla="*/ 0 h 65"/>
                <a:gd name="T4" fmla="*/ 27 w 126"/>
                <a:gd name="T5" fmla="*/ 2 h 65"/>
                <a:gd name="T6" fmla="*/ 33 w 126"/>
                <a:gd name="T7" fmla="*/ 4 h 65"/>
                <a:gd name="T8" fmla="*/ 38 w 126"/>
                <a:gd name="T9" fmla="*/ 6 h 65"/>
                <a:gd name="T10" fmla="*/ 44 w 126"/>
                <a:gd name="T11" fmla="*/ 8 h 65"/>
                <a:gd name="T12" fmla="*/ 50 w 126"/>
                <a:gd name="T13" fmla="*/ 10 h 65"/>
                <a:gd name="T14" fmla="*/ 57 w 126"/>
                <a:gd name="T15" fmla="*/ 11 h 65"/>
                <a:gd name="T16" fmla="*/ 63 w 126"/>
                <a:gd name="T17" fmla="*/ 15 h 65"/>
                <a:gd name="T18" fmla="*/ 71 w 126"/>
                <a:gd name="T19" fmla="*/ 17 h 65"/>
                <a:gd name="T20" fmla="*/ 76 w 126"/>
                <a:gd name="T21" fmla="*/ 19 h 65"/>
                <a:gd name="T22" fmla="*/ 82 w 126"/>
                <a:gd name="T23" fmla="*/ 23 h 65"/>
                <a:gd name="T24" fmla="*/ 90 w 126"/>
                <a:gd name="T25" fmla="*/ 25 h 65"/>
                <a:gd name="T26" fmla="*/ 96 w 126"/>
                <a:gd name="T27" fmla="*/ 29 h 65"/>
                <a:gd name="T28" fmla="*/ 101 w 126"/>
                <a:gd name="T29" fmla="*/ 32 h 65"/>
                <a:gd name="T30" fmla="*/ 105 w 126"/>
                <a:gd name="T31" fmla="*/ 36 h 65"/>
                <a:gd name="T32" fmla="*/ 111 w 126"/>
                <a:gd name="T33" fmla="*/ 40 h 65"/>
                <a:gd name="T34" fmla="*/ 115 w 126"/>
                <a:gd name="T35" fmla="*/ 42 h 65"/>
                <a:gd name="T36" fmla="*/ 116 w 126"/>
                <a:gd name="T37" fmla="*/ 44 h 65"/>
                <a:gd name="T38" fmla="*/ 118 w 126"/>
                <a:gd name="T39" fmla="*/ 46 h 65"/>
                <a:gd name="T40" fmla="*/ 122 w 126"/>
                <a:gd name="T41" fmla="*/ 49 h 65"/>
                <a:gd name="T42" fmla="*/ 122 w 126"/>
                <a:gd name="T43" fmla="*/ 51 h 65"/>
                <a:gd name="T44" fmla="*/ 124 w 126"/>
                <a:gd name="T45" fmla="*/ 53 h 65"/>
                <a:gd name="T46" fmla="*/ 126 w 126"/>
                <a:gd name="T47" fmla="*/ 55 h 65"/>
                <a:gd name="T48" fmla="*/ 126 w 126"/>
                <a:gd name="T49" fmla="*/ 57 h 65"/>
                <a:gd name="T50" fmla="*/ 126 w 126"/>
                <a:gd name="T51" fmla="*/ 59 h 65"/>
                <a:gd name="T52" fmla="*/ 124 w 126"/>
                <a:gd name="T53" fmla="*/ 61 h 65"/>
                <a:gd name="T54" fmla="*/ 122 w 126"/>
                <a:gd name="T55" fmla="*/ 63 h 65"/>
                <a:gd name="T56" fmla="*/ 120 w 126"/>
                <a:gd name="T57" fmla="*/ 65 h 65"/>
                <a:gd name="T58" fmla="*/ 113 w 126"/>
                <a:gd name="T59" fmla="*/ 63 h 65"/>
                <a:gd name="T60" fmla="*/ 105 w 126"/>
                <a:gd name="T61" fmla="*/ 61 h 65"/>
                <a:gd name="T62" fmla="*/ 97 w 126"/>
                <a:gd name="T63" fmla="*/ 59 h 65"/>
                <a:gd name="T64" fmla="*/ 92 w 126"/>
                <a:gd name="T65" fmla="*/ 57 h 65"/>
                <a:gd name="T66" fmla="*/ 84 w 126"/>
                <a:gd name="T67" fmla="*/ 53 h 65"/>
                <a:gd name="T68" fmla="*/ 76 w 126"/>
                <a:gd name="T69" fmla="*/ 51 h 65"/>
                <a:gd name="T70" fmla="*/ 69 w 126"/>
                <a:gd name="T71" fmla="*/ 49 h 65"/>
                <a:gd name="T72" fmla="*/ 63 w 126"/>
                <a:gd name="T73" fmla="*/ 46 h 65"/>
                <a:gd name="T74" fmla="*/ 56 w 126"/>
                <a:gd name="T75" fmla="*/ 42 h 65"/>
                <a:gd name="T76" fmla="*/ 48 w 126"/>
                <a:gd name="T77" fmla="*/ 40 h 65"/>
                <a:gd name="T78" fmla="*/ 40 w 126"/>
                <a:gd name="T79" fmla="*/ 36 h 65"/>
                <a:gd name="T80" fmla="*/ 35 w 126"/>
                <a:gd name="T81" fmla="*/ 34 h 65"/>
                <a:gd name="T82" fmla="*/ 27 w 126"/>
                <a:gd name="T83" fmla="*/ 30 h 65"/>
                <a:gd name="T84" fmla="*/ 21 w 126"/>
                <a:gd name="T85" fmla="*/ 29 h 65"/>
                <a:gd name="T86" fmla="*/ 14 w 126"/>
                <a:gd name="T87" fmla="*/ 25 h 65"/>
                <a:gd name="T88" fmla="*/ 8 w 126"/>
                <a:gd name="T89" fmla="*/ 23 h 65"/>
                <a:gd name="T90" fmla="*/ 4 w 126"/>
                <a:gd name="T91" fmla="*/ 21 h 65"/>
                <a:gd name="T92" fmla="*/ 2 w 126"/>
                <a:gd name="T93" fmla="*/ 19 h 65"/>
                <a:gd name="T94" fmla="*/ 2 w 126"/>
                <a:gd name="T95" fmla="*/ 17 h 65"/>
                <a:gd name="T96" fmla="*/ 0 w 126"/>
                <a:gd name="T97" fmla="*/ 15 h 65"/>
                <a:gd name="T98" fmla="*/ 0 w 126"/>
                <a:gd name="T99" fmla="*/ 11 h 65"/>
                <a:gd name="T100" fmla="*/ 2 w 126"/>
                <a:gd name="T101" fmla="*/ 8 h 65"/>
                <a:gd name="T102" fmla="*/ 6 w 126"/>
                <a:gd name="T103" fmla="*/ 4 h 65"/>
                <a:gd name="T104" fmla="*/ 10 w 126"/>
                <a:gd name="T105" fmla="*/ 2 h 65"/>
                <a:gd name="T106" fmla="*/ 14 w 126"/>
                <a:gd name="T107" fmla="*/ 0 h 65"/>
                <a:gd name="T108" fmla="*/ 16 w 126"/>
                <a:gd name="T109" fmla="*/ 0 h 65"/>
                <a:gd name="T110" fmla="*/ 16 w 126"/>
                <a:gd name="T111" fmla="*/ 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6" h="65">
                  <a:moveTo>
                    <a:pt x="16" y="0"/>
                  </a:moveTo>
                  <a:lnTo>
                    <a:pt x="21" y="0"/>
                  </a:lnTo>
                  <a:lnTo>
                    <a:pt x="27" y="2"/>
                  </a:lnTo>
                  <a:lnTo>
                    <a:pt x="33" y="4"/>
                  </a:lnTo>
                  <a:lnTo>
                    <a:pt x="38" y="6"/>
                  </a:lnTo>
                  <a:lnTo>
                    <a:pt x="44" y="8"/>
                  </a:lnTo>
                  <a:lnTo>
                    <a:pt x="50" y="10"/>
                  </a:lnTo>
                  <a:lnTo>
                    <a:pt x="57" y="11"/>
                  </a:lnTo>
                  <a:lnTo>
                    <a:pt x="63" y="15"/>
                  </a:lnTo>
                  <a:lnTo>
                    <a:pt x="71" y="17"/>
                  </a:lnTo>
                  <a:lnTo>
                    <a:pt x="76" y="19"/>
                  </a:lnTo>
                  <a:lnTo>
                    <a:pt x="82" y="23"/>
                  </a:lnTo>
                  <a:lnTo>
                    <a:pt x="90" y="25"/>
                  </a:lnTo>
                  <a:lnTo>
                    <a:pt x="96" y="29"/>
                  </a:lnTo>
                  <a:lnTo>
                    <a:pt x="101" y="32"/>
                  </a:lnTo>
                  <a:lnTo>
                    <a:pt x="105" y="36"/>
                  </a:lnTo>
                  <a:lnTo>
                    <a:pt x="111" y="40"/>
                  </a:lnTo>
                  <a:lnTo>
                    <a:pt x="115" y="42"/>
                  </a:lnTo>
                  <a:lnTo>
                    <a:pt x="116" y="44"/>
                  </a:lnTo>
                  <a:lnTo>
                    <a:pt x="118" y="46"/>
                  </a:lnTo>
                  <a:lnTo>
                    <a:pt x="122" y="49"/>
                  </a:lnTo>
                  <a:lnTo>
                    <a:pt x="122" y="51"/>
                  </a:lnTo>
                  <a:lnTo>
                    <a:pt x="124" y="53"/>
                  </a:lnTo>
                  <a:lnTo>
                    <a:pt x="126" y="55"/>
                  </a:lnTo>
                  <a:lnTo>
                    <a:pt x="126" y="57"/>
                  </a:lnTo>
                  <a:lnTo>
                    <a:pt x="126" y="59"/>
                  </a:lnTo>
                  <a:lnTo>
                    <a:pt x="124" y="61"/>
                  </a:lnTo>
                  <a:lnTo>
                    <a:pt x="122" y="63"/>
                  </a:lnTo>
                  <a:lnTo>
                    <a:pt x="120" y="65"/>
                  </a:lnTo>
                  <a:lnTo>
                    <a:pt x="113" y="63"/>
                  </a:lnTo>
                  <a:lnTo>
                    <a:pt x="105" y="61"/>
                  </a:lnTo>
                  <a:lnTo>
                    <a:pt x="97" y="59"/>
                  </a:lnTo>
                  <a:lnTo>
                    <a:pt x="92" y="57"/>
                  </a:lnTo>
                  <a:lnTo>
                    <a:pt x="84" y="53"/>
                  </a:lnTo>
                  <a:lnTo>
                    <a:pt x="76" y="51"/>
                  </a:lnTo>
                  <a:lnTo>
                    <a:pt x="69" y="49"/>
                  </a:lnTo>
                  <a:lnTo>
                    <a:pt x="63" y="46"/>
                  </a:lnTo>
                  <a:lnTo>
                    <a:pt x="56" y="42"/>
                  </a:lnTo>
                  <a:lnTo>
                    <a:pt x="48" y="40"/>
                  </a:lnTo>
                  <a:lnTo>
                    <a:pt x="40" y="36"/>
                  </a:lnTo>
                  <a:lnTo>
                    <a:pt x="35" y="34"/>
                  </a:lnTo>
                  <a:lnTo>
                    <a:pt x="27" y="30"/>
                  </a:lnTo>
                  <a:lnTo>
                    <a:pt x="21" y="29"/>
                  </a:lnTo>
                  <a:lnTo>
                    <a:pt x="14" y="25"/>
                  </a:lnTo>
                  <a:lnTo>
                    <a:pt x="8" y="23"/>
                  </a:lnTo>
                  <a:lnTo>
                    <a:pt x="4" y="21"/>
                  </a:lnTo>
                  <a:lnTo>
                    <a:pt x="2" y="19"/>
                  </a:lnTo>
                  <a:lnTo>
                    <a:pt x="2" y="17"/>
                  </a:lnTo>
                  <a:lnTo>
                    <a:pt x="0" y="15"/>
                  </a:lnTo>
                  <a:lnTo>
                    <a:pt x="0" y="11"/>
                  </a:lnTo>
                  <a:lnTo>
                    <a:pt x="2" y="8"/>
                  </a:lnTo>
                  <a:lnTo>
                    <a:pt x="6" y="4"/>
                  </a:lnTo>
                  <a:lnTo>
                    <a:pt x="10" y="2"/>
                  </a:lnTo>
                  <a:lnTo>
                    <a:pt x="14" y="0"/>
                  </a:lnTo>
                  <a:lnTo>
                    <a:pt x="16" y="0"/>
                  </a:lnTo>
                  <a:lnTo>
                    <a:pt x="16" y="0"/>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598" name="Freeform 134">
              <a:extLst>
                <a:ext uri="{FF2B5EF4-FFF2-40B4-BE49-F238E27FC236}">
                  <a16:creationId xmlns:a16="http://schemas.microsoft.com/office/drawing/2014/main" id="{E34F191B-867B-9F47-B619-6C9F176C3278}"/>
                </a:ext>
              </a:extLst>
            </p:cNvPr>
            <p:cNvSpPr>
              <a:spLocks/>
            </p:cNvSpPr>
            <p:nvPr/>
          </p:nvSpPr>
          <p:spPr bwMode="auto">
            <a:xfrm>
              <a:off x="3566" y="2320"/>
              <a:ext cx="55" cy="26"/>
            </a:xfrm>
            <a:custGeom>
              <a:avLst/>
              <a:gdLst>
                <a:gd name="T0" fmla="*/ 16 w 111"/>
                <a:gd name="T1" fmla="*/ 0 h 54"/>
                <a:gd name="T2" fmla="*/ 17 w 111"/>
                <a:gd name="T3" fmla="*/ 2 h 54"/>
                <a:gd name="T4" fmla="*/ 23 w 111"/>
                <a:gd name="T5" fmla="*/ 4 h 54"/>
                <a:gd name="T6" fmla="*/ 27 w 111"/>
                <a:gd name="T7" fmla="*/ 4 h 54"/>
                <a:gd name="T8" fmla="*/ 35 w 111"/>
                <a:gd name="T9" fmla="*/ 6 h 54"/>
                <a:gd name="T10" fmla="*/ 40 w 111"/>
                <a:gd name="T11" fmla="*/ 8 h 54"/>
                <a:gd name="T12" fmla="*/ 46 w 111"/>
                <a:gd name="T13" fmla="*/ 10 h 54"/>
                <a:gd name="T14" fmla="*/ 54 w 111"/>
                <a:gd name="T15" fmla="*/ 14 h 54"/>
                <a:gd name="T16" fmla="*/ 59 w 111"/>
                <a:gd name="T17" fmla="*/ 16 h 54"/>
                <a:gd name="T18" fmla="*/ 67 w 111"/>
                <a:gd name="T19" fmla="*/ 18 h 54"/>
                <a:gd name="T20" fmla="*/ 73 w 111"/>
                <a:gd name="T21" fmla="*/ 19 h 54"/>
                <a:gd name="T22" fmla="*/ 80 w 111"/>
                <a:gd name="T23" fmla="*/ 21 h 54"/>
                <a:gd name="T24" fmla="*/ 86 w 111"/>
                <a:gd name="T25" fmla="*/ 25 h 54"/>
                <a:gd name="T26" fmla="*/ 92 w 111"/>
                <a:gd name="T27" fmla="*/ 27 h 54"/>
                <a:gd name="T28" fmla="*/ 97 w 111"/>
                <a:gd name="T29" fmla="*/ 29 h 54"/>
                <a:gd name="T30" fmla="*/ 101 w 111"/>
                <a:gd name="T31" fmla="*/ 33 h 54"/>
                <a:gd name="T32" fmla="*/ 107 w 111"/>
                <a:gd name="T33" fmla="*/ 35 h 54"/>
                <a:gd name="T34" fmla="*/ 109 w 111"/>
                <a:gd name="T35" fmla="*/ 37 h 54"/>
                <a:gd name="T36" fmla="*/ 111 w 111"/>
                <a:gd name="T37" fmla="*/ 40 h 54"/>
                <a:gd name="T38" fmla="*/ 111 w 111"/>
                <a:gd name="T39" fmla="*/ 42 h 54"/>
                <a:gd name="T40" fmla="*/ 111 w 111"/>
                <a:gd name="T41" fmla="*/ 46 h 54"/>
                <a:gd name="T42" fmla="*/ 111 w 111"/>
                <a:gd name="T43" fmla="*/ 48 h 54"/>
                <a:gd name="T44" fmla="*/ 109 w 111"/>
                <a:gd name="T45" fmla="*/ 52 h 54"/>
                <a:gd name="T46" fmla="*/ 107 w 111"/>
                <a:gd name="T47" fmla="*/ 52 h 54"/>
                <a:gd name="T48" fmla="*/ 105 w 111"/>
                <a:gd name="T49" fmla="*/ 52 h 54"/>
                <a:gd name="T50" fmla="*/ 103 w 111"/>
                <a:gd name="T51" fmla="*/ 54 h 54"/>
                <a:gd name="T52" fmla="*/ 101 w 111"/>
                <a:gd name="T53" fmla="*/ 54 h 54"/>
                <a:gd name="T54" fmla="*/ 93 w 111"/>
                <a:gd name="T55" fmla="*/ 52 h 54"/>
                <a:gd name="T56" fmla="*/ 88 w 111"/>
                <a:gd name="T57" fmla="*/ 52 h 54"/>
                <a:gd name="T58" fmla="*/ 82 w 111"/>
                <a:gd name="T59" fmla="*/ 50 h 54"/>
                <a:gd name="T60" fmla="*/ 74 w 111"/>
                <a:gd name="T61" fmla="*/ 50 h 54"/>
                <a:gd name="T62" fmla="*/ 69 w 111"/>
                <a:gd name="T63" fmla="*/ 46 h 54"/>
                <a:gd name="T64" fmla="*/ 63 w 111"/>
                <a:gd name="T65" fmla="*/ 46 h 54"/>
                <a:gd name="T66" fmla="*/ 55 w 111"/>
                <a:gd name="T67" fmla="*/ 44 h 54"/>
                <a:gd name="T68" fmla="*/ 50 w 111"/>
                <a:gd name="T69" fmla="*/ 42 h 54"/>
                <a:gd name="T70" fmla="*/ 44 w 111"/>
                <a:gd name="T71" fmla="*/ 38 h 54"/>
                <a:gd name="T72" fmla="*/ 38 w 111"/>
                <a:gd name="T73" fmla="*/ 37 h 54"/>
                <a:gd name="T74" fmla="*/ 31 w 111"/>
                <a:gd name="T75" fmla="*/ 33 h 54"/>
                <a:gd name="T76" fmla="*/ 25 w 111"/>
                <a:gd name="T77" fmla="*/ 31 h 54"/>
                <a:gd name="T78" fmla="*/ 19 w 111"/>
                <a:gd name="T79" fmla="*/ 27 h 54"/>
                <a:gd name="T80" fmla="*/ 14 w 111"/>
                <a:gd name="T81" fmla="*/ 23 h 54"/>
                <a:gd name="T82" fmla="*/ 8 w 111"/>
                <a:gd name="T83" fmla="*/ 18 h 54"/>
                <a:gd name="T84" fmla="*/ 4 w 111"/>
                <a:gd name="T85" fmla="*/ 14 h 54"/>
                <a:gd name="T86" fmla="*/ 0 w 111"/>
                <a:gd name="T87" fmla="*/ 10 h 54"/>
                <a:gd name="T88" fmla="*/ 0 w 111"/>
                <a:gd name="T89" fmla="*/ 8 h 54"/>
                <a:gd name="T90" fmla="*/ 2 w 111"/>
                <a:gd name="T91" fmla="*/ 6 h 54"/>
                <a:gd name="T92" fmla="*/ 4 w 111"/>
                <a:gd name="T93" fmla="*/ 4 h 54"/>
                <a:gd name="T94" fmla="*/ 8 w 111"/>
                <a:gd name="T95" fmla="*/ 0 h 54"/>
                <a:gd name="T96" fmla="*/ 10 w 111"/>
                <a:gd name="T97" fmla="*/ 0 h 54"/>
                <a:gd name="T98" fmla="*/ 14 w 111"/>
                <a:gd name="T99" fmla="*/ 0 h 54"/>
                <a:gd name="T100" fmla="*/ 16 w 111"/>
                <a:gd name="T101" fmla="*/ 0 h 54"/>
                <a:gd name="T102" fmla="*/ 16 w 111"/>
                <a:gd name="T103"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1" h="54">
                  <a:moveTo>
                    <a:pt x="16" y="0"/>
                  </a:moveTo>
                  <a:lnTo>
                    <a:pt x="17" y="2"/>
                  </a:lnTo>
                  <a:lnTo>
                    <a:pt x="23" y="4"/>
                  </a:lnTo>
                  <a:lnTo>
                    <a:pt x="27" y="4"/>
                  </a:lnTo>
                  <a:lnTo>
                    <a:pt x="35" y="6"/>
                  </a:lnTo>
                  <a:lnTo>
                    <a:pt x="40" y="8"/>
                  </a:lnTo>
                  <a:lnTo>
                    <a:pt x="46" y="10"/>
                  </a:lnTo>
                  <a:lnTo>
                    <a:pt x="54" y="14"/>
                  </a:lnTo>
                  <a:lnTo>
                    <a:pt x="59" y="16"/>
                  </a:lnTo>
                  <a:lnTo>
                    <a:pt x="67" y="18"/>
                  </a:lnTo>
                  <a:lnTo>
                    <a:pt x="73" y="19"/>
                  </a:lnTo>
                  <a:lnTo>
                    <a:pt x="80" y="21"/>
                  </a:lnTo>
                  <a:lnTo>
                    <a:pt x="86" y="25"/>
                  </a:lnTo>
                  <a:lnTo>
                    <a:pt x="92" y="27"/>
                  </a:lnTo>
                  <a:lnTo>
                    <a:pt x="97" y="29"/>
                  </a:lnTo>
                  <a:lnTo>
                    <a:pt x="101" y="33"/>
                  </a:lnTo>
                  <a:lnTo>
                    <a:pt x="107" y="35"/>
                  </a:lnTo>
                  <a:lnTo>
                    <a:pt x="109" y="37"/>
                  </a:lnTo>
                  <a:lnTo>
                    <a:pt x="111" y="40"/>
                  </a:lnTo>
                  <a:lnTo>
                    <a:pt x="111" y="42"/>
                  </a:lnTo>
                  <a:lnTo>
                    <a:pt x="111" y="46"/>
                  </a:lnTo>
                  <a:lnTo>
                    <a:pt x="111" y="48"/>
                  </a:lnTo>
                  <a:lnTo>
                    <a:pt x="109" y="52"/>
                  </a:lnTo>
                  <a:lnTo>
                    <a:pt x="107" y="52"/>
                  </a:lnTo>
                  <a:lnTo>
                    <a:pt x="105" y="52"/>
                  </a:lnTo>
                  <a:lnTo>
                    <a:pt x="103" y="54"/>
                  </a:lnTo>
                  <a:lnTo>
                    <a:pt x="101" y="54"/>
                  </a:lnTo>
                  <a:lnTo>
                    <a:pt x="93" y="52"/>
                  </a:lnTo>
                  <a:lnTo>
                    <a:pt x="88" y="52"/>
                  </a:lnTo>
                  <a:lnTo>
                    <a:pt x="82" y="50"/>
                  </a:lnTo>
                  <a:lnTo>
                    <a:pt x="74" y="50"/>
                  </a:lnTo>
                  <a:lnTo>
                    <a:pt x="69" y="46"/>
                  </a:lnTo>
                  <a:lnTo>
                    <a:pt x="63" y="46"/>
                  </a:lnTo>
                  <a:lnTo>
                    <a:pt x="55" y="44"/>
                  </a:lnTo>
                  <a:lnTo>
                    <a:pt x="50" y="42"/>
                  </a:lnTo>
                  <a:lnTo>
                    <a:pt x="44" y="38"/>
                  </a:lnTo>
                  <a:lnTo>
                    <a:pt x="38" y="37"/>
                  </a:lnTo>
                  <a:lnTo>
                    <a:pt x="31" y="33"/>
                  </a:lnTo>
                  <a:lnTo>
                    <a:pt x="25" y="31"/>
                  </a:lnTo>
                  <a:lnTo>
                    <a:pt x="19" y="27"/>
                  </a:lnTo>
                  <a:lnTo>
                    <a:pt x="14" y="23"/>
                  </a:lnTo>
                  <a:lnTo>
                    <a:pt x="8" y="18"/>
                  </a:lnTo>
                  <a:lnTo>
                    <a:pt x="4" y="14"/>
                  </a:lnTo>
                  <a:lnTo>
                    <a:pt x="0" y="10"/>
                  </a:lnTo>
                  <a:lnTo>
                    <a:pt x="0" y="8"/>
                  </a:lnTo>
                  <a:lnTo>
                    <a:pt x="2" y="6"/>
                  </a:lnTo>
                  <a:lnTo>
                    <a:pt x="4" y="4"/>
                  </a:lnTo>
                  <a:lnTo>
                    <a:pt x="8" y="0"/>
                  </a:lnTo>
                  <a:lnTo>
                    <a:pt x="10" y="0"/>
                  </a:lnTo>
                  <a:lnTo>
                    <a:pt x="14" y="0"/>
                  </a:lnTo>
                  <a:lnTo>
                    <a:pt x="16" y="0"/>
                  </a:lnTo>
                  <a:lnTo>
                    <a:pt x="16" y="0"/>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599" name="Freeform 135">
              <a:extLst>
                <a:ext uri="{FF2B5EF4-FFF2-40B4-BE49-F238E27FC236}">
                  <a16:creationId xmlns:a16="http://schemas.microsoft.com/office/drawing/2014/main" id="{D32B33F4-1B78-DF47-98A7-8E46D0626152}"/>
                </a:ext>
              </a:extLst>
            </p:cNvPr>
            <p:cNvSpPr>
              <a:spLocks/>
            </p:cNvSpPr>
            <p:nvPr/>
          </p:nvSpPr>
          <p:spPr bwMode="auto">
            <a:xfrm>
              <a:off x="3449" y="2184"/>
              <a:ext cx="34" cy="10"/>
            </a:xfrm>
            <a:custGeom>
              <a:avLst/>
              <a:gdLst>
                <a:gd name="T0" fmla="*/ 21 w 69"/>
                <a:gd name="T1" fmla="*/ 0 h 20"/>
                <a:gd name="T2" fmla="*/ 25 w 69"/>
                <a:gd name="T3" fmla="*/ 0 h 20"/>
                <a:gd name="T4" fmla="*/ 29 w 69"/>
                <a:gd name="T5" fmla="*/ 0 h 20"/>
                <a:gd name="T6" fmla="*/ 33 w 69"/>
                <a:gd name="T7" fmla="*/ 0 h 20"/>
                <a:gd name="T8" fmla="*/ 38 w 69"/>
                <a:gd name="T9" fmla="*/ 0 h 20"/>
                <a:gd name="T10" fmla="*/ 42 w 69"/>
                <a:gd name="T11" fmla="*/ 0 h 20"/>
                <a:gd name="T12" fmla="*/ 48 w 69"/>
                <a:gd name="T13" fmla="*/ 0 h 20"/>
                <a:gd name="T14" fmla="*/ 52 w 69"/>
                <a:gd name="T15" fmla="*/ 0 h 20"/>
                <a:gd name="T16" fmla="*/ 57 w 69"/>
                <a:gd name="T17" fmla="*/ 0 h 20"/>
                <a:gd name="T18" fmla="*/ 61 w 69"/>
                <a:gd name="T19" fmla="*/ 1 h 20"/>
                <a:gd name="T20" fmla="*/ 65 w 69"/>
                <a:gd name="T21" fmla="*/ 1 h 20"/>
                <a:gd name="T22" fmla="*/ 67 w 69"/>
                <a:gd name="T23" fmla="*/ 3 h 20"/>
                <a:gd name="T24" fmla="*/ 69 w 69"/>
                <a:gd name="T25" fmla="*/ 5 h 20"/>
                <a:gd name="T26" fmla="*/ 69 w 69"/>
                <a:gd name="T27" fmla="*/ 7 h 20"/>
                <a:gd name="T28" fmla="*/ 69 w 69"/>
                <a:gd name="T29" fmla="*/ 9 h 20"/>
                <a:gd name="T30" fmla="*/ 67 w 69"/>
                <a:gd name="T31" fmla="*/ 11 h 20"/>
                <a:gd name="T32" fmla="*/ 63 w 69"/>
                <a:gd name="T33" fmla="*/ 13 h 20"/>
                <a:gd name="T34" fmla="*/ 59 w 69"/>
                <a:gd name="T35" fmla="*/ 15 h 20"/>
                <a:gd name="T36" fmla="*/ 57 w 69"/>
                <a:gd name="T37" fmla="*/ 15 h 20"/>
                <a:gd name="T38" fmla="*/ 54 w 69"/>
                <a:gd name="T39" fmla="*/ 15 h 20"/>
                <a:gd name="T40" fmla="*/ 50 w 69"/>
                <a:gd name="T41" fmla="*/ 15 h 20"/>
                <a:gd name="T42" fmla="*/ 46 w 69"/>
                <a:gd name="T43" fmla="*/ 15 h 20"/>
                <a:gd name="T44" fmla="*/ 42 w 69"/>
                <a:gd name="T45" fmla="*/ 15 h 20"/>
                <a:gd name="T46" fmla="*/ 38 w 69"/>
                <a:gd name="T47" fmla="*/ 15 h 20"/>
                <a:gd name="T48" fmla="*/ 35 w 69"/>
                <a:gd name="T49" fmla="*/ 15 h 20"/>
                <a:gd name="T50" fmla="*/ 33 w 69"/>
                <a:gd name="T51" fmla="*/ 15 h 20"/>
                <a:gd name="T52" fmla="*/ 29 w 69"/>
                <a:gd name="T53" fmla="*/ 17 h 20"/>
                <a:gd name="T54" fmla="*/ 27 w 69"/>
                <a:gd name="T55" fmla="*/ 17 h 20"/>
                <a:gd name="T56" fmla="*/ 25 w 69"/>
                <a:gd name="T57" fmla="*/ 17 h 20"/>
                <a:gd name="T58" fmla="*/ 23 w 69"/>
                <a:gd name="T59" fmla="*/ 17 h 20"/>
                <a:gd name="T60" fmla="*/ 21 w 69"/>
                <a:gd name="T61" fmla="*/ 19 h 20"/>
                <a:gd name="T62" fmla="*/ 17 w 69"/>
                <a:gd name="T63" fmla="*/ 19 h 20"/>
                <a:gd name="T64" fmla="*/ 16 w 69"/>
                <a:gd name="T65" fmla="*/ 19 h 20"/>
                <a:gd name="T66" fmla="*/ 12 w 69"/>
                <a:gd name="T67" fmla="*/ 20 h 20"/>
                <a:gd name="T68" fmla="*/ 8 w 69"/>
                <a:gd name="T69" fmla="*/ 20 h 20"/>
                <a:gd name="T70" fmla="*/ 4 w 69"/>
                <a:gd name="T71" fmla="*/ 20 h 20"/>
                <a:gd name="T72" fmla="*/ 2 w 69"/>
                <a:gd name="T73" fmla="*/ 19 h 20"/>
                <a:gd name="T74" fmla="*/ 0 w 69"/>
                <a:gd name="T75" fmla="*/ 15 h 20"/>
                <a:gd name="T76" fmla="*/ 0 w 69"/>
                <a:gd name="T77" fmla="*/ 13 h 20"/>
                <a:gd name="T78" fmla="*/ 0 w 69"/>
                <a:gd name="T79" fmla="*/ 11 h 20"/>
                <a:gd name="T80" fmla="*/ 2 w 69"/>
                <a:gd name="T81" fmla="*/ 9 h 20"/>
                <a:gd name="T82" fmla="*/ 4 w 69"/>
                <a:gd name="T83" fmla="*/ 7 h 20"/>
                <a:gd name="T84" fmla="*/ 6 w 69"/>
                <a:gd name="T85" fmla="*/ 7 h 20"/>
                <a:gd name="T86" fmla="*/ 10 w 69"/>
                <a:gd name="T87" fmla="*/ 5 h 20"/>
                <a:gd name="T88" fmla="*/ 12 w 69"/>
                <a:gd name="T89" fmla="*/ 3 h 20"/>
                <a:gd name="T90" fmla="*/ 14 w 69"/>
                <a:gd name="T91" fmla="*/ 3 h 20"/>
                <a:gd name="T92" fmla="*/ 16 w 69"/>
                <a:gd name="T93" fmla="*/ 1 h 20"/>
                <a:gd name="T94" fmla="*/ 17 w 69"/>
                <a:gd name="T95" fmla="*/ 1 h 20"/>
                <a:gd name="T96" fmla="*/ 19 w 69"/>
                <a:gd name="T97" fmla="*/ 0 h 20"/>
                <a:gd name="T98" fmla="*/ 21 w 69"/>
                <a:gd name="T99" fmla="*/ 0 h 20"/>
                <a:gd name="T100" fmla="*/ 21 w 69"/>
                <a:gd name="T101" fmla="*/ 0 h 20"/>
                <a:gd name="T102" fmla="*/ 21 w 69"/>
                <a:gd name="T103" fmla="*/ 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9" h="20">
                  <a:moveTo>
                    <a:pt x="21" y="0"/>
                  </a:moveTo>
                  <a:lnTo>
                    <a:pt x="25" y="0"/>
                  </a:lnTo>
                  <a:lnTo>
                    <a:pt x="29" y="0"/>
                  </a:lnTo>
                  <a:lnTo>
                    <a:pt x="33" y="0"/>
                  </a:lnTo>
                  <a:lnTo>
                    <a:pt x="38" y="0"/>
                  </a:lnTo>
                  <a:lnTo>
                    <a:pt x="42" y="0"/>
                  </a:lnTo>
                  <a:lnTo>
                    <a:pt x="48" y="0"/>
                  </a:lnTo>
                  <a:lnTo>
                    <a:pt x="52" y="0"/>
                  </a:lnTo>
                  <a:lnTo>
                    <a:pt x="57" y="0"/>
                  </a:lnTo>
                  <a:lnTo>
                    <a:pt x="61" y="1"/>
                  </a:lnTo>
                  <a:lnTo>
                    <a:pt x="65" y="1"/>
                  </a:lnTo>
                  <a:lnTo>
                    <a:pt x="67" y="3"/>
                  </a:lnTo>
                  <a:lnTo>
                    <a:pt x="69" y="5"/>
                  </a:lnTo>
                  <a:lnTo>
                    <a:pt x="69" y="7"/>
                  </a:lnTo>
                  <a:lnTo>
                    <a:pt x="69" y="9"/>
                  </a:lnTo>
                  <a:lnTo>
                    <a:pt x="67" y="11"/>
                  </a:lnTo>
                  <a:lnTo>
                    <a:pt x="63" y="13"/>
                  </a:lnTo>
                  <a:lnTo>
                    <a:pt x="59" y="15"/>
                  </a:lnTo>
                  <a:lnTo>
                    <a:pt x="57" y="15"/>
                  </a:lnTo>
                  <a:lnTo>
                    <a:pt x="54" y="15"/>
                  </a:lnTo>
                  <a:lnTo>
                    <a:pt x="50" y="15"/>
                  </a:lnTo>
                  <a:lnTo>
                    <a:pt x="46" y="15"/>
                  </a:lnTo>
                  <a:lnTo>
                    <a:pt x="42" y="15"/>
                  </a:lnTo>
                  <a:lnTo>
                    <a:pt x="38" y="15"/>
                  </a:lnTo>
                  <a:lnTo>
                    <a:pt x="35" y="15"/>
                  </a:lnTo>
                  <a:lnTo>
                    <a:pt x="33" y="15"/>
                  </a:lnTo>
                  <a:lnTo>
                    <a:pt x="29" y="17"/>
                  </a:lnTo>
                  <a:lnTo>
                    <a:pt x="27" y="17"/>
                  </a:lnTo>
                  <a:lnTo>
                    <a:pt x="25" y="17"/>
                  </a:lnTo>
                  <a:lnTo>
                    <a:pt x="23" y="17"/>
                  </a:lnTo>
                  <a:lnTo>
                    <a:pt x="21" y="19"/>
                  </a:lnTo>
                  <a:lnTo>
                    <a:pt x="17" y="19"/>
                  </a:lnTo>
                  <a:lnTo>
                    <a:pt x="16" y="19"/>
                  </a:lnTo>
                  <a:lnTo>
                    <a:pt x="12" y="20"/>
                  </a:lnTo>
                  <a:lnTo>
                    <a:pt x="8" y="20"/>
                  </a:lnTo>
                  <a:lnTo>
                    <a:pt x="4" y="20"/>
                  </a:lnTo>
                  <a:lnTo>
                    <a:pt x="2" y="19"/>
                  </a:lnTo>
                  <a:lnTo>
                    <a:pt x="0" y="15"/>
                  </a:lnTo>
                  <a:lnTo>
                    <a:pt x="0" y="13"/>
                  </a:lnTo>
                  <a:lnTo>
                    <a:pt x="0" y="11"/>
                  </a:lnTo>
                  <a:lnTo>
                    <a:pt x="2" y="9"/>
                  </a:lnTo>
                  <a:lnTo>
                    <a:pt x="4" y="7"/>
                  </a:lnTo>
                  <a:lnTo>
                    <a:pt x="6" y="7"/>
                  </a:lnTo>
                  <a:lnTo>
                    <a:pt x="10" y="5"/>
                  </a:lnTo>
                  <a:lnTo>
                    <a:pt x="12" y="3"/>
                  </a:lnTo>
                  <a:lnTo>
                    <a:pt x="14" y="3"/>
                  </a:lnTo>
                  <a:lnTo>
                    <a:pt x="16" y="1"/>
                  </a:lnTo>
                  <a:lnTo>
                    <a:pt x="17" y="1"/>
                  </a:lnTo>
                  <a:lnTo>
                    <a:pt x="19" y="0"/>
                  </a:lnTo>
                  <a:lnTo>
                    <a:pt x="21" y="0"/>
                  </a:lnTo>
                  <a:lnTo>
                    <a:pt x="21" y="0"/>
                  </a:lnTo>
                  <a:lnTo>
                    <a:pt x="21" y="0"/>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600" name="Freeform 136">
              <a:extLst>
                <a:ext uri="{FF2B5EF4-FFF2-40B4-BE49-F238E27FC236}">
                  <a16:creationId xmlns:a16="http://schemas.microsoft.com/office/drawing/2014/main" id="{E9E20FAA-AC08-584B-A17D-5B146C9B266B}"/>
                </a:ext>
              </a:extLst>
            </p:cNvPr>
            <p:cNvSpPr>
              <a:spLocks/>
            </p:cNvSpPr>
            <p:nvPr/>
          </p:nvSpPr>
          <p:spPr bwMode="auto">
            <a:xfrm>
              <a:off x="3462" y="2221"/>
              <a:ext cx="39" cy="21"/>
            </a:xfrm>
            <a:custGeom>
              <a:avLst/>
              <a:gdLst>
                <a:gd name="T0" fmla="*/ 13 w 78"/>
                <a:gd name="T1" fmla="*/ 0 h 42"/>
                <a:gd name="T2" fmla="*/ 17 w 78"/>
                <a:gd name="T3" fmla="*/ 0 h 42"/>
                <a:gd name="T4" fmla="*/ 19 w 78"/>
                <a:gd name="T5" fmla="*/ 0 h 42"/>
                <a:gd name="T6" fmla="*/ 23 w 78"/>
                <a:gd name="T7" fmla="*/ 2 h 42"/>
                <a:gd name="T8" fmla="*/ 28 w 78"/>
                <a:gd name="T9" fmla="*/ 4 h 42"/>
                <a:gd name="T10" fmla="*/ 32 w 78"/>
                <a:gd name="T11" fmla="*/ 4 h 42"/>
                <a:gd name="T12" fmla="*/ 36 w 78"/>
                <a:gd name="T13" fmla="*/ 5 h 42"/>
                <a:gd name="T14" fmla="*/ 42 w 78"/>
                <a:gd name="T15" fmla="*/ 7 h 42"/>
                <a:gd name="T16" fmla="*/ 46 w 78"/>
                <a:gd name="T17" fmla="*/ 9 h 42"/>
                <a:gd name="T18" fmla="*/ 51 w 78"/>
                <a:gd name="T19" fmla="*/ 11 h 42"/>
                <a:gd name="T20" fmla="*/ 55 w 78"/>
                <a:gd name="T21" fmla="*/ 13 h 42"/>
                <a:gd name="T22" fmla="*/ 59 w 78"/>
                <a:gd name="T23" fmla="*/ 15 h 42"/>
                <a:gd name="T24" fmla="*/ 65 w 78"/>
                <a:gd name="T25" fmla="*/ 19 h 42"/>
                <a:gd name="T26" fmla="*/ 67 w 78"/>
                <a:gd name="T27" fmla="*/ 21 h 42"/>
                <a:gd name="T28" fmla="*/ 70 w 78"/>
                <a:gd name="T29" fmla="*/ 23 h 42"/>
                <a:gd name="T30" fmla="*/ 74 w 78"/>
                <a:gd name="T31" fmla="*/ 26 h 42"/>
                <a:gd name="T32" fmla="*/ 76 w 78"/>
                <a:gd name="T33" fmla="*/ 30 h 42"/>
                <a:gd name="T34" fmla="*/ 78 w 78"/>
                <a:gd name="T35" fmla="*/ 34 h 42"/>
                <a:gd name="T36" fmla="*/ 78 w 78"/>
                <a:gd name="T37" fmla="*/ 36 h 42"/>
                <a:gd name="T38" fmla="*/ 78 w 78"/>
                <a:gd name="T39" fmla="*/ 38 h 42"/>
                <a:gd name="T40" fmla="*/ 76 w 78"/>
                <a:gd name="T41" fmla="*/ 40 h 42"/>
                <a:gd name="T42" fmla="*/ 76 w 78"/>
                <a:gd name="T43" fmla="*/ 40 h 42"/>
                <a:gd name="T44" fmla="*/ 72 w 78"/>
                <a:gd name="T45" fmla="*/ 42 h 42"/>
                <a:gd name="T46" fmla="*/ 68 w 78"/>
                <a:gd name="T47" fmla="*/ 40 h 42"/>
                <a:gd name="T48" fmla="*/ 63 w 78"/>
                <a:gd name="T49" fmla="*/ 36 h 42"/>
                <a:gd name="T50" fmla="*/ 59 w 78"/>
                <a:gd name="T51" fmla="*/ 34 h 42"/>
                <a:gd name="T52" fmla="*/ 55 w 78"/>
                <a:gd name="T53" fmla="*/ 32 h 42"/>
                <a:gd name="T54" fmla="*/ 49 w 78"/>
                <a:gd name="T55" fmla="*/ 28 h 42"/>
                <a:gd name="T56" fmla="*/ 46 w 78"/>
                <a:gd name="T57" fmla="*/ 26 h 42"/>
                <a:gd name="T58" fmla="*/ 42 w 78"/>
                <a:gd name="T59" fmla="*/ 24 h 42"/>
                <a:gd name="T60" fmla="*/ 36 w 78"/>
                <a:gd name="T61" fmla="*/ 24 h 42"/>
                <a:gd name="T62" fmla="*/ 32 w 78"/>
                <a:gd name="T63" fmla="*/ 23 h 42"/>
                <a:gd name="T64" fmla="*/ 28 w 78"/>
                <a:gd name="T65" fmla="*/ 23 h 42"/>
                <a:gd name="T66" fmla="*/ 25 w 78"/>
                <a:gd name="T67" fmla="*/ 21 h 42"/>
                <a:gd name="T68" fmla="*/ 21 w 78"/>
                <a:gd name="T69" fmla="*/ 19 h 42"/>
                <a:gd name="T70" fmla="*/ 17 w 78"/>
                <a:gd name="T71" fmla="*/ 19 h 42"/>
                <a:gd name="T72" fmla="*/ 11 w 78"/>
                <a:gd name="T73" fmla="*/ 17 h 42"/>
                <a:gd name="T74" fmla="*/ 8 w 78"/>
                <a:gd name="T75" fmla="*/ 15 h 42"/>
                <a:gd name="T76" fmla="*/ 4 w 78"/>
                <a:gd name="T77" fmla="*/ 15 h 42"/>
                <a:gd name="T78" fmla="*/ 2 w 78"/>
                <a:gd name="T79" fmla="*/ 13 h 42"/>
                <a:gd name="T80" fmla="*/ 0 w 78"/>
                <a:gd name="T81" fmla="*/ 11 h 42"/>
                <a:gd name="T82" fmla="*/ 0 w 78"/>
                <a:gd name="T83" fmla="*/ 9 h 42"/>
                <a:gd name="T84" fmla="*/ 0 w 78"/>
                <a:gd name="T85" fmla="*/ 7 h 42"/>
                <a:gd name="T86" fmla="*/ 2 w 78"/>
                <a:gd name="T87" fmla="*/ 5 h 42"/>
                <a:gd name="T88" fmla="*/ 4 w 78"/>
                <a:gd name="T89" fmla="*/ 4 h 42"/>
                <a:gd name="T90" fmla="*/ 6 w 78"/>
                <a:gd name="T91" fmla="*/ 2 h 42"/>
                <a:gd name="T92" fmla="*/ 8 w 78"/>
                <a:gd name="T93" fmla="*/ 2 h 42"/>
                <a:gd name="T94" fmla="*/ 9 w 78"/>
                <a:gd name="T95" fmla="*/ 0 h 42"/>
                <a:gd name="T96" fmla="*/ 13 w 78"/>
                <a:gd name="T97" fmla="*/ 0 h 42"/>
                <a:gd name="T98" fmla="*/ 13 w 78"/>
                <a:gd name="T99"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8" h="42">
                  <a:moveTo>
                    <a:pt x="13" y="0"/>
                  </a:moveTo>
                  <a:lnTo>
                    <a:pt x="17" y="0"/>
                  </a:lnTo>
                  <a:lnTo>
                    <a:pt x="19" y="0"/>
                  </a:lnTo>
                  <a:lnTo>
                    <a:pt x="23" y="2"/>
                  </a:lnTo>
                  <a:lnTo>
                    <a:pt x="28" y="4"/>
                  </a:lnTo>
                  <a:lnTo>
                    <a:pt x="32" y="4"/>
                  </a:lnTo>
                  <a:lnTo>
                    <a:pt x="36" y="5"/>
                  </a:lnTo>
                  <a:lnTo>
                    <a:pt x="42" y="7"/>
                  </a:lnTo>
                  <a:lnTo>
                    <a:pt x="46" y="9"/>
                  </a:lnTo>
                  <a:lnTo>
                    <a:pt x="51" y="11"/>
                  </a:lnTo>
                  <a:lnTo>
                    <a:pt x="55" y="13"/>
                  </a:lnTo>
                  <a:lnTo>
                    <a:pt x="59" y="15"/>
                  </a:lnTo>
                  <a:lnTo>
                    <a:pt x="65" y="19"/>
                  </a:lnTo>
                  <a:lnTo>
                    <a:pt x="67" y="21"/>
                  </a:lnTo>
                  <a:lnTo>
                    <a:pt x="70" y="23"/>
                  </a:lnTo>
                  <a:lnTo>
                    <a:pt x="74" y="26"/>
                  </a:lnTo>
                  <a:lnTo>
                    <a:pt x="76" y="30"/>
                  </a:lnTo>
                  <a:lnTo>
                    <a:pt x="78" y="34"/>
                  </a:lnTo>
                  <a:lnTo>
                    <a:pt x="78" y="36"/>
                  </a:lnTo>
                  <a:lnTo>
                    <a:pt x="78" y="38"/>
                  </a:lnTo>
                  <a:lnTo>
                    <a:pt x="76" y="40"/>
                  </a:lnTo>
                  <a:lnTo>
                    <a:pt x="76" y="40"/>
                  </a:lnTo>
                  <a:lnTo>
                    <a:pt x="72" y="42"/>
                  </a:lnTo>
                  <a:lnTo>
                    <a:pt x="68" y="40"/>
                  </a:lnTo>
                  <a:lnTo>
                    <a:pt x="63" y="36"/>
                  </a:lnTo>
                  <a:lnTo>
                    <a:pt x="59" y="34"/>
                  </a:lnTo>
                  <a:lnTo>
                    <a:pt x="55" y="32"/>
                  </a:lnTo>
                  <a:lnTo>
                    <a:pt x="49" y="28"/>
                  </a:lnTo>
                  <a:lnTo>
                    <a:pt x="46" y="26"/>
                  </a:lnTo>
                  <a:lnTo>
                    <a:pt x="42" y="24"/>
                  </a:lnTo>
                  <a:lnTo>
                    <a:pt x="36" y="24"/>
                  </a:lnTo>
                  <a:lnTo>
                    <a:pt x="32" y="23"/>
                  </a:lnTo>
                  <a:lnTo>
                    <a:pt x="28" y="23"/>
                  </a:lnTo>
                  <a:lnTo>
                    <a:pt x="25" y="21"/>
                  </a:lnTo>
                  <a:lnTo>
                    <a:pt x="21" y="19"/>
                  </a:lnTo>
                  <a:lnTo>
                    <a:pt x="17" y="19"/>
                  </a:lnTo>
                  <a:lnTo>
                    <a:pt x="11" y="17"/>
                  </a:lnTo>
                  <a:lnTo>
                    <a:pt x="8" y="15"/>
                  </a:lnTo>
                  <a:lnTo>
                    <a:pt x="4" y="15"/>
                  </a:lnTo>
                  <a:lnTo>
                    <a:pt x="2" y="13"/>
                  </a:lnTo>
                  <a:lnTo>
                    <a:pt x="0" y="11"/>
                  </a:lnTo>
                  <a:lnTo>
                    <a:pt x="0" y="9"/>
                  </a:lnTo>
                  <a:lnTo>
                    <a:pt x="0" y="7"/>
                  </a:lnTo>
                  <a:lnTo>
                    <a:pt x="2" y="5"/>
                  </a:lnTo>
                  <a:lnTo>
                    <a:pt x="4" y="4"/>
                  </a:lnTo>
                  <a:lnTo>
                    <a:pt x="6" y="2"/>
                  </a:lnTo>
                  <a:lnTo>
                    <a:pt x="8" y="2"/>
                  </a:lnTo>
                  <a:lnTo>
                    <a:pt x="9" y="0"/>
                  </a:lnTo>
                  <a:lnTo>
                    <a:pt x="13" y="0"/>
                  </a:lnTo>
                  <a:lnTo>
                    <a:pt x="13" y="0"/>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601" name="Freeform 137">
              <a:extLst>
                <a:ext uri="{FF2B5EF4-FFF2-40B4-BE49-F238E27FC236}">
                  <a16:creationId xmlns:a16="http://schemas.microsoft.com/office/drawing/2014/main" id="{FC8E5BCF-E8FE-8846-9B21-2A56FC9D4364}"/>
                </a:ext>
              </a:extLst>
            </p:cNvPr>
            <p:cNvSpPr>
              <a:spLocks/>
            </p:cNvSpPr>
            <p:nvPr/>
          </p:nvSpPr>
          <p:spPr bwMode="auto">
            <a:xfrm>
              <a:off x="3470" y="2261"/>
              <a:ext cx="46" cy="26"/>
            </a:xfrm>
            <a:custGeom>
              <a:avLst/>
              <a:gdLst>
                <a:gd name="T0" fmla="*/ 12 w 93"/>
                <a:gd name="T1" fmla="*/ 0 h 53"/>
                <a:gd name="T2" fmla="*/ 15 w 93"/>
                <a:gd name="T3" fmla="*/ 0 h 53"/>
                <a:gd name="T4" fmla="*/ 21 w 93"/>
                <a:gd name="T5" fmla="*/ 0 h 53"/>
                <a:gd name="T6" fmla="*/ 27 w 93"/>
                <a:gd name="T7" fmla="*/ 0 h 53"/>
                <a:gd name="T8" fmla="*/ 32 w 93"/>
                <a:gd name="T9" fmla="*/ 0 h 53"/>
                <a:gd name="T10" fmla="*/ 38 w 93"/>
                <a:gd name="T11" fmla="*/ 1 h 53"/>
                <a:gd name="T12" fmla="*/ 44 w 93"/>
                <a:gd name="T13" fmla="*/ 1 h 53"/>
                <a:gd name="T14" fmla="*/ 50 w 93"/>
                <a:gd name="T15" fmla="*/ 3 h 53"/>
                <a:gd name="T16" fmla="*/ 55 w 93"/>
                <a:gd name="T17" fmla="*/ 5 h 53"/>
                <a:gd name="T18" fmla="*/ 61 w 93"/>
                <a:gd name="T19" fmla="*/ 7 h 53"/>
                <a:gd name="T20" fmla="*/ 65 w 93"/>
                <a:gd name="T21" fmla="*/ 11 h 53"/>
                <a:gd name="T22" fmla="*/ 71 w 93"/>
                <a:gd name="T23" fmla="*/ 13 h 53"/>
                <a:gd name="T24" fmla="*/ 76 w 93"/>
                <a:gd name="T25" fmla="*/ 17 h 53"/>
                <a:gd name="T26" fmla="*/ 80 w 93"/>
                <a:gd name="T27" fmla="*/ 20 h 53"/>
                <a:gd name="T28" fmla="*/ 84 w 93"/>
                <a:gd name="T29" fmla="*/ 26 h 53"/>
                <a:gd name="T30" fmla="*/ 90 w 93"/>
                <a:gd name="T31" fmla="*/ 32 h 53"/>
                <a:gd name="T32" fmla="*/ 93 w 93"/>
                <a:gd name="T33" fmla="*/ 38 h 53"/>
                <a:gd name="T34" fmla="*/ 93 w 93"/>
                <a:gd name="T35" fmla="*/ 39 h 53"/>
                <a:gd name="T36" fmla="*/ 93 w 93"/>
                <a:gd name="T37" fmla="*/ 43 h 53"/>
                <a:gd name="T38" fmla="*/ 91 w 93"/>
                <a:gd name="T39" fmla="*/ 45 h 53"/>
                <a:gd name="T40" fmla="*/ 91 w 93"/>
                <a:gd name="T41" fmla="*/ 47 h 53"/>
                <a:gd name="T42" fmla="*/ 90 w 93"/>
                <a:gd name="T43" fmla="*/ 51 h 53"/>
                <a:gd name="T44" fmla="*/ 88 w 93"/>
                <a:gd name="T45" fmla="*/ 53 h 53"/>
                <a:gd name="T46" fmla="*/ 84 w 93"/>
                <a:gd name="T47" fmla="*/ 53 h 53"/>
                <a:gd name="T48" fmla="*/ 82 w 93"/>
                <a:gd name="T49" fmla="*/ 51 h 53"/>
                <a:gd name="T50" fmla="*/ 78 w 93"/>
                <a:gd name="T51" fmla="*/ 49 h 53"/>
                <a:gd name="T52" fmla="*/ 76 w 93"/>
                <a:gd name="T53" fmla="*/ 47 h 53"/>
                <a:gd name="T54" fmla="*/ 74 w 93"/>
                <a:gd name="T55" fmla="*/ 41 h 53"/>
                <a:gd name="T56" fmla="*/ 71 w 93"/>
                <a:gd name="T57" fmla="*/ 38 h 53"/>
                <a:gd name="T58" fmla="*/ 67 w 93"/>
                <a:gd name="T59" fmla="*/ 34 h 53"/>
                <a:gd name="T60" fmla="*/ 63 w 93"/>
                <a:gd name="T61" fmla="*/ 32 h 53"/>
                <a:gd name="T62" fmla="*/ 59 w 93"/>
                <a:gd name="T63" fmla="*/ 28 h 53"/>
                <a:gd name="T64" fmla="*/ 55 w 93"/>
                <a:gd name="T65" fmla="*/ 26 h 53"/>
                <a:gd name="T66" fmla="*/ 50 w 93"/>
                <a:gd name="T67" fmla="*/ 24 h 53"/>
                <a:gd name="T68" fmla="*/ 46 w 93"/>
                <a:gd name="T69" fmla="*/ 22 h 53"/>
                <a:gd name="T70" fmla="*/ 40 w 93"/>
                <a:gd name="T71" fmla="*/ 20 h 53"/>
                <a:gd name="T72" fmla="*/ 36 w 93"/>
                <a:gd name="T73" fmla="*/ 20 h 53"/>
                <a:gd name="T74" fmla="*/ 31 w 93"/>
                <a:gd name="T75" fmla="*/ 19 h 53"/>
                <a:gd name="T76" fmla="*/ 27 w 93"/>
                <a:gd name="T77" fmla="*/ 19 h 53"/>
                <a:gd name="T78" fmla="*/ 23 w 93"/>
                <a:gd name="T79" fmla="*/ 17 h 53"/>
                <a:gd name="T80" fmla="*/ 17 w 93"/>
                <a:gd name="T81" fmla="*/ 17 h 53"/>
                <a:gd name="T82" fmla="*/ 13 w 93"/>
                <a:gd name="T83" fmla="*/ 17 h 53"/>
                <a:gd name="T84" fmla="*/ 12 w 93"/>
                <a:gd name="T85" fmla="*/ 17 h 53"/>
                <a:gd name="T86" fmla="*/ 8 w 93"/>
                <a:gd name="T87" fmla="*/ 17 h 53"/>
                <a:gd name="T88" fmla="*/ 4 w 93"/>
                <a:gd name="T89" fmla="*/ 15 h 53"/>
                <a:gd name="T90" fmla="*/ 2 w 93"/>
                <a:gd name="T91" fmla="*/ 11 h 53"/>
                <a:gd name="T92" fmla="*/ 0 w 93"/>
                <a:gd name="T93" fmla="*/ 9 h 53"/>
                <a:gd name="T94" fmla="*/ 0 w 93"/>
                <a:gd name="T95" fmla="*/ 5 h 53"/>
                <a:gd name="T96" fmla="*/ 2 w 93"/>
                <a:gd name="T97" fmla="*/ 1 h 53"/>
                <a:gd name="T98" fmla="*/ 2 w 93"/>
                <a:gd name="T99" fmla="*/ 1 h 53"/>
                <a:gd name="T100" fmla="*/ 4 w 93"/>
                <a:gd name="T101" fmla="*/ 0 h 53"/>
                <a:gd name="T102" fmla="*/ 6 w 93"/>
                <a:gd name="T103" fmla="*/ 0 h 53"/>
                <a:gd name="T104" fmla="*/ 12 w 93"/>
                <a:gd name="T105" fmla="*/ 0 h 53"/>
                <a:gd name="T106" fmla="*/ 12 w 93"/>
                <a:gd name="T107"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3" h="53">
                  <a:moveTo>
                    <a:pt x="12" y="0"/>
                  </a:moveTo>
                  <a:lnTo>
                    <a:pt x="15" y="0"/>
                  </a:lnTo>
                  <a:lnTo>
                    <a:pt x="21" y="0"/>
                  </a:lnTo>
                  <a:lnTo>
                    <a:pt x="27" y="0"/>
                  </a:lnTo>
                  <a:lnTo>
                    <a:pt x="32" y="0"/>
                  </a:lnTo>
                  <a:lnTo>
                    <a:pt x="38" y="1"/>
                  </a:lnTo>
                  <a:lnTo>
                    <a:pt x="44" y="1"/>
                  </a:lnTo>
                  <a:lnTo>
                    <a:pt x="50" y="3"/>
                  </a:lnTo>
                  <a:lnTo>
                    <a:pt x="55" y="5"/>
                  </a:lnTo>
                  <a:lnTo>
                    <a:pt x="61" y="7"/>
                  </a:lnTo>
                  <a:lnTo>
                    <a:pt x="65" y="11"/>
                  </a:lnTo>
                  <a:lnTo>
                    <a:pt x="71" y="13"/>
                  </a:lnTo>
                  <a:lnTo>
                    <a:pt x="76" y="17"/>
                  </a:lnTo>
                  <a:lnTo>
                    <a:pt x="80" y="20"/>
                  </a:lnTo>
                  <a:lnTo>
                    <a:pt x="84" y="26"/>
                  </a:lnTo>
                  <a:lnTo>
                    <a:pt x="90" y="32"/>
                  </a:lnTo>
                  <a:lnTo>
                    <a:pt x="93" y="38"/>
                  </a:lnTo>
                  <a:lnTo>
                    <a:pt x="93" y="39"/>
                  </a:lnTo>
                  <a:lnTo>
                    <a:pt x="93" y="43"/>
                  </a:lnTo>
                  <a:lnTo>
                    <a:pt x="91" y="45"/>
                  </a:lnTo>
                  <a:lnTo>
                    <a:pt x="91" y="47"/>
                  </a:lnTo>
                  <a:lnTo>
                    <a:pt x="90" y="51"/>
                  </a:lnTo>
                  <a:lnTo>
                    <a:pt x="88" y="53"/>
                  </a:lnTo>
                  <a:lnTo>
                    <a:pt x="84" y="53"/>
                  </a:lnTo>
                  <a:lnTo>
                    <a:pt x="82" y="51"/>
                  </a:lnTo>
                  <a:lnTo>
                    <a:pt x="78" y="49"/>
                  </a:lnTo>
                  <a:lnTo>
                    <a:pt x="76" y="47"/>
                  </a:lnTo>
                  <a:lnTo>
                    <a:pt x="74" y="41"/>
                  </a:lnTo>
                  <a:lnTo>
                    <a:pt x="71" y="38"/>
                  </a:lnTo>
                  <a:lnTo>
                    <a:pt x="67" y="34"/>
                  </a:lnTo>
                  <a:lnTo>
                    <a:pt x="63" y="32"/>
                  </a:lnTo>
                  <a:lnTo>
                    <a:pt x="59" y="28"/>
                  </a:lnTo>
                  <a:lnTo>
                    <a:pt x="55" y="26"/>
                  </a:lnTo>
                  <a:lnTo>
                    <a:pt x="50" y="24"/>
                  </a:lnTo>
                  <a:lnTo>
                    <a:pt x="46" y="22"/>
                  </a:lnTo>
                  <a:lnTo>
                    <a:pt x="40" y="20"/>
                  </a:lnTo>
                  <a:lnTo>
                    <a:pt x="36" y="20"/>
                  </a:lnTo>
                  <a:lnTo>
                    <a:pt x="31" y="19"/>
                  </a:lnTo>
                  <a:lnTo>
                    <a:pt x="27" y="19"/>
                  </a:lnTo>
                  <a:lnTo>
                    <a:pt x="23" y="17"/>
                  </a:lnTo>
                  <a:lnTo>
                    <a:pt x="17" y="17"/>
                  </a:lnTo>
                  <a:lnTo>
                    <a:pt x="13" y="17"/>
                  </a:lnTo>
                  <a:lnTo>
                    <a:pt x="12" y="17"/>
                  </a:lnTo>
                  <a:lnTo>
                    <a:pt x="8" y="17"/>
                  </a:lnTo>
                  <a:lnTo>
                    <a:pt x="4" y="15"/>
                  </a:lnTo>
                  <a:lnTo>
                    <a:pt x="2" y="11"/>
                  </a:lnTo>
                  <a:lnTo>
                    <a:pt x="0" y="9"/>
                  </a:lnTo>
                  <a:lnTo>
                    <a:pt x="0" y="5"/>
                  </a:lnTo>
                  <a:lnTo>
                    <a:pt x="2" y="1"/>
                  </a:lnTo>
                  <a:lnTo>
                    <a:pt x="2" y="1"/>
                  </a:lnTo>
                  <a:lnTo>
                    <a:pt x="4" y="0"/>
                  </a:lnTo>
                  <a:lnTo>
                    <a:pt x="6" y="0"/>
                  </a:lnTo>
                  <a:lnTo>
                    <a:pt x="12" y="0"/>
                  </a:lnTo>
                  <a:lnTo>
                    <a:pt x="12" y="0"/>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602" name="Freeform 138">
              <a:extLst>
                <a:ext uri="{FF2B5EF4-FFF2-40B4-BE49-F238E27FC236}">
                  <a16:creationId xmlns:a16="http://schemas.microsoft.com/office/drawing/2014/main" id="{1D5DEB70-A89B-B341-8789-EA20A960CF3A}"/>
                </a:ext>
              </a:extLst>
            </p:cNvPr>
            <p:cNvSpPr>
              <a:spLocks/>
            </p:cNvSpPr>
            <p:nvPr/>
          </p:nvSpPr>
          <p:spPr bwMode="auto">
            <a:xfrm>
              <a:off x="3457" y="2294"/>
              <a:ext cx="53" cy="51"/>
            </a:xfrm>
            <a:custGeom>
              <a:avLst/>
              <a:gdLst>
                <a:gd name="T0" fmla="*/ 16 w 107"/>
                <a:gd name="T1" fmla="*/ 0 h 103"/>
                <a:gd name="T2" fmla="*/ 23 w 107"/>
                <a:gd name="T3" fmla="*/ 0 h 103"/>
                <a:gd name="T4" fmla="*/ 31 w 107"/>
                <a:gd name="T5" fmla="*/ 2 h 103"/>
                <a:gd name="T6" fmla="*/ 40 w 107"/>
                <a:gd name="T7" fmla="*/ 6 h 103"/>
                <a:gd name="T8" fmla="*/ 48 w 107"/>
                <a:gd name="T9" fmla="*/ 8 h 103"/>
                <a:gd name="T10" fmla="*/ 56 w 107"/>
                <a:gd name="T11" fmla="*/ 12 h 103"/>
                <a:gd name="T12" fmla="*/ 65 w 107"/>
                <a:gd name="T13" fmla="*/ 17 h 103"/>
                <a:gd name="T14" fmla="*/ 73 w 107"/>
                <a:gd name="T15" fmla="*/ 23 h 103"/>
                <a:gd name="T16" fmla="*/ 78 w 107"/>
                <a:gd name="T17" fmla="*/ 29 h 103"/>
                <a:gd name="T18" fmla="*/ 86 w 107"/>
                <a:gd name="T19" fmla="*/ 34 h 103"/>
                <a:gd name="T20" fmla="*/ 92 w 107"/>
                <a:gd name="T21" fmla="*/ 42 h 103"/>
                <a:gd name="T22" fmla="*/ 96 w 107"/>
                <a:gd name="T23" fmla="*/ 50 h 103"/>
                <a:gd name="T24" fmla="*/ 101 w 107"/>
                <a:gd name="T25" fmla="*/ 57 h 103"/>
                <a:gd name="T26" fmla="*/ 105 w 107"/>
                <a:gd name="T27" fmla="*/ 65 h 103"/>
                <a:gd name="T28" fmla="*/ 107 w 107"/>
                <a:gd name="T29" fmla="*/ 72 h 103"/>
                <a:gd name="T30" fmla="*/ 107 w 107"/>
                <a:gd name="T31" fmla="*/ 82 h 103"/>
                <a:gd name="T32" fmla="*/ 107 w 107"/>
                <a:gd name="T33" fmla="*/ 91 h 103"/>
                <a:gd name="T34" fmla="*/ 107 w 107"/>
                <a:gd name="T35" fmla="*/ 93 h 103"/>
                <a:gd name="T36" fmla="*/ 105 w 107"/>
                <a:gd name="T37" fmla="*/ 95 h 103"/>
                <a:gd name="T38" fmla="*/ 105 w 107"/>
                <a:gd name="T39" fmla="*/ 97 h 103"/>
                <a:gd name="T40" fmla="*/ 105 w 107"/>
                <a:gd name="T41" fmla="*/ 99 h 103"/>
                <a:gd name="T42" fmla="*/ 103 w 107"/>
                <a:gd name="T43" fmla="*/ 101 h 103"/>
                <a:gd name="T44" fmla="*/ 101 w 107"/>
                <a:gd name="T45" fmla="*/ 103 h 103"/>
                <a:gd name="T46" fmla="*/ 99 w 107"/>
                <a:gd name="T47" fmla="*/ 101 h 103"/>
                <a:gd name="T48" fmla="*/ 97 w 107"/>
                <a:gd name="T49" fmla="*/ 99 h 103"/>
                <a:gd name="T50" fmla="*/ 97 w 107"/>
                <a:gd name="T51" fmla="*/ 97 h 103"/>
                <a:gd name="T52" fmla="*/ 96 w 107"/>
                <a:gd name="T53" fmla="*/ 97 h 103"/>
                <a:gd name="T54" fmla="*/ 96 w 107"/>
                <a:gd name="T55" fmla="*/ 95 h 103"/>
                <a:gd name="T56" fmla="*/ 96 w 107"/>
                <a:gd name="T57" fmla="*/ 93 h 103"/>
                <a:gd name="T58" fmla="*/ 94 w 107"/>
                <a:gd name="T59" fmla="*/ 84 h 103"/>
                <a:gd name="T60" fmla="*/ 90 w 107"/>
                <a:gd name="T61" fmla="*/ 76 h 103"/>
                <a:gd name="T62" fmla="*/ 86 w 107"/>
                <a:gd name="T63" fmla="*/ 69 h 103"/>
                <a:gd name="T64" fmla="*/ 82 w 107"/>
                <a:gd name="T65" fmla="*/ 63 h 103"/>
                <a:gd name="T66" fmla="*/ 78 w 107"/>
                <a:gd name="T67" fmla="*/ 57 h 103"/>
                <a:gd name="T68" fmla="*/ 75 w 107"/>
                <a:gd name="T69" fmla="*/ 51 h 103"/>
                <a:gd name="T70" fmla="*/ 69 w 107"/>
                <a:gd name="T71" fmla="*/ 46 h 103"/>
                <a:gd name="T72" fmla="*/ 63 w 107"/>
                <a:gd name="T73" fmla="*/ 40 h 103"/>
                <a:gd name="T74" fmla="*/ 57 w 107"/>
                <a:gd name="T75" fmla="*/ 34 h 103"/>
                <a:gd name="T76" fmla="*/ 52 w 107"/>
                <a:gd name="T77" fmla="*/ 31 h 103"/>
                <a:gd name="T78" fmla="*/ 44 w 107"/>
                <a:gd name="T79" fmla="*/ 27 h 103"/>
                <a:gd name="T80" fmla="*/ 38 w 107"/>
                <a:gd name="T81" fmla="*/ 25 h 103"/>
                <a:gd name="T82" fmla="*/ 31 w 107"/>
                <a:gd name="T83" fmla="*/ 21 h 103"/>
                <a:gd name="T84" fmla="*/ 23 w 107"/>
                <a:gd name="T85" fmla="*/ 19 h 103"/>
                <a:gd name="T86" fmla="*/ 16 w 107"/>
                <a:gd name="T87" fmla="*/ 17 h 103"/>
                <a:gd name="T88" fmla="*/ 10 w 107"/>
                <a:gd name="T89" fmla="*/ 15 h 103"/>
                <a:gd name="T90" fmla="*/ 6 w 107"/>
                <a:gd name="T91" fmla="*/ 13 h 103"/>
                <a:gd name="T92" fmla="*/ 4 w 107"/>
                <a:gd name="T93" fmla="*/ 13 h 103"/>
                <a:gd name="T94" fmla="*/ 2 w 107"/>
                <a:gd name="T95" fmla="*/ 12 h 103"/>
                <a:gd name="T96" fmla="*/ 2 w 107"/>
                <a:gd name="T97" fmla="*/ 12 h 103"/>
                <a:gd name="T98" fmla="*/ 0 w 107"/>
                <a:gd name="T99" fmla="*/ 8 h 103"/>
                <a:gd name="T100" fmla="*/ 0 w 107"/>
                <a:gd name="T101" fmla="*/ 6 h 103"/>
                <a:gd name="T102" fmla="*/ 2 w 107"/>
                <a:gd name="T103" fmla="*/ 4 h 103"/>
                <a:gd name="T104" fmla="*/ 6 w 107"/>
                <a:gd name="T105" fmla="*/ 2 h 103"/>
                <a:gd name="T106" fmla="*/ 8 w 107"/>
                <a:gd name="T107" fmla="*/ 2 h 103"/>
                <a:gd name="T108" fmla="*/ 10 w 107"/>
                <a:gd name="T109" fmla="*/ 2 h 103"/>
                <a:gd name="T110" fmla="*/ 12 w 107"/>
                <a:gd name="T111" fmla="*/ 0 h 103"/>
                <a:gd name="T112" fmla="*/ 16 w 107"/>
                <a:gd name="T113" fmla="*/ 0 h 103"/>
                <a:gd name="T114" fmla="*/ 16 w 107"/>
                <a:gd name="T115" fmla="*/ 0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7" h="103">
                  <a:moveTo>
                    <a:pt x="16" y="0"/>
                  </a:moveTo>
                  <a:lnTo>
                    <a:pt x="23" y="0"/>
                  </a:lnTo>
                  <a:lnTo>
                    <a:pt x="31" y="2"/>
                  </a:lnTo>
                  <a:lnTo>
                    <a:pt x="40" y="6"/>
                  </a:lnTo>
                  <a:lnTo>
                    <a:pt x="48" y="8"/>
                  </a:lnTo>
                  <a:lnTo>
                    <a:pt x="56" y="12"/>
                  </a:lnTo>
                  <a:lnTo>
                    <a:pt x="65" y="17"/>
                  </a:lnTo>
                  <a:lnTo>
                    <a:pt x="73" y="23"/>
                  </a:lnTo>
                  <a:lnTo>
                    <a:pt x="78" y="29"/>
                  </a:lnTo>
                  <a:lnTo>
                    <a:pt x="86" y="34"/>
                  </a:lnTo>
                  <a:lnTo>
                    <a:pt x="92" y="42"/>
                  </a:lnTo>
                  <a:lnTo>
                    <a:pt x="96" y="50"/>
                  </a:lnTo>
                  <a:lnTo>
                    <a:pt x="101" y="57"/>
                  </a:lnTo>
                  <a:lnTo>
                    <a:pt x="105" y="65"/>
                  </a:lnTo>
                  <a:lnTo>
                    <a:pt x="107" y="72"/>
                  </a:lnTo>
                  <a:lnTo>
                    <a:pt x="107" y="82"/>
                  </a:lnTo>
                  <a:lnTo>
                    <a:pt x="107" y="91"/>
                  </a:lnTo>
                  <a:lnTo>
                    <a:pt x="107" y="93"/>
                  </a:lnTo>
                  <a:lnTo>
                    <a:pt x="105" y="95"/>
                  </a:lnTo>
                  <a:lnTo>
                    <a:pt x="105" y="97"/>
                  </a:lnTo>
                  <a:lnTo>
                    <a:pt x="105" y="99"/>
                  </a:lnTo>
                  <a:lnTo>
                    <a:pt x="103" y="101"/>
                  </a:lnTo>
                  <a:lnTo>
                    <a:pt x="101" y="103"/>
                  </a:lnTo>
                  <a:lnTo>
                    <a:pt x="99" y="101"/>
                  </a:lnTo>
                  <a:lnTo>
                    <a:pt x="97" y="99"/>
                  </a:lnTo>
                  <a:lnTo>
                    <a:pt x="97" y="97"/>
                  </a:lnTo>
                  <a:lnTo>
                    <a:pt x="96" y="97"/>
                  </a:lnTo>
                  <a:lnTo>
                    <a:pt x="96" y="95"/>
                  </a:lnTo>
                  <a:lnTo>
                    <a:pt x="96" y="93"/>
                  </a:lnTo>
                  <a:lnTo>
                    <a:pt x="94" y="84"/>
                  </a:lnTo>
                  <a:lnTo>
                    <a:pt x="90" y="76"/>
                  </a:lnTo>
                  <a:lnTo>
                    <a:pt x="86" y="69"/>
                  </a:lnTo>
                  <a:lnTo>
                    <a:pt x="82" y="63"/>
                  </a:lnTo>
                  <a:lnTo>
                    <a:pt x="78" y="57"/>
                  </a:lnTo>
                  <a:lnTo>
                    <a:pt x="75" y="51"/>
                  </a:lnTo>
                  <a:lnTo>
                    <a:pt x="69" y="46"/>
                  </a:lnTo>
                  <a:lnTo>
                    <a:pt x="63" y="40"/>
                  </a:lnTo>
                  <a:lnTo>
                    <a:pt x="57" y="34"/>
                  </a:lnTo>
                  <a:lnTo>
                    <a:pt x="52" y="31"/>
                  </a:lnTo>
                  <a:lnTo>
                    <a:pt x="44" y="27"/>
                  </a:lnTo>
                  <a:lnTo>
                    <a:pt x="38" y="25"/>
                  </a:lnTo>
                  <a:lnTo>
                    <a:pt x="31" y="21"/>
                  </a:lnTo>
                  <a:lnTo>
                    <a:pt x="23" y="19"/>
                  </a:lnTo>
                  <a:lnTo>
                    <a:pt x="16" y="17"/>
                  </a:lnTo>
                  <a:lnTo>
                    <a:pt x="10" y="15"/>
                  </a:lnTo>
                  <a:lnTo>
                    <a:pt x="6" y="13"/>
                  </a:lnTo>
                  <a:lnTo>
                    <a:pt x="4" y="13"/>
                  </a:lnTo>
                  <a:lnTo>
                    <a:pt x="2" y="12"/>
                  </a:lnTo>
                  <a:lnTo>
                    <a:pt x="2" y="12"/>
                  </a:lnTo>
                  <a:lnTo>
                    <a:pt x="0" y="8"/>
                  </a:lnTo>
                  <a:lnTo>
                    <a:pt x="0" y="6"/>
                  </a:lnTo>
                  <a:lnTo>
                    <a:pt x="2" y="4"/>
                  </a:lnTo>
                  <a:lnTo>
                    <a:pt x="6" y="2"/>
                  </a:lnTo>
                  <a:lnTo>
                    <a:pt x="8" y="2"/>
                  </a:lnTo>
                  <a:lnTo>
                    <a:pt x="10" y="2"/>
                  </a:lnTo>
                  <a:lnTo>
                    <a:pt x="12" y="0"/>
                  </a:lnTo>
                  <a:lnTo>
                    <a:pt x="16" y="0"/>
                  </a:lnTo>
                  <a:lnTo>
                    <a:pt x="16" y="0"/>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603" name="Freeform 139">
              <a:extLst>
                <a:ext uri="{FF2B5EF4-FFF2-40B4-BE49-F238E27FC236}">
                  <a16:creationId xmlns:a16="http://schemas.microsoft.com/office/drawing/2014/main" id="{AB32A9D5-6731-6940-9854-1CEB8C22F4DC}"/>
                </a:ext>
              </a:extLst>
            </p:cNvPr>
            <p:cNvSpPr>
              <a:spLocks/>
            </p:cNvSpPr>
            <p:nvPr/>
          </p:nvSpPr>
          <p:spPr bwMode="auto">
            <a:xfrm>
              <a:off x="3440" y="2343"/>
              <a:ext cx="60" cy="37"/>
            </a:xfrm>
            <a:custGeom>
              <a:avLst/>
              <a:gdLst>
                <a:gd name="T0" fmla="*/ 15 w 120"/>
                <a:gd name="T1" fmla="*/ 0 h 74"/>
                <a:gd name="T2" fmla="*/ 33 w 120"/>
                <a:gd name="T3" fmla="*/ 2 h 74"/>
                <a:gd name="T4" fmla="*/ 50 w 120"/>
                <a:gd name="T5" fmla="*/ 6 h 74"/>
                <a:gd name="T6" fmla="*/ 67 w 120"/>
                <a:gd name="T7" fmla="*/ 11 h 74"/>
                <a:gd name="T8" fmla="*/ 82 w 120"/>
                <a:gd name="T9" fmla="*/ 21 h 74"/>
                <a:gd name="T10" fmla="*/ 95 w 120"/>
                <a:gd name="T11" fmla="*/ 32 h 74"/>
                <a:gd name="T12" fmla="*/ 109 w 120"/>
                <a:gd name="T13" fmla="*/ 44 h 74"/>
                <a:gd name="T14" fmla="*/ 116 w 120"/>
                <a:gd name="T15" fmla="*/ 57 h 74"/>
                <a:gd name="T16" fmla="*/ 118 w 120"/>
                <a:gd name="T17" fmla="*/ 69 h 74"/>
                <a:gd name="T18" fmla="*/ 116 w 120"/>
                <a:gd name="T19" fmla="*/ 70 h 74"/>
                <a:gd name="T20" fmla="*/ 111 w 120"/>
                <a:gd name="T21" fmla="*/ 74 h 74"/>
                <a:gd name="T22" fmla="*/ 105 w 120"/>
                <a:gd name="T23" fmla="*/ 70 h 74"/>
                <a:gd name="T24" fmla="*/ 99 w 120"/>
                <a:gd name="T25" fmla="*/ 67 h 74"/>
                <a:gd name="T26" fmla="*/ 95 w 120"/>
                <a:gd name="T27" fmla="*/ 61 h 74"/>
                <a:gd name="T28" fmla="*/ 91 w 120"/>
                <a:gd name="T29" fmla="*/ 57 h 74"/>
                <a:gd name="T30" fmla="*/ 86 w 120"/>
                <a:gd name="T31" fmla="*/ 51 h 74"/>
                <a:gd name="T32" fmla="*/ 80 w 120"/>
                <a:gd name="T33" fmla="*/ 46 h 74"/>
                <a:gd name="T34" fmla="*/ 72 w 120"/>
                <a:gd name="T35" fmla="*/ 40 h 74"/>
                <a:gd name="T36" fmla="*/ 65 w 120"/>
                <a:gd name="T37" fmla="*/ 34 h 74"/>
                <a:gd name="T38" fmla="*/ 55 w 120"/>
                <a:gd name="T39" fmla="*/ 30 h 74"/>
                <a:gd name="T40" fmla="*/ 46 w 120"/>
                <a:gd name="T41" fmla="*/ 25 h 74"/>
                <a:gd name="T42" fmla="*/ 40 w 120"/>
                <a:gd name="T43" fmla="*/ 23 h 74"/>
                <a:gd name="T44" fmla="*/ 36 w 120"/>
                <a:gd name="T45" fmla="*/ 23 h 74"/>
                <a:gd name="T46" fmla="*/ 31 w 120"/>
                <a:gd name="T47" fmla="*/ 21 h 74"/>
                <a:gd name="T48" fmla="*/ 25 w 120"/>
                <a:gd name="T49" fmla="*/ 19 h 74"/>
                <a:gd name="T50" fmla="*/ 21 w 120"/>
                <a:gd name="T51" fmla="*/ 17 h 74"/>
                <a:gd name="T52" fmla="*/ 15 w 120"/>
                <a:gd name="T53" fmla="*/ 15 h 74"/>
                <a:gd name="T54" fmla="*/ 10 w 120"/>
                <a:gd name="T55" fmla="*/ 13 h 74"/>
                <a:gd name="T56" fmla="*/ 4 w 120"/>
                <a:gd name="T57" fmla="*/ 13 h 74"/>
                <a:gd name="T58" fmla="*/ 0 w 120"/>
                <a:gd name="T59" fmla="*/ 10 h 74"/>
                <a:gd name="T60" fmla="*/ 0 w 120"/>
                <a:gd name="T61" fmla="*/ 8 h 74"/>
                <a:gd name="T62" fmla="*/ 4 w 120"/>
                <a:gd name="T63" fmla="*/ 2 h 74"/>
                <a:gd name="T64" fmla="*/ 8 w 120"/>
                <a:gd name="T65" fmla="*/ 0 h 74"/>
                <a:gd name="T66" fmla="*/ 8 w 120"/>
                <a:gd name="T67" fmla="*/ 0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20" h="74">
                  <a:moveTo>
                    <a:pt x="8" y="0"/>
                  </a:moveTo>
                  <a:lnTo>
                    <a:pt x="15" y="0"/>
                  </a:lnTo>
                  <a:lnTo>
                    <a:pt x="25" y="0"/>
                  </a:lnTo>
                  <a:lnTo>
                    <a:pt x="33" y="2"/>
                  </a:lnTo>
                  <a:lnTo>
                    <a:pt x="42" y="4"/>
                  </a:lnTo>
                  <a:lnTo>
                    <a:pt x="50" y="6"/>
                  </a:lnTo>
                  <a:lnTo>
                    <a:pt x="57" y="10"/>
                  </a:lnTo>
                  <a:lnTo>
                    <a:pt x="67" y="11"/>
                  </a:lnTo>
                  <a:lnTo>
                    <a:pt x="74" y="17"/>
                  </a:lnTo>
                  <a:lnTo>
                    <a:pt x="82" y="21"/>
                  </a:lnTo>
                  <a:lnTo>
                    <a:pt x="90" y="27"/>
                  </a:lnTo>
                  <a:lnTo>
                    <a:pt x="95" y="32"/>
                  </a:lnTo>
                  <a:lnTo>
                    <a:pt x="103" y="38"/>
                  </a:lnTo>
                  <a:lnTo>
                    <a:pt x="109" y="44"/>
                  </a:lnTo>
                  <a:lnTo>
                    <a:pt x="112" y="51"/>
                  </a:lnTo>
                  <a:lnTo>
                    <a:pt x="116" y="57"/>
                  </a:lnTo>
                  <a:lnTo>
                    <a:pt x="120" y="67"/>
                  </a:lnTo>
                  <a:lnTo>
                    <a:pt x="118" y="69"/>
                  </a:lnTo>
                  <a:lnTo>
                    <a:pt x="118" y="70"/>
                  </a:lnTo>
                  <a:lnTo>
                    <a:pt x="116" y="70"/>
                  </a:lnTo>
                  <a:lnTo>
                    <a:pt x="114" y="72"/>
                  </a:lnTo>
                  <a:lnTo>
                    <a:pt x="111" y="74"/>
                  </a:lnTo>
                  <a:lnTo>
                    <a:pt x="109" y="72"/>
                  </a:lnTo>
                  <a:lnTo>
                    <a:pt x="105" y="70"/>
                  </a:lnTo>
                  <a:lnTo>
                    <a:pt x="101" y="69"/>
                  </a:lnTo>
                  <a:lnTo>
                    <a:pt x="99" y="67"/>
                  </a:lnTo>
                  <a:lnTo>
                    <a:pt x="97" y="65"/>
                  </a:lnTo>
                  <a:lnTo>
                    <a:pt x="95" y="61"/>
                  </a:lnTo>
                  <a:lnTo>
                    <a:pt x="93" y="59"/>
                  </a:lnTo>
                  <a:lnTo>
                    <a:pt x="91" y="57"/>
                  </a:lnTo>
                  <a:lnTo>
                    <a:pt x="88" y="53"/>
                  </a:lnTo>
                  <a:lnTo>
                    <a:pt x="86" y="51"/>
                  </a:lnTo>
                  <a:lnTo>
                    <a:pt x="82" y="48"/>
                  </a:lnTo>
                  <a:lnTo>
                    <a:pt x="80" y="46"/>
                  </a:lnTo>
                  <a:lnTo>
                    <a:pt x="76" y="42"/>
                  </a:lnTo>
                  <a:lnTo>
                    <a:pt x="72" y="40"/>
                  </a:lnTo>
                  <a:lnTo>
                    <a:pt x="69" y="36"/>
                  </a:lnTo>
                  <a:lnTo>
                    <a:pt x="65" y="34"/>
                  </a:lnTo>
                  <a:lnTo>
                    <a:pt x="61" y="32"/>
                  </a:lnTo>
                  <a:lnTo>
                    <a:pt x="55" y="30"/>
                  </a:lnTo>
                  <a:lnTo>
                    <a:pt x="52" y="27"/>
                  </a:lnTo>
                  <a:lnTo>
                    <a:pt x="46" y="25"/>
                  </a:lnTo>
                  <a:lnTo>
                    <a:pt x="42" y="25"/>
                  </a:lnTo>
                  <a:lnTo>
                    <a:pt x="40" y="23"/>
                  </a:lnTo>
                  <a:lnTo>
                    <a:pt x="38" y="23"/>
                  </a:lnTo>
                  <a:lnTo>
                    <a:pt x="36" y="23"/>
                  </a:lnTo>
                  <a:lnTo>
                    <a:pt x="34" y="21"/>
                  </a:lnTo>
                  <a:lnTo>
                    <a:pt x="31" y="21"/>
                  </a:lnTo>
                  <a:lnTo>
                    <a:pt x="29" y="19"/>
                  </a:lnTo>
                  <a:lnTo>
                    <a:pt x="25" y="19"/>
                  </a:lnTo>
                  <a:lnTo>
                    <a:pt x="23" y="19"/>
                  </a:lnTo>
                  <a:lnTo>
                    <a:pt x="21" y="17"/>
                  </a:lnTo>
                  <a:lnTo>
                    <a:pt x="17" y="17"/>
                  </a:lnTo>
                  <a:lnTo>
                    <a:pt x="15" y="15"/>
                  </a:lnTo>
                  <a:lnTo>
                    <a:pt x="13" y="15"/>
                  </a:lnTo>
                  <a:lnTo>
                    <a:pt x="10" y="13"/>
                  </a:lnTo>
                  <a:lnTo>
                    <a:pt x="8" y="13"/>
                  </a:lnTo>
                  <a:lnTo>
                    <a:pt x="4" y="13"/>
                  </a:lnTo>
                  <a:lnTo>
                    <a:pt x="2" y="11"/>
                  </a:lnTo>
                  <a:lnTo>
                    <a:pt x="0" y="10"/>
                  </a:lnTo>
                  <a:lnTo>
                    <a:pt x="0" y="10"/>
                  </a:lnTo>
                  <a:lnTo>
                    <a:pt x="0" y="8"/>
                  </a:lnTo>
                  <a:lnTo>
                    <a:pt x="2" y="6"/>
                  </a:lnTo>
                  <a:lnTo>
                    <a:pt x="4" y="2"/>
                  </a:lnTo>
                  <a:lnTo>
                    <a:pt x="6" y="0"/>
                  </a:lnTo>
                  <a:lnTo>
                    <a:pt x="8" y="0"/>
                  </a:lnTo>
                  <a:lnTo>
                    <a:pt x="8" y="0"/>
                  </a:lnTo>
                  <a:lnTo>
                    <a:pt x="8" y="0"/>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604" name="Freeform 140">
              <a:extLst>
                <a:ext uri="{FF2B5EF4-FFF2-40B4-BE49-F238E27FC236}">
                  <a16:creationId xmlns:a16="http://schemas.microsoft.com/office/drawing/2014/main" id="{85215A13-438B-0D4A-9F2C-3C607D65EA50}"/>
                </a:ext>
              </a:extLst>
            </p:cNvPr>
            <p:cNvSpPr>
              <a:spLocks/>
            </p:cNvSpPr>
            <p:nvPr/>
          </p:nvSpPr>
          <p:spPr bwMode="auto">
            <a:xfrm>
              <a:off x="3462" y="2243"/>
              <a:ext cx="33" cy="82"/>
            </a:xfrm>
            <a:custGeom>
              <a:avLst/>
              <a:gdLst>
                <a:gd name="T0" fmla="*/ 65 w 67"/>
                <a:gd name="T1" fmla="*/ 6 h 166"/>
                <a:gd name="T2" fmla="*/ 67 w 67"/>
                <a:gd name="T3" fmla="*/ 16 h 166"/>
                <a:gd name="T4" fmla="*/ 67 w 67"/>
                <a:gd name="T5" fmla="*/ 25 h 166"/>
                <a:gd name="T6" fmla="*/ 67 w 67"/>
                <a:gd name="T7" fmla="*/ 35 h 166"/>
                <a:gd name="T8" fmla="*/ 67 w 67"/>
                <a:gd name="T9" fmla="*/ 44 h 166"/>
                <a:gd name="T10" fmla="*/ 65 w 67"/>
                <a:gd name="T11" fmla="*/ 52 h 166"/>
                <a:gd name="T12" fmla="*/ 63 w 67"/>
                <a:gd name="T13" fmla="*/ 61 h 166"/>
                <a:gd name="T14" fmla="*/ 59 w 67"/>
                <a:gd name="T15" fmla="*/ 69 h 166"/>
                <a:gd name="T16" fmla="*/ 57 w 67"/>
                <a:gd name="T17" fmla="*/ 78 h 166"/>
                <a:gd name="T18" fmla="*/ 53 w 67"/>
                <a:gd name="T19" fmla="*/ 86 h 166"/>
                <a:gd name="T20" fmla="*/ 49 w 67"/>
                <a:gd name="T21" fmla="*/ 94 h 166"/>
                <a:gd name="T22" fmla="*/ 46 w 67"/>
                <a:gd name="T23" fmla="*/ 101 h 166"/>
                <a:gd name="T24" fmla="*/ 42 w 67"/>
                <a:gd name="T25" fmla="*/ 111 h 166"/>
                <a:gd name="T26" fmla="*/ 38 w 67"/>
                <a:gd name="T27" fmla="*/ 118 h 166"/>
                <a:gd name="T28" fmla="*/ 34 w 67"/>
                <a:gd name="T29" fmla="*/ 126 h 166"/>
                <a:gd name="T30" fmla="*/ 30 w 67"/>
                <a:gd name="T31" fmla="*/ 134 h 166"/>
                <a:gd name="T32" fmla="*/ 27 w 67"/>
                <a:gd name="T33" fmla="*/ 141 h 166"/>
                <a:gd name="T34" fmla="*/ 25 w 67"/>
                <a:gd name="T35" fmla="*/ 145 h 166"/>
                <a:gd name="T36" fmla="*/ 23 w 67"/>
                <a:gd name="T37" fmla="*/ 149 h 166"/>
                <a:gd name="T38" fmla="*/ 21 w 67"/>
                <a:gd name="T39" fmla="*/ 153 h 166"/>
                <a:gd name="T40" fmla="*/ 19 w 67"/>
                <a:gd name="T41" fmla="*/ 156 h 166"/>
                <a:gd name="T42" fmla="*/ 17 w 67"/>
                <a:gd name="T43" fmla="*/ 158 h 166"/>
                <a:gd name="T44" fmla="*/ 13 w 67"/>
                <a:gd name="T45" fmla="*/ 160 h 166"/>
                <a:gd name="T46" fmla="*/ 11 w 67"/>
                <a:gd name="T47" fmla="*/ 162 h 166"/>
                <a:gd name="T48" fmla="*/ 9 w 67"/>
                <a:gd name="T49" fmla="*/ 164 h 166"/>
                <a:gd name="T50" fmla="*/ 6 w 67"/>
                <a:gd name="T51" fmla="*/ 166 h 166"/>
                <a:gd name="T52" fmla="*/ 4 w 67"/>
                <a:gd name="T53" fmla="*/ 164 h 166"/>
                <a:gd name="T54" fmla="*/ 2 w 67"/>
                <a:gd name="T55" fmla="*/ 164 h 166"/>
                <a:gd name="T56" fmla="*/ 2 w 67"/>
                <a:gd name="T57" fmla="*/ 162 h 166"/>
                <a:gd name="T58" fmla="*/ 0 w 67"/>
                <a:gd name="T59" fmla="*/ 160 h 166"/>
                <a:gd name="T60" fmla="*/ 2 w 67"/>
                <a:gd name="T61" fmla="*/ 158 h 166"/>
                <a:gd name="T62" fmla="*/ 4 w 67"/>
                <a:gd name="T63" fmla="*/ 149 h 166"/>
                <a:gd name="T64" fmla="*/ 8 w 67"/>
                <a:gd name="T65" fmla="*/ 139 h 166"/>
                <a:gd name="T66" fmla="*/ 11 w 67"/>
                <a:gd name="T67" fmla="*/ 132 h 166"/>
                <a:gd name="T68" fmla="*/ 15 w 67"/>
                <a:gd name="T69" fmla="*/ 122 h 166"/>
                <a:gd name="T70" fmla="*/ 19 w 67"/>
                <a:gd name="T71" fmla="*/ 115 h 166"/>
                <a:gd name="T72" fmla="*/ 23 w 67"/>
                <a:gd name="T73" fmla="*/ 105 h 166"/>
                <a:gd name="T74" fmla="*/ 27 w 67"/>
                <a:gd name="T75" fmla="*/ 96 h 166"/>
                <a:gd name="T76" fmla="*/ 30 w 67"/>
                <a:gd name="T77" fmla="*/ 88 h 166"/>
                <a:gd name="T78" fmla="*/ 34 w 67"/>
                <a:gd name="T79" fmla="*/ 78 h 166"/>
                <a:gd name="T80" fmla="*/ 38 w 67"/>
                <a:gd name="T81" fmla="*/ 71 h 166"/>
                <a:gd name="T82" fmla="*/ 40 w 67"/>
                <a:gd name="T83" fmla="*/ 61 h 166"/>
                <a:gd name="T84" fmla="*/ 44 w 67"/>
                <a:gd name="T85" fmla="*/ 52 h 166"/>
                <a:gd name="T86" fmla="*/ 46 w 67"/>
                <a:gd name="T87" fmla="*/ 44 h 166"/>
                <a:gd name="T88" fmla="*/ 47 w 67"/>
                <a:gd name="T89" fmla="*/ 35 h 166"/>
                <a:gd name="T90" fmla="*/ 49 w 67"/>
                <a:gd name="T91" fmla="*/ 23 h 166"/>
                <a:gd name="T92" fmla="*/ 51 w 67"/>
                <a:gd name="T93" fmla="*/ 14 h 166"/>
                <a:gd name="T94" fmla="*/ 51 w 67"/>
                <a:gd name="T95" fmla="*/ 12 h 166"/>
                <a:gd name="T96" fmla="*/ 51 w 67"/>
                <a:gd name="T97" fmla="*/ 10 h 166"/>
                <a:gd name="T98" fmla="*/ 51 w 67"/>
                <a:gd name="T99" fmla="*/ 8 h 166"/>
                <a:gd name="T100" fmla="*/ 53 w 67"/>
                <a:gd name="T101" fmla="*/ 6 h 166"/>
                <a:gd name="T102" fmla="*/ 55 w 67"/>
                <a:gd name="T103" fmla="*/ 4 h 166"/>
                <a:gd name="T104" fmla="*/ 57 w 67"/>
                <a:gd name="T105" fmla="*/ 2 h 166"/>
                <a:gd name="T106" fmla="*/ 59 w 67"/>
                <a:gd name="T107" fmla="*/ 0 h 166"/>
                <a:gd name="T108" fmla="*/ 63 w 67"/>
                <a:gd name="T109" fmla="*/ 2 h 166"/>
                <a:gd name="T110" fmla="*/ 65 w 67"/>
                <a:gd name="T111" fmla="*/ 4 h 166"/>
                <a:gd name="T112" fmla="*/ 65 w 67"/>
                <a:gd name="T113" fmla="*/ 6 h 166"/>
                <a:gd name="T114" fmla="*/ 65 w 67"/>
                <a:gd name="T115" fmla="*/ 6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67" h="166">
                  <a:moveTo>
                    <a:pt x="65" y="6"/>
                  </a:moveTo>
                  <a:lnTo>
                    <a:pt x="67" y="16"/>
                  </a:lnTo>
                  <a:lnTo>
                    <a:pt x="67" y="25"/>
                  </a:lnTo>
                  <a:lnTo>
                    <a:pt x="67" y="35"/>
                  </a:lnTo>
                  <a:lnTo>
                    <a:pt x="67" y="44"/>
                  </a:lnTo>
                  <a:lnTo>
                    <a:pt x="65" y="52"/>
                  </a:lnTo>
                  <a:lnTo>
                    <a:pt x="63" y="61"/>
                  </a:lnTo>
                  <a:lnTo>
                    <a:pt x="59" y="69"/>
                  </a:lnTo>
                  <a:lnTo>
                    <a:pt x="57" y="78"/>
                  </a:lnTo>
                  <a:lnTo>
                    <a:pt x="53" y="86"/>
                  </a:lnTo>
                  <a:lnTo>
                    <a:pt x="49" y="94"/>
                  </a:lnTo>
                  <a:lnTo>
                    <a:pt x="46" y="101"/>
                  </a:lnTo>
                  <a:lnTo>
                    <a:pt x="42" y="111"/>
                  </a:lnTo>
                  <a:lnTo>
                    <a:pt x="38" y="118"/>
                  </a:lnTo>
                  <a:lnTo>
                    <a:pt x="34" y="126"/>
                  </a:lnTo>
                  <a:lnTo>
                    <a:pt x="30" y="134"/>
                  </a:lnTo>
                  <a:lnTo>
                    <a:pt x="27" y="141"/>
                  </a:lnTo>
                  <a:lnTo>
                    <a:pt x="25" y="145"/>
                  </a:lnTo>
                  <a:lnTo>
                    <a:pt x="23" y="149"/>
                  </a:lnTo>
                  <a:lnTo>
                    <a:pt x="21" y="153"/>
                  </a:lnTo>
                  <a:lnTo>
                    <a:pt x="19" y="156"/>
                  </a:lnTo>
                  <a:lnTo>
                    <a:pt x="17" y="158"/>
                  </a:lnTo>
                  <a:lnTo>
                    <a:pt x="13" y="160"/>
                  </a:lnTo>
                  <a:lnTo>
                    <a:pt x="11" y="162"/>
                  </a:lnTo>
                  <a:lnTo>
                    <a:pt x="9" y="164"/>
                  </a:lnTo>
                  <a:lnTo>
                    <a:pt x="6" y="166"/>
                  </a:lnTo>
                  <a:lnTo>
                    <a:pt x="4" y="164"/>
                  </a:lnTo>
                  <a:lnTo>
                    <a:pt x="2" y="164"/>
                  </a:lnTo>
                  <a:lnTo>
                    <a:pt x="2" y="162"/>
                  </a:lnTo>
                  <a:lnTo>
                    <a:pt x="0" y="160"/>
                  </a:lnTo>
                  <a:lnTo>
                    <a:pt x="2" y="158"/>
                  </a:lnTo>
                  <a:lnTo>
                    <a:pt x="4" y="149"/>
                  </a:lnTo>
                  <a:lnTo>
                    <a:pt x="8" y="139"/>
                  </a:lnTo>
                  <a:lnTo>
                    <a:pt x="11" y="132"/>
                  </a:lnTo>
                  <a:lnTo>
                    <a:pt x="15" y="122"/>
                  </a:lnTo>
                  <a:lnTo>
                    <a:pt x="19" y="115"/>
                  </a:lnTo>
                  <a:lnTo>
                    <a:pt x="23" y="105"/>
                  </a:lnTo>
                  <a:lnTo>
                    <a:pt x="27" y="96"/>
                  </a:lnTo>
                  <a:lnTo>
                    <a:pt x="30" y="88"/>
                  </a:lnTo>
                  <a:lnTo>
                    <a:pt x="34" y="78"/>
                  </a:lnTo>
                  <a:lnTo>
                    <a:pt x="38" y="71"/>
                  </a:lnTo>
                  <a:lnTo>
                    <a:pt x="40" y="61"/>
                  </a:lnTo>
                  <a:lnTo>
                    <a:pt x="44" y="52"/>
                  </a:lnTo>
                  <a:lnTo>
                    <a:pt x="46" y="44"/>
                  </a:lnTo>
                  <a:lnTo>
                    <a:pt x="47" y="35"/>
                  </a:lnTo>
                  <a:lnTo>
                    <a:pt x="49" y="23"/>
                  </a:lnTo>
                  <a:lnTo>
                    <a:pt x="51" y="14"/>
                  </a:lnTo>
                  <a:lnTo>
                    <a:pt x="51" y="12"/>
                  </a:lnTo>
                  <a:lnTo>
                    <a:pt x="51" y="10"/>
                  </a:lnTo>
                  <a:lnTo>
                    <a:pt x="51" y="8"/>
                  </a:lnTo>
                  <a:lnTo>
                    <a:pt x="53" y="6"/>
                  </a:lnTo>
                  <a:lnTo>
                    <a:pt x="55" y="4"/>
                  </a:lnTo>
                  <a:lnTo>
                    <a:pt x="57" y="2"/>
                  </a:lnTo>
                  <a:lnTo>
                    <a:pt x="59" y="0"/>
                  </a:lnTo>
                  <a:lnTo>
                    <a:pt x="63" y="2"/>
                  </a:lnTo>
                  <a:lnTo>
                    <a:pt x="65" y="4"/>
                  </a:lnTo>
                  <a:lnTo>
                    <a:pt x="65" y="6"/>
                  </a:lnTo>
                  <a:lnTo>
                    <a:pt x="65" y="6"/>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605" name="Freeform 141">
              <a:extLst>
                <a:ext uri="{FF2B5EF4-FFF2-40B4-BE49-F238E27FC236}">
                  <a16:creationId xmlns:a16="http://schemas.microsoft.com/office/drawing/2014/main" id="{EFBEBF35-CD92-3C49-BE3D-E797BB9F51AB}"/>
                </a:ext>
              </a:extLst>
            </p:cNvPr>
            <p:cNvSpPr>
              <a:spLocks/>
            </p:cNvSpPr>
            <p:nvPr/>
          </p:nvSpPr>
          <p:spPr bwMode="auto">
            <a:xfrm>
              <a:off x="3471" y="2293"/>
              <a:ext cx="39" cy="50"/>
            </a:xfrm>
            <a:custGeom>
              <a:avLst/>
              <a:gdLst>
                <a:gd name="T0" fmla="*/ 70 w 80"/>
                <a:gd name="T1" fmla="*/ 4 h 99"/>
                <a:gd name="T2" fmla="*/ 70 w 80"/>
                <a:gd name="T3" fmla="*/ 2 h 99"/>
                <a:gd name="T4" fmla="*/ 72 w 80"/>
                <a:gd name="T5" fmla="*/ 0 h 99"/>
                <a:gd name="T6" fmla="*/ 74 w 80"/>
                <a:gd name="T7" fmla="*/ 0 h 99"/>
                <a:gd name="T8" fmla="*/ 74 w 80"/>
                <a:gd name="T9" fmla="*/ 0 h 99"/>
                <a:gd name="T10" fmla="*/ 76 w 80"/>
                <a:gd name="T11" fmla="*/ 0 h 99"/>
                <a:gd name="T12" fmla="*/ 78 w 80"/>
                <a:gd name="T13" fmla="*/ 4 h 99"/>
                <a:gd name="T14" fmla="*/ 78 w 80"/>
                <a:gd name="T15" fmla="*/ 6 h 99"/>
                <a:gd name="T16" fmla="*/ 80 w 80"/>
                <a:gd name="T17" fmla="*/ 10 h 99"/>
                <a:gd name="T18" fmla="*/ 80 w 80"/>
                <a:gd name="T19" fmla="*/ 14 h 99"/>
                <a:gd name="T20" fmla="*/ 80 w 80"/>
                <a:gd name="T21" fmla="*/ 17 h 99"/>
                <a:gd name="T22" fmla="*/ 80 w 80"/>
                <a:gd name="T23" fmla="*/ 23 h 99"/>
                <a:gd name="T24" fmla="*/ 78 w 80"/>
                <a:gd name="T25" fmla="*/ 29 h 99"/>
                <a:gd name="T26" fmla="*/ 74 w 80"/>
                <a:gd name="T27" fmla="*/ 36 h 99"/>
                <a:gd name="T28" fmla="*/ 72 w 80"/>
                <a:gd name="T29" fmla="*/ 42 h 99"/>
                <a:gd name="T30" fmla="*/ 67 w 80"/>
                <a:gd name="T31" fmla="*/ 48 h 99"/>
                <a:gd name="T32" fmla="*/ 63 w 80"/>
                <a:gd name="T33" fmla="*/ 55 h 99"/>
                <a:gd name="T34" fmla="*/ 57 w 80"/>
                <a:gd name="T35" fmla="*/ 61 h 99"/>
                <a:gd name="T36" fmla="*/ 53 w 80"/>
                <a:gd name="T37" fmla="*/ 67 h 99"/>
                <a:gd name="T38" fmla="*/ 46 w 80"/>
                <a:gd name="T39" fmla="*/ 72 h 99"/>
                <a:gd name="T40" fmla="*/ 40 w 80"/>
                <a:gd name="T41" fmla="*/ 78 h 99"/>
                <a:gd name="T42" fmla="*/ 34 w 80"/>
                <a:gd name="T43" fmla="*/ 84 h 99"/>
                <a:gd name="T44" fmla="*/ 29 w 80"/>
                <a:gd name="T45" fmla="*/ 88 h 99"/>
                <a:gd name="T46" fmla="*/ 23 w 80"/>
                <a:gd name="T47" fmla="*/ 91 h 99"/>
                <a:gd name="T48" fmla="*/ 19 w 80"/>
                <a:gd name="T49" fmla="*/ 95 h 99"/>
                <a:gd name="T50" fmla="*/ 13 w 80"/>
                <a:gd name="T51" fmla="*/ 97 h 99"/>
                <a:gd name="T52" fmla="*/ 10 w 80"/>
                <a:gd name="T53" fmla="*/ 99 h 99"/>
                <a:gd name="T54" fmla="*/ 6 w 80"/>
                <a:gd name="T55" fmla="*/ 97 h 99"/>
                <a:gd name="T56" fmla="*/ 2 w 80"/>
                <a:gd name="T57" fmla="*/ 97 h 99"/>
                <a:gd name="T58" fmla="*/ 0 w 80"/>
                <a:gd name="T59" fmla="*/ 93 h 99"/>
                <a:gd name="T60" fmla="*/ 0 w 80"/>
                <a:gd name="T61" fmla="*/ 91 h 99"/>
                <a:gd name="T62" fmla="*/ 2 w 80"/>
                <a:gd name="T63" fmla="*/ 88 h 99"/>
                <a:gd name="T64" fmla="*/ 4 w 80"/>
                <a:gd name="T65" fmla="*/ 84 h 99"/>
                <a:gd name="T66" fmla="*/ 6 w 80"/>
                <a:gd name="T67" fmla="*/ 82 h 99"/>
                <a:gd name="T68" fmla="*/ 10 w 80"/>
                <a:gd name="T69" fmla="*/ 80 h 99"/>
                <a:gd name="T70" fmla="*/ 13 w 80"/>
                <a:gd name="T71" fmla="*/ 76 h 99"/>
                <a:gd name="T72" fmla="*/ 17 w 80"/>
                <a:gd name="T73" fmla="*/ 74 h 99"/>
                <a:gd name="T74" fmla="*/ 21 w 80"/>
                <a:gd name="T75" fmla="*/ 71 h 99"/>
                <a:gd name="T76" fmla="*/ 25 w 80"/>
                <a:gd name="T77" fmla="*/ 69 h 99"/>
                <a:gd name="T78" fmla="*/ 29 w 80"/>
                <a:gd name="T79" fmla="*/ 65 h 99"/>
                <a:gd name="T80" fmla="*/ 32 w 80"/>
                <a:gd name="T81" fmla="*/ 61 h 99"/>
                <a:gd name="T82" fmla="*/ 36 w 80"/>
                <a:gd name="T83" fmla="*/ 57 h 99"/>
                <a:gd name="T84" fmla="*/ 42 w 80"/>
                <a:gd name="T85" fmla="*/ 53 h 99"/>
                <a:gd name="T86" fmla="*/ 46 w 80"/>
                <a:gd name="T87" fmla="*/ 48 h 99"/>
                <a:gd name="T88" fmla="*/ 50 w 80"/>
                <a:gd name="T89" fmla="*/ 44 h 99"/>
                <a:gd name="T90" fmla="*/ 53 w 80"/>
                <a:gd name="T91" fmla="*/ 38 h 99"/>
                <a:gd name="T92" fmla="*/ 55 w 80"/>
                <a:gd name="T93" fmla="*/ 34 h 99"/>
                <a:gd name="T94" fmla="*/ 59 w 80"/>
                <a:gd name="T95" fmla="*/ 29 h 99"/>
                <a:gd name="T96" fmla="*/ 63 w 80"/>
                <a:gd name="T97" fmla="*/ 25 h 99"/>
                <a:gd name="T98" fmla="*/ 65 w 80"/>
                <a:gd name="T99" fmla="*/ 19 h 99"/>
                <a:gd name="T100" fmla="*/ 67 w 80"/>
                <a:gd name="T101" fmla="*/ 14 h 99"/>
                <a:gd name="T102" fmla="*/ 69 w 80"/>
                <a:gd name="T103" fmla="*/ 10 h 99"/>
                <a:gd name="T104" fmla="*/ 70 w 80"/>
                <a:gd name="T105" fmla="*/ 4 h 99"/>
                <a:gd name="T106" fmla="*/ 70 w 80"/>
                <a:gd name="T107" fmla="*/ 4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0" h="99">
                  <a:moveTo>
                    <a:pt x="70" y="4"/>
                  </a:moveTo>
                  <a:lnTo>
                    <a:pt x="70" y="2"/>
                  </a:lnTo>
                  <a:lnTo>
                    <a:pt x="72" y="0"/>
                  </a:lnTo>
                  <a:lnTo>
                    <a:pt x="74" y="0"/>
                  </a:lnTo>
                  <a:lnTo>
                    <a:pt x="74" y="0"/>
                  </a:lnTo>
                  <a:lnTo>
                    <a:pt x="76" y="0"/>
                  </a:lnTo>
                  <a:lnTo>
                    <a:pt x="78" y="4"/>
                  </a:lnTo>
                  <a:lnTo>
                    <a:pt x="78" y="6"/>
                  </a:lnTo>
                  <a:lnTo>
                    <a:pt x="80" y="10"/>
                  </a:lnTo>
                  <a:lnTo>
                    <a:pt x="80" y="14"/>
                  </a:lnTo>
                  <a:lnTo>
                    <a:pt x="80" y="17"/>
                  </a:lnTo>
                  <a:lnTo>
                    <a:pt x="80" y="23"/>
                  </a:lnTo>
                  <a:lnTo>
                    <a:pt x="78" y="29"/>
                  </a:lnTo>
                  <a:lnTo>
                    <a:pt x="74" y="36"/>
                  </a:lnTo>
                  <a:lnTo>
                    <a:pt x="72" y="42"/>
                  </a:lnTo>
                  <a:lnTo>
                    <a:pt x="67" y="48"/>
                  </a:lnTo>
                  <a:lnTo>
                    <a:pt x="63" y="55"/>
                  </a:lnTo>
                  <a:lnTo>
                    <a:pt x="57" y="61"/>
                  </a:lnTo>
                  <a:lnTo>
                    <a:pt x="53" y="67"/>
                  </a:lnTo>
                  <a:lnTo>
                    <a:pt x="46" y="72"/>
                  </a:lnTo>
                  <a:lnTo>
                    <a:pt x="40" y="78"/>
                  </a:lnTo>
                  <a:lnTo>
                    <a:pt x="34" y="84"/>
                  </a:lnTo>
                  <a:lnTo>
                    <a:pt x="29" y="88"/>
                  </a:lnTo>
                  <a:lnTo>
                    <a:pt x="23" y="91"/>
                  </a:lnTo>
                  <a:lnTo>
                    <a:pt x="19" y="95"/>
                  </a:lnTo>
                  <a:lnTo>
                    <a:pt x="13" y="97"/>
                  </a:lnTo>
                  <a:lnTo>
                    <a:pt x="10" y="99"/>
                  </a:lnTo>
                  <a:lnTo>
                    <a:pt x="6" y="97"/>
                  </a:lnTo>
                  <a:lnTo>
                    <a:pt x="2" y="97"/>
                  </a:lnTo>
                  <a:lnTo>
                    <a:pt x="0" y="93"/>
                  </a:lnTo>
                  <a:lnTo>
                    <a:pt x="0" y="91"/>
                  </a:lnTo>
                  <a:lnTo>
                    <a:pt x="2" y="88"/>
                  </a:lnTo>
                  <a:lnTo>
                    <a:pt x="4" y="84"/>
                  </a:lnTo>
                  <a:lnTo>
                    <a:pt x="6" y="82"/>
                  </a:lnTo>
                  <a:lnTo>
                    <a:pt x="10" y="80"/>
                  </a:lnTo>
                  <a:lnTo>
                    <a:pt x="13" y="76"/>
                  </a:lnTo>
                  <a:lnTo>
                    <a:pt x="17" y="74"/>
                  </a:lnTo>
                  <a:lnTo>
                    <a:pt x="21" y="71"/>
                  </a:lnTo>
                  <a:lnTo>
                    <a:pt x="25" y="69"/>
                  </a:lnTo>
                  <a:lnTo>
                    <a:pt x="29" y="65"/>
                  </a:lnTo>
                  <a:lnTo>
                    <a:pt x="32" y="61"/>
                  </a:lnTo>
                  <a:lnTo>
                    <a:pt x="36" y="57"/>
                  </a:lnTo>
                  <a:lnTo>
                    <a:pt x="42" y="53"/>
                  </a:lnTo>
                  <a:lnTo>
                    <a:pt x="46" y="48"/>
                  </a:lnTo>
                  <a:lnTo>
                    <a:pt x="50" y="44"/>
                  </a:lnTo>
                  <a:lnTo>
                    <a:pt x="53" y="38"/>
                  </a:lnTo>
                  <a:lnTo>
                    <a:pt x="55" y="34"/>
                  </a:lnTo>
                  <a:lnTo>
                    <a:pt x="59" y="29"/>
                  </a:lnTo>
                  <a:lnTo>
                    <a:pt x="63" y="25"/>
                  </a:lnTo>
                  <a:lnTo>
                    <a:pt x="65" y="19"/>
                  </a:lnTo>
                  <a:lnTo>
                    <a:pt x="67" y="14"/>
                  </a:lnTo>
                  <a:lnTo>
                    <a:pt x="69" y="10"/>
                  </a:lnTo>
                  <a:lnTo>
                    <a:pt x="70" y="4"/>
                  </a:lnTo>
                  <a:lnTo>
                    <a:pt x="70" y="4"/>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606" name="Freeform 142">
              <a:extLst>
                <a:ext uri="{FF2B5EF4-FFF2-40B4-BE49-F238E27FC236}">
                  <a16:creationId xmlns:a16="http://schemas.microsoft.com/office/drawing/2014/main" id="{CCDB333A-EFEF-0F45-BB37-C208BB03B40C}"/>
                </a:ext>
              </a:extLst>
            </p:cNvPr>
            <p:cNvSpPr>
              <a:spLocks/>
            </p:cNvSpPr>
            <p:nvPr/>
          </p:nvSpPr>
          <p:spPr bwMode="auto">
            <a:xfrm>
              <a:off x="3462" y="2347"/>
              <a:ext cx="37" cy="38"/>
            </a:xfrm>
            <a:custGeom>
              <a:avLst/>
              <a:gdLst>
                <a:gd name="T0" fmla="*/ 65 w 74"/>
                <a:gd name="T1" fmla="*/ 1 h 76"/>
                <a:gd name="T2" fmla="*/ 67 w 74"/>
                <a:gd name="T3" fmla="*/ 0 h 76"/>
                <a:gd name="T4" fmla="*/ 70 w 74"/>
                <a:gd name="T5" fmla="*/ 0 h 76"/>
                <a:gd name="T6" fmla="*/ 72 w 74"/>
                <a:gd name="T7" fmla="*/ 0 h 76"/>
                <a:gd name="T8" fmla="*/ 72 w 74"/>
                <a:gd name="T9" fmla="*/ 1 h 76"/>
                <a:gd name="T10" fmla="*/ 74 w 74"/>
                <a:gd name="T11" fmla="*/ 5 h 76"/>
                <a:gd name="T12" fmla="*/ 74 w 74"/>
                <a:gd name="T13" fmla="*/ 7 h 76"/>
                <a:gd name="T14" fmla="*/ 74 w 74"/>
                <a:gd name="T15" fmla="*/ 11 h 76"/>
                <a:gd name="T16" fmla="*/ 72 w 74"/>
                <a:gd name="T17" fmla="*/ 15 h 76"/>
                <a:gd name="T18" fmla="*/ 70 w 74"/>
                <a:gd name="T19" fmla="*/ 19 h 76"/>
                <a:gd name="T20" fmla="*/ 68 w 74"/>
                <a:gd name="T21" fmla="*/ 24 h 76"/>
                <a:gd name="T22" fmla="*/ 67 w 74"/>
                <a:gd name="T23" fmla="*/ 28 h 76"/>
                <a:gd name="T24" fmla="*/ 63 w 74"/>
                <a:gd name="T25" fmla="*/ 34 h 76"/>
                <a:gd name="T26" fmla="*/ 59 w 74"/>
                <a:gd name="T27" fmla="*/ 38 h 76"/>
                <a:gd name="T28" fmla="*/ 55 w 74"/>
                <a:gd name="T29" fmla="*/ 43 h 76"/>
                <a:gd name="T30" fmla="*/ 49 w 74"/>
                <a:gd name="T31" fmla="*/ 47 h 76"/>
                <a:gd name="T32" fmla="*/ 46 w 74"/>
                <a:gd name="T33" fmla="*/ 53 h 76"/>
                <a:gd name="T34" fmla="*/ 40 w 74"/>
                <a:gd name="T35" fmla="*/ 57 h 76"/>
                <a:gd name="T36" fmla="*/ 36 w 74"/>
                <a:gd name="T37" fmla="*/ 60 h 76"/>
                <a:gd name="T38" fmla="*/ 30 w 74"/>
                <a:gd name="T39" fmla="*/ 64 h 76"/>
                <a:gd name="T40" fmla="*/ 27 w 74"/>
                <a:gd name="T41" fmla="*/ 68 h 76"/>
                <a:gd name="T42" fmla="*/ 21 w 74"/>
                <a:gd name="T43" fmla="*/ 70 h 76"/>
                <a:gd name="T44" fmla="*/ 17 w 74"/>
                <a:gd name="T45" fmla="*/ 72 h 76"/>
                <a:gd name="T46" fmla="*/ 15 w 74"/>
                <a:gd name="T47" fmla="*/ 74 h 76"/>
                <a:gd name="T48" fmla="*/ 11 w 74"/>
                <a:gd name="T49" fmla="*/ 76 h 76"/>
                <a:gd name="T50" fmla="*/ 8 w 74"/>
                <a:gd name="T51" fmla="*/ 76 h 76"/>
                <a:gd name="T52" fmla="*/ 6 w 74"/>
                <a:gd name="T53" fmla="*/ 76 h 76"/>
                <a:gd name="T54" fmla="*/ 4 w 74"/>
                <a:gd name="T55" fmla="*/ 74 h 76"/>
                <a:gd name="T56" fmla="*/ 2 w 74"/>
                <a:gd name="T57" fmla="*/ 74 h 76"/>
                <a:gd name="T58" fmla="*/ 0 w 74"/>
                <a:gd name="T59" fmla="*/ 72 h 76"/>
                <a:gd name="T60" fmla="*/ 2 w 74"/>
                <a:gd name="T61" fmla="*/ 70 h 76"/>
                <a:gd name="T62" fmla="*/ 4 w 74"/>
                <a:gd name="T63" fmla="*/ 66 h 76"/>
                <a:gd name="T64" fmla="*/ 6 w 74"/>
                <a:gd name="T65" fmla="*/ 64 h 76"/>
                <a:gd name="T66" fmla="*/ 9 w 74"/>
                <a:gd name="T67" fmla="*/ 62 h 76"/>
                <a:gd name="T68" fmla="*/ 13 w 74"/>
                <a:gd name="T69" fmla="*/ 60 h 76"/>
                <a:gd name="T70" fmla="*/ 17 w 74"/>
                <a:gd name="T71" fmla="*/ 57 h 76"/>
                <a:gd name="T72" fmla="*/ 19 w 74"/>
                <a:gd name="T73" fmla="*/ 53 h 76"/>
                <a:gd name="T74" fmla="*/ 23 w 74"/>
                <a:gd name="T75" fmla="*/ 51 h 76"/>
                <a:gd name="T76" fmla="*/ 27 w 74"/>
                <a:gd name="T77" fmla="*/ 47 h 76"/>
                <a:gd name="T78" fmla="*/ 30 w 74"/>
                <a:gd name="T79" fmla="*/ 43 h 76"/>
                <a:gd name="T80" fmla="*/ 34 w 74"/>
                <a:gd name="T81" fmla="*/ 40 h 76"/>
                <a:gd name="T82" fmla="*/ 36 w 74"/>
                <a:gd name="T83" fmla="*/ 36 h 76"/>
                <a:gd name="T84" fmla="*/ 40 w 74"/>
                <a:gd name="T85" fmla="*/ 32 h 76"/>
                <a:gd name="T86" fmla="*/ 44 w 74"/>
                <a:gd name="T87" fmla="*/ 28 h 76"/>
                <a:gd name="T88" fmla="*/ 46 w 74"/>
                <a:gd name="T89" fmla="*/ 24 h 76"/>
                <a:gd name="T90" fmla="*/ 49 w 74"/>
                <a:gd name="T91" fmla="*/ 20 h 76"/>
                <a:gd name="T92" fmla="*/ 53 w 74"/>
                <a:gd name="T93" fmla="*/ 17 h 76"/>
                <a:gd name="T94" fmla="*/ 55 w 74"/>
                <a:gd name="T95" fmla="*/ 13 h 76"/>
                <a:gd name="T96" fmla="*/ 59 w 74"/>
                <a:gd name="T97" fmla="*/ 9 h 76"/>
                <a:gd name="T98" fmla="*/ 61 w 74"/>
                <a:gd name="T99" fmla="*/ 5 h 76"/>
                <a:gd name="T100" fmla="*/ 65 w 74"/>
                <a:gd name="T101" fmla="*/ 1 h 76"/>
                <a:gd name="T102" fmla="*/ 65 w 74"/>
                <a:gd name="T103" fmla="*/ 1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4" h="76">
                  <a:moveTo>
                    <a:pt x="65" y="1"/>
                  </a:moveTo>
                  <a:lnTo>
                    <a:pt x="67" y="0"/>
                  </a:lnTo>
                  <a:lnTo>
                    <a:pt x="70" y="0"/>
                  </a:lnTo>
                  <a:lnTo>
                    <a:pt x="72" y="0"/>
                  </a:lnTo>
                  <a:lnTo>
                    <a:pt x="72" y="1"/>
                  </a:lnTo>
                  <a:lnTo>
                    <a:pt x="74" y="5"/>
                  </a:lnTo>
                  <a:lnTo>
                    <a:pt x="74" y="7"/>
                  </a:lnTo>
                  <a:lnTo>
                    <a:pt x="74" y="11"/>
                  </a:lnTo>
                  <a:lnTo>
                    <a:pt x="72" y="15"/>
                  </a:lnTo>
                  <a:lnTo>
                    <a:pt x="70" y="19"/>
                  </a:lnTo>
                  <a:lnTo>
                    <a:pt x="68" y="24"/>
                  </a:lnTo>
                  <a:lnTo>
                    <a:pt x="67" y="28"/>
                  </a:lnTo>
                  <a:lnTo>
                    <a:pt x="63" y="34"/>
                  </a:lnTo>
                  <a:lnTo>
                    <a:pt x="59" y="38"/>
                  </a:lnTo>
                  <a:lnTo>
                    <a:pt x="55" y="43"/>
                  </a:lnTo>
                  <a:lnTo>
                    <a:pt x="49" y="47"/>
                  </a:lnTo>
                  <a:lnTo>
                    <a:pt x="46" y="53"/>
                  </a:lnTo>
                  <a:lnTo>
                    <a:pt x="40" y="57"/>
                  </a:lnTo>
                  <a:lnTo>
                    <a:pt x="36" y="60"/>
                  </a:lnTo>
                  <a:lnTo>
                    <a:pt x="30" y="64"/>
                  </a:lnTo>
                  <a:lnTo>
                    <a:pt x="27" y="68"/>
                  </a:lnTo>
                  <a:lnTo>
                    <a:pt x="21" y="70"/>
                  </a:lnTo>
                  <a:lnTo>
                    <a:pt x="17" y="72"/>
                  </a:lnTo>
                  <a:lnTo>
                    <a:pt x="15" y="74"/>
                  </a:lnTo>
                  <a:lnTo>
                    <a:pt x="11" y="76"/>
                  </a:lnTo>
                  <a:lnTo>
                    <a:pt x="8" y="76"/>
                  </a:lnTo>
                  <a:lnTo>
                    <a:pt x="6" y="76"/>
                  </a:lnTo>
                  <a:lnTo>
                    <a:pt x="4" y="74"/>
                  </a:lnTo>
                  <a:lnTo>
                    <a:pt x="2" y="74"/>
                  </a:lnTo>
                  <a:lnTo>
                    <a:pt x="0" y="72"/>
                  </a:lnTo>
                  <a:lnTo>
                    <a:pt x="2" y="70"/>
                  </a:lnTo>
                  <a:lnTo>
                    <a:pt x="4" y="66"/>
                  </a:lnTo>
                  <a:lnTo>
                    <a:pt x="6" y="64"/>
                  </a:lnTo>
                  <a:lnTo>
                    <a:pt x="9" y="62"/>
                  </a:lnTo>
                  <a:lnTo>
                    <a:pt x="13" y="60"/>
                  </a:lnTo>
                  <a:lnTo>
                    <a:pt x="17" y="57"/>
                  </a:lnTo>
                  <a:lnTo>
                    <a:pt x="19" y="53"/>
                  </a:lnTo>
                  <a:lnTo>
                    <a:pt x="23" y="51"/>
                  </a:lnTo>
                  <a:lnTo>
                    <a:pt x="27" y="47"/>
                  </a:lnTo>
                  <a:lnTo>
                    <a:pt x="30" y="43"/>
                  </a:lnTo>
                  <a:lnTo>
                    <a:pt x="34" y="40"/>
                  </a:lnTo>
                  <a:lnTo>
                    <a:pt x="36" y="36"/>
                  </a:lnTo>
                  <a:lnTo>
                    <a:pt x="40" y="32"/>
                  </a:lnTo>
                  <a:lnTo>
                    <a:pt x="44" y="28"/>
                  </a:lnTo>
                  <a:lnTo>
                    <a:pt x="46" y="24"/>
                  </a:lnTo>
                  <a:lnTo>
                    <a:pt x="49" y="20"/>
                  </a:lnTo>
                  <a:lnTo>
                    <a:pt x="53" y="17"/>
                  </a:lnTo>
                  <a:lnTo>
                    <a:pt x="55" y="13"/>
                  </a:lnTo>
                  <a:lnTo>
                    <a:pt x="59" y="9"/>
                  </a:lnTo>
                  <a:lnTo>
                    <a:pt x="61" y="5"/>
                  </a:lnTo>
                  <a:lnTo>
                    <a:pt x="65" y="1"/>
                  </a:lnTo>
                  <a:lnTo>
                    <a:pt x="65" y="1"/>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607" name="Freeform 143">
              <a:extLst>
                <a:ext uri="{FF2B5EF4-FFF2-40B4-BE49-F238E27FC236}">
                  <a16:creationId xmlns:a16="http://schemas.microsoft.com/office/drawing/2014/main" id="{45E1DA4A-6DCD-4A43-AAD0-CAE77D3D4F2A}"/>
                </a:ext>
              </a:extLst>
            </p:cNvPr>
            <p:cNvSpPr>
              <a:spLocks/>
            </p:cNvSpPr>
            <p:nvPr/>
          </p:nvSpPr>
          <p:spPr bwMode="auto">
            <a:xfrm>
              <a:off x="3293" y="2537"/>
              <a:ext cx="166" cy="58"/>
            </a:xfrm>
            <a:custGeom>
              <a:avLst/>
              <a:gdLst>
                <a:gd name="T0" fmla="*/ 320 w 333"/>
                <a:gd name="T1" fmla="*/ 0 h 116"/>
                <a:gd name="T2" fmla="*/ 324 w 333"/>
                <a:gd name="T3" fmla="*/ 2 h 116"/>
                <a:gd name="T4" fmla="*/ 328 w 333"/>
                <a:gd name="T5" fmla="*/ 6 h 116"/>
                <a:gd name="T6" fmla="*/ 331 w 333"/>
                <a:gd name="T7" fmla="*/ 9 h 116"/>
                <a:gd name="T8" fmla="*/ 324 w 333"/>
                <a:gd name="T9" fmla="*/ 25 h 116"/>
                <a:gd name="T10" fmla="*/ 303 w 333"/>
                <a:gd name="T11" fmla="*/ 53 h 116"/>
                <a:gd name="T12" fmla="*/ 276 w 333"/>
                <a:gd name="T13" fmla="*/ 74 h 116"/>
                <a:gd name="T14" fmla="*/ 248 w 333"/>
                <a:gd name="T15" fmla="*/ 91 h 116"/>
                <a:gd name="T16" fmla="*/ 217 w 333"/>
                <a:gd name="T17" fmla="*/ 102 h 116"/>
                <a:gd name="T18" fmla="*/ 183 w 333"/>
                <a:gd name="T19" fmla="*/ 110 h 116"/>
                <a:gd name="T20" fmla="*/ 149 w 333"/>
                <a:gd name="T21" fmla="*/ 114 h 116"/>
                <a:gd name="T22" fmla="*/ 114 w 333"/>
                <a:gd name="T23" fmla="*/ 116 h 116"/>
                <a:gd name="T24" fmla="*/ 94 w 333"/>
                <a:gd name="T25" fmla="*/ 116 h 116"/>
                <a:gd name="T26" fmla="*/ 82 w 333"/>
                <a:gd name="T27" fmla="*/ 114 h 116"/>
                <a:gd name="T28" fmla="*/ 73 w 333"/>
                <a:gd name="T29" fmla="*/ 110 h 116"/>
                <a:gd name="T30" fmla="*/ 61 w 333"/>
                <a:gd name="T31" fmla="*/ 108 h 116"/>
                <a:gd name="T32" fmla="*/ 48 w 333"/>
                <a:gd name="T33" fmla="*/ 102 h 116"/>
                <a:gd name="T34" fmla="*/ 36 w 333"/>
                <a:gd name="T35" fmla="*/ 99 h 116"/>
                <a:gd name="T36" fmla="*/ 27 w 333"/>
                <a:gd name="T37" fmla="*/ 91 h 116"/>
                <a:gd name="T38" fmla="*/ 17 w 333"/>
                <a:gd name="T39" fmla="*/ 85 h 116"/>
                <a:gd name="T40" fmla="*/ 12 w 333"/>
                <a:gd name="T41" fmla="*/ 80 h 116"/>
                <a:gd name="T42" fmla="*/ 4 w 333"/>
                <a:gd name="T43" fmla="*/ 76 h 116"/>
                <a:gd name="T44" fmla="*/ 0 w 333"/>
                <a:gd name="T45" fmla="*/ 70 h 116"/>
                <a:gd name="T46" fmla="*/ 6 w 333"/>
                <a:gd name="T47" fmla="*/ 68 h 116"/>
                <a:gd name="T48" fmla="*/ 14 w 333"/>
                <a:gd name="T49" fmla="*/ 66 h 116"/>
                <a:gd name="T50" fmla="*/ 27 w 333"/>
                <a:gd name="T51" fmla="*/ 68 h 116"/>
                <a:gd name="T52" fmla="*/ 40 w 333"/>
                <a:gd name="T53" fmla="*/ 72 h 116"/>
                <a:gd name="T54" fmla="*/ 54 w 333"/>
                <a:gd name="T55" fmla="*/ 76 h 116"/>
                <a:gd name="T56" fmla="*/ 67 w 333"/>
                <a:gd name="T57" fmla="*/ 83 h 116"/>
                <a:gd name="T58" fmla="*/ 80 w 333"/>
                <a:gd name="T59" fmla="*/ 89 h 116"/>
                <a:gd name="T60" fmla="*/ 94 w 333"/>
                <a:gd name="T61" fmla="*/ 93 h 116"/>
                <a:gd name="T62" fmla="*/ 109 w 333"/>
                <a:gd name="T63" fmla="*/ 95 h 116"/>
                <a:gd name="T64" fmla="*/ 126 w 333"/>
                <a:gd name="T65" fmla="*/ 97 h 116"/>
                <a:gd name="T66" fmla="*/ 149 w 333"/>
                <a:gd name="T67" fmla="*/ 93 h 116"/>
                <a:gd name="T68" fmla="*/ 173 w 333"/>
                <a:gd name="T69" fmla="*/ 89 h 116"/>
                <a:gd name="T70" fmla="*/ 198 w 333"/>
                <a:gd name="T71" fmla="*/ 82 h 116"/>
                <a:gd name="T72" fmla="*/ 223 w 333"/>
                <a:gd name="T73" fmla="*/ 74 h 116"/>
                <a:gd name="T74" fmla="*/ 246 w 333"/>
                <a:gd name="T75" fmla="*/ 64 h 116"/>
                <a:gd name="T76" fmla="*/ 269 w 333"/>
                <a:gd name="T77" fmla="*/ 51 h 116"/>
                <a:gd name="T78" fmla="*/ 289 w 333"/>
                <a:gd name="T79" fmla="*/ 36 h 116"/>
                <a:gd name="T80" fmla="*/ 308 w 333"/>
                <a:gd name="T81" fmla="*/ 13 h 116"/>
                <a:gd name="T82" fmla="*/ 318 w 333"/>
                <a:gd name="T83" fmla="*/ 2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33" h="116">
                  <a:moveTo>
                    <a:pt x="318" y="2"/>
                  </a:moveTo>
                  <a:lnTo>
                    <a:pt x="320" y="0"/>
                  </a:lnTo>
                  <a:lnTo>
                    <a:pt x="322" y="0"/>
                  </a:lnTo>
                  <a:lnTo>
                    <a:pt x="324" y="2"/>
                  </a:lnTo>
                  <a:lnTo>
                    <a:pt x="326" y="4"/>
                  </a:lnTo>
                  <a:lnTo>
                    <a:pt x="328" y="6"/>
                  </a:lnTo>
                  <a:lnTo>
                    <a:pt x="329" y="7"/>
                  </a:lnTo>
                  <a:lnTo>
                    <a:pt x="331" y="9"/>
                  </a:lnTo>
                  <a:lnTo>
                    <a:pt x="333" y="9"/>
                  </a:lnTo>
                  <a:lnTo>
                    <a:pt x="324" y="25"/>
                  </a:lnTo>
                  <a:lnTo>
                    <a:pt x="314" y="40"/>
                  </a:lnTo>
                  <a:lnTo>
                    <a:pt x="303" y="53"/>
                  </a:lnTo>
                  <a:lnTo>
                    <a:pt x="289" y="64"/>
                  </a:lnTo>
                  <a:lnTo>
                    <a:pt x="276" y="74"/>
                  </a:lnTo>
                  <a:lnTo>
                    <a:pt x="263" y="83"/>
                  </a:lnTo>
                  <a:lnTo>
                    <a:pt x="248" y="91"/>
                  </a:lnTo>
                  <a:lnTo>
                    <a:pt x="232" y="97"/>
                  </a:lnTo>
                  <a:lnTo>
                    <a:pt x="217" y="102"/>
                  </a:lnTo>
                  <a:lnTo>
                    <a:pt x="200" y="106"/>
                  </a:lnTo>
                  <a:lnTo>
                    <a:pt x="183" y="110"/>
                  </a:lnTo>
                  <a:lnTo>
                    <a:pt x="166" y="112"/>
                  </a:lnTo>
                  <a:lnTo>
                    <a:pt x="149" y="114"/>
                  </a:lnTo>
                  <a:lnTo>
                    <a:pt x="132" y="114"/>
                  </a:lnTo>
                  <a:lnTo>
                    <a:pt x="114" y="116"/>
                  </a:lnTo>
                  <a:lnTo>
                    <a:pt x="97" y="116"/>
                  </a:lnTo>
                  <a:lnTo>
                    <a:pt x="94" y="116"/>
                  </a:lnTo>
                  <a:lnTo>
                    <a:pt x="88" y="114"/>
                  </a:lnTo>
                  <a:lnTo>
                    <a:pt x="82" y="114"/>
                  </a:lnTo>
                  <a:lnTo>
                    <a:pt x="78" y="112"/>
                  </a:lnTo>
                  <a:lnTo>
                    <a:pt x="73" y="110"/>
                  </a:lnTo>
                  <a:lnTo>
                    <a:pt x="67" y="110"/>
                  </a:lnTo>
                  <a:lnTo>
                    <a:pt x="61" y="108"/>
                  </a:lnTo>
                  <a:lnTo>
                    <a:pt x="55" y="106"/>
                  </a:lnTo>
                  <a:lnTo>
                    <a:pt x="48" y="102"/>
                  </a:lnTo>
                  <a:lnTo>
                    <a:pt x="42" y="101"/>
                  </a:lnTo>
                  <a:lnTo>
                    <a:pt x="36" y="99"/>
                  </a:lnTo>
                  <a:lnTo>
                    <a:pt x="31" y="95"/>
                  </a:lnTo>
                  <a:lnTo>
                    <a:pt x="27" y="91"/>
                  </a:lnTo>
                  <a:lnTo>
                    <a:pt x="21" y="89"/>
                  </a:lnTo>
                  <a:lnTo>
                    <a:pt x="17" y="85"/>
                  </a:lnTo>
                  <a:lnTo>
                    <a:pt x="14" y="83"/>
                  </a:lnTo>
                  <a:lnTo>
                    <a:pt x="12" y="80"/>
                  </a:lnTo>
                  <a:lnTo>
                    <a:pt x="8" y="78"/>
                  </a:lnTo>
                  <a:lnTo>
                    <a:pt x="4" y="76"/>
                  </a:lnTo>
                  <a:lnTo>
                    <a:pt x="2" y="72"/>
                  </a:lnTo>
                  <a:lnTo>
                    <a:pt x="0" y="70"/>
                  </a:lnTo>
                  <a:lnTo>
                    <a:pt x="4" y="68"/>
                  </a:lnTo>
                  <a:lnTo>
                    <a:pt x="6" y="68"/>
                  </a:lnTo>
                  <a:lnTo>
                    <a:pt x="10" y="66"/>
                  </a:lnTo>
                  <a:lnTo>
                    <a:pt x="14" y="66"/>
                  </a:lnTo>
                  <a:lnTo>
                    <a:pt x="19" y="66"/>
                  </a:lnTo>
                  <a:lnTo>
                    <a:pt x="27" y="68"/>
                  </a:lnTo>
                  <a:lnTo>
                    <a:pt x="33" y="70"/>
                  </a:lnTo>
                  <a:lnTo>
                    <a:pt x="40" y="72"/>
                  </a:lnTo>
                  <a:lnTo>
                    <a:pt x="46" y="74"/>
                  </a:lnTo>
                  <a:lnTo>
                    <a:pt x="54" y="76"/>
                  </a:lnTo>
                  <a:lnTo>
                    <a:pt x="59" y="80"/>
                  </a:lnTo>
                  <a:lnTo>
                    <a:pt x="67" y="83"/>
                  </a:lnTo>
                  <a:lnTo>
                    <a:pt x="73" y="85"/>
                  </a:lnTo>
                  <a:lnTo>
                    <a:pt x="80" y="89"/>
                  </a:lnTo>
                  <a:lnTo>
                    <a:pt x="88" y="91"/>
                  </a:lnTo>
                  <a:lnTo>
                    <a:pt x="94" y="93"/>
                  </a:lnTo>
                  <a:lnTo>
                    <a:pt x="103" y="95"/>
                  </a:lnTo>
                  <a:lnTo>
                    <a:pt x="109" y="95"/>
                  </a:lnTo>
                  <a:lnTo>
                    <a:pt x="118" y="97"/>
                  </a:lnTo>
                  <a:lnTo>
                    <a:pt x="126" y="97"/>
                  </a:lnTo>
                  <a:lnTo>
                    <a:pt x="135" y="95"/>
                  </a:lnTo>
                  <a:lnTo>
                    <a:pt x="149" y="93"/>
                  </a:lnTo>
                  <a:lnTo>
                    <a:pt x="160" y="91"/>
                  </a:lnTo>
                  <a:lnTo>
                    <a:pt x="173" y="89"/>
                  </a:lnTo>
                  <a:lnTo>
                    <a:pt x="187" y="85"/>
                  </a:lnTo>
                  <a:lnTo>
                    <a:pt x="198" y="82"/>
                  </a:lnTo>
                  <a:lnTo>
                    <a:pt x="211" y="80"/>
                  </a:lnTo>
                  <a:lnTo>
                    <a:pt x="223" y="74"/>
                  </a:lnTo>
                  <a:lnTo>
                    <a:pt x="234" y="70"/>
                  </a:lnTo>
                  <a:lnTo>
                    <a:pt x="246" y="64"/>
                  </a:lnTo>
                  <a:lnTo>
                    <a:pt x="257" y="59"/>
                  </a:lnTo>
                  <a:lnTo>
                    <a:pt x="269" y="51"/>
                  </a:lnTo>
                  <a:lnTo>
                    <a:pt x="278" y="44"/>
                  </a:lnTo>
                  <a:lnTo>
                    <a:pt x="289" y="36"/>
                  </a:lnTo>
                  <a:lnTo>
                    <a:pt x="299" y="25"/>
                  </a:lnTo>
                  <a:lnTo>
                    <a:pt x="308" y="13"/>
                  </a:lnTo>
                  <a:lnTo>
                    <a:pt x="318" y="2"/>
                  </a:lnTo>
                  <a:lnTo>
                    <a:pt x="318"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608" name="Freeform 144">
              <a:extLst>
                <a:ext uri="{FF2B5EF4-FFF2-40B4-BE49-F238E27FC236}">
                  <a16:creationId xmlns:a16="http://schemas.microsoft.com/office/drawing/2014/main" id="{F200A486-3911-0048-B792-AF93A8481ED1}"/>
                </a:ext>
              </a:extLst>
            </p:cNvPr>
            <p:cNvSpPr>
              <a:spLocks/>
            </p:cNvSpPr>
            <p:nvPr/>
          </p:nvSpPr>
          <p:spPr bwMode="auto">
            <a:xfrm>
              <a:off x="3256" y="2221"/>
              <a:ext cx="193" cy="211"/>
            </a:xfrm>
            <a:custGeom>
              <a:avLst/>
              <a:gdLst>
                <a:gd name="T0" fmla="*/ 168 w 386"/>
                <a:gd name="T1" fmla="*/ 7 h 422"/>
                <a:gd name="T2" fmla="*/ 187 w 386"/>
                <a:gd name="T3" fmla="*/ 9 h 422"/>
                <a:gd name="T4" fmla="*/ 207 w 386"/>
                <a:gd name="T5" fmla="*/ 15 h 422"/>
                <a:gd name="T6" fmla="*/ 230 w 386"/>
                <a:gd name="T7" fmla="*/ 11 h 422"/>
                <a:gd name="T8" fmla="*/ 253 w 386"/>
                <a:gd name="T9" fmla="*/ 2 h 422"/>
                <a:gd name="T10" fmla="*/ 278 w 386"/>
                <a:gd name="T11" fmla="*/ 2 h 422"/>
                <a:gd name="T12" fmla="*/ 305 w 386"/>
                <a:gd name="T13" fmla="*/ 9 h 422"/>
                <a:gd name="T14" fmla="*/ 331 w 386"/>
                <a:gd name="T15" fmla="*/ 13 h 422"/>
                <a:gd name="T16" fmla="*/ 377 w 386"/>
                <a:gd name="T17" fmla="*/ 19 h 422"/>
                <a:gd name="T18" fmla="*/ 384 w 386"/>
                <a:gd name="T19" fmla="*/ 74 h 422"/>
                <a:gd name="T20" fmla="*/ 373 w 386"/>
                <a:gd name="T21" fmla="*/ 135 h 422"/>
                <a:gd name="T22" fmla="*/ 344 w 386"/>
                <a:gd name="T23" fmla="*/ 237 h 422"/>
                <a:gd name="T24" fmla="*/ 324 w 386"/>
                <a:gd name="T25" fmla="*/ 348 h 422"/>
                <a:gd name="T26" fmla="*/ 320 w 386"/>
                <a:gd name="T27" fmla="*/ 410 h 422"/>
                <a:gd name="T28" fmla="*/ 308 w 386"/>
                <a:gd name="T29" fmla="*/ 391 h 422"/>
                <a:gd name="T30" fmla="*/ 312 w 386"/>
                <a:gd name="T31" fmla="*/ 279 h 422"/>
                <a:gd name="T32" fmla="*/ 343 w 386"/>
                <a:gd name="T33" fmla="*/ 169 h 422"/>
                <a:gd name="T34" fmla="*/ 365 w 386"/>
                <a:gd name="T35" fmla="*/ 91 h 422"/>
                <a:gd name="T36" fmla="*/ 363 w 386"/>
                <a:gd name="T37" fmla="*/ 42 h 422"/>
                <a:gd name="T38" fmla="*/ 327 w 386"/>
                <a:gd name="T39" fmla="*/ 26 h 422"/>
                <a:gd name="T40" fmla="*/ 303 w 386"/>
                <a:gd name="T41" fmla="*/ 28 h 422"/>
                <a:gd name="T42" fmla="*/ 289 w 386"/>
                <a:gd name="T43" fmla="*/ 23 h 422"/>
                <a:gd name="T44" fmla="*/ 276 w 386"/>
                <a:gd name="T45" fmla="*/ 19 h 422"/>
                <a:gd name="T46" fmla="*/ 263 w 386"/>
                <a:gd name="T47" fmla="*/ 21 h 422"/>
                <a:gd name="T48" fmla="*/ 247 w 386"/>
                <a:gd name="T49" fmla="*/ 24 h 422"/>
                <a:gd name="T50" fmla="*/ 232 w 386"/>
                <a:gd name="T51" fmla="*/ 26 h 422"/>
                <a:gd name="T52" fmla="*/ 217 w 386"/>
                <a:gd name="T53" fmla="*/ 30 h 422"/>
                <a:gd name="T54" fmla="*/ 204 w 386"/>
                <a:gd name="T55" fmla="*/ 32 h 422"/>
                <a:gd name="T56" fmla="*/ 183 w 386"/>
                <a:gd name="T57" fmla="*/ 26 h 422"/>
                <a:gd name="T58" fmla="*/ 164 w 386"/>
                <a:gd name="T59" fmla="*/ 23 h 422"/>
                <a:gd name="T60" fmla="*/ 145 w 386"/>
                <a:gd name="T61" fmla="*/ 38 h 422"/>
                <a:gd name="T62" fmla="*/ 122 w 386"/>
                <a:gd name="T63" fmla="*/ 43 h 422"/>
                <a:gd name="T64" fmla="*/ 101 w 386"/>
                <a:gd name="T65" fmla="*/ 43 h 422"/>
                <a:gd name="T66" fmla="*/ 78 w 386"/>
                <a:gd name="T67" fmla="*/ 51 h 422"/>
                <a:gd name="T68" fmla="*/ 63 w 386"/>
                <a:gd name="T69" fmla="*/ 64 h 422"/>
                <a:gd name="T70" fmla="*/ 50 w 386"/>
                <a:gd name="T71" fmla="*/ 74 h 422"/>
                <a:gd name="T72" fmla="*/ 34 w 386"/>
                <a:gd name="T73" fmla="*/ 80 h 422"/>
                <a:gd name="T74" fmla="*/ 21 w 386"/>
                <a:gd name="T75" fmla="*/ 110 h 422"/>
                <a:gd name="T76" fmla="*/ 48 w 386"/>
                <a:gd name="T77" fmla="*/ 158 h 422"/>
                <a:gd name="T78" fmla="*/ 82 w 386"/>
                <a:gd name="T79" fmla="*/ 203 h 422"/>
                <a:gd name="T80" fmla="*/ 120 w 386"/>
                <a:gd name="T81" fmla="*/ 270 h 422"/>
                <a:gd name="T82" fmla="*/ 143 w 386"/>
                <a:gd name="T83" fmla="*/ 350 h 422"/>
                <a:gd name="T84" fmla="*/ 149 w 386"/>
                <a:gd name="T85" fmla="*/ 420 h 422"/>
                <a:gd name="T86" fmla="*/ 129 w 386"/>
                <a:gd name="T87" fmla="*/ 365 h 422"/>
                <a:gd name="T88" fmla="*/ 93 w 386"/>
                <a:gd name="T89" fmla="*/ 258 h 422"/>
                <a:gd name="T90" fmla="*/ 32 w 386"/>
                <a:gd name="T91" fmla="*/ 165 h 422"/>
                <a:gd name="T92" fmla="*/ 6 w 386"/>
                <a:gd name="T93" fmla="*/ 125 h 422"/>
                <a:gd name="T94" fmla="*/ 2 w 386"/>
                <a:gd name="T95" fmla="*/ 95 h 422"/>
                <a:gd name="T96" fmla="*/ 13 w 386"/>
                <a:gd name="T97" fmla="*/ 72 h 422"/>
                <a:gd name="T98" fmla="*/ 27 w 386"/>
                <a:gd name="T99" fmla="*/ 62 h 422"/>
                <a:gd name="T100" fmla="*/ 40 w 386"/>
                <a:gd name="T101" fmla="*/ 55 h 422"/>
                <a:gd name="T102" fmla="*/ 61 w 386"/>
                <a:gd name="T103" fmla="*/ 40 h 422"/>
                <a:gd name="T104" fmla="*/ 78 w 386"/>
                <a:gd name="T105" fmla="*/ 28 h 422"/>
                <a:gd name="T106" fmla="*/ 93 w 386"/>
                <a:gd name="T107" fmla="*/ 26 h 422"/>
                <a:gd name="T108" fmla="*/ 109 w 386"/>
                <a:gd name="T109" fmla="*/ 28 h 422"/>
                <a:gd name="T110" fmla="*/ 129 w 386"/>
                <a:gd name="T111" fmla="*/ 23 h 422"/>
                <a:gd name="T112" fmla="*/ 147 w 386"/>
                <a:gd name="T113" fmla="*/ 11 h 4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86" h="422">
                  <a:moveTo>
                    <a:pt x="152" y="9"/>
                  </a:moveTo>
                  <a:lnTo>
                    <a:pt x="156" y="7"/>
                  </a:lnTo>
                  <a:lnTo>
                    <a:pt x="158" y="7"/>
                  </a:lnTo>
                  <a:lnTo>
                    <a:pt x="162" y="7"/>
                  </a:lnTo>
                  <a:lnTo>
                    <a:pt x="166" y="7"/>
                  </a:lnTo>
                  <a:lnTo>
                    <a:pt x="168" y="7"/>
                  </a:lnTo>
                  <a:lnTo>
                    <a:pt x="171" y="7"/>
                  </a:lnTo>
                  <a:lnTo>
                    <a:pt x="175" y="7"/>
                  </a:lnTo>
                  <a:lnTo>
                    <a:pt x="177" y="7"/>
                  </a:lnTo>
                  <a:lnTo>
                    <a:pt x="181" y="7"/>
                  </a:lnTo>
                  <a:lnTo>
                    <a:pt x="185" y="9"/>
                  </a:lnTo>
                  <a:lnTo>
                    <a:pt x="187" y="9"/>
                  </a:lnTo>
                  <a:lnTo>
                    <a:pt x="190" y="11"/>
                  </a:lnTo>
                  <a:lnTo>
                    <a:pt x="194" y="11"/>
                  </a:lnTo>
                  <a:lnTo>
                    <a:pt x="198" y="13"/>
                  </a:lnTo>
                  <a:lnTo>
                    <a:pt x="200" y="13"/>
                  </a:lnTo>
                  <a:lnTo>
                    <a:pt x="204" y="15"/>
                  </a:lnTo>
                  <a:lnTo>
                    <a:pt x="207" y="15"/>
                  </a:lnTo>
                  <a:lnTo>
                    <a:pt x="211" y="15"/>
                  </a:lnTo>
                  <a:lnTo>
                    <a:pt x="215" y="15"/>
                  </a:lnTo>
                  <a:lnTo>
                    <a:pt x="219" y="15"/>
                  </a:lnTo>
                  <a:lnTo>
                    <a:pt x="223" y="13"/>
                  </a:lnTo>
                  <a:lnTo>
                    <a:pt x="227" y="13"/>
                  </a:lnTo>
                  <a:lnTo>
                    <a:pt x="230" y="11"/>
                  </a:lnTo>
                  <a:lnTo>
                    <a:pt x="234" y="9"/>
                  </a:lnTo>
                  <a:lnTo>
                    <a:pt x="238" y="7"/>
                  </a:lnTo>
                  <a:lnTo>
                    <a:pt x="242" y="7"/>
                  </a:lnTo>
                  <a:lnTo>
                    <a:pt x="246" y="5"/>
                  </a:lnTo>
                  <a:lnTo>
                    <a:pt x="249" y="4"/>
                  </a:lnTo>
                  <a:lnTo>
                    <a:pt x="253" y="2"/>
                  </a:lnTo>
                  <a:lnTo>
                    <a:pt x="257" y="2"/>
                  </a:lnTo>
                  <a:lnTo>
                    <a:pt x="261" y="2"/>
                  </a:lnTo>
                  <a:lnTo>
                    <a:pt x="266" y="2"/>
                  </a:lnTo>
                  <a:lnTo>
                    <a:pt x="270" y="0"/>
                  </a:lnTo>
                  <a:lnTo>
                    <a:pt x="274" y="2"/>
                  </a:lnTo>
                  <a:lnTo>
                    <a:pt x="278" y="2"/>
                  </a:lnTo>
                  <a:lnTo>
                    <a:pt x="284" y="4"/>
                  </a:lnTo>
                  <a:lnTo>
                    <a:pt x="287" y="4"/>
                  </a:lnTo>
                  <a:lnTo>
                    <a:pt x="291" y="5"/>
                  </a:lnTo>
                  <a:lnTo>
                    <a:pt x="295" y="5"/>
                  </a:lnTo>
                  <a:lnTo>
                    <a:pt x="301" y="7"/>
                  </a:lnTo>
                  <a:lnTo>
                    <a:pt x="305" y="9"/>
                  </a:lnTo>
                  <a:lnTo>
                    <a:pt x="308" y="11"/>
                  </a:lnTo>
                  <a:lnTo>
                    <a:pt x="312" y="11"/>
                  </a:lnTo>
                  <a:lnTo>
                    <a:pt x="318" y="13"/>
                  </a:lnTo>
                  <a:lnTo>
                    <a:pt x="322" y="13"/>
                  </a:lnTo>
                  <a:lnTo>
                    <a:pt x="327" y="13"/>
                  </a:lnTo>
                  <a:lnTo>
                    <a:pt x="331" y="13"/>
                  </a:lnTo>
                  <a:lnTo>
                    <a:pt x="337" y="13"/>
                  </a:lnTo>
                  <a:lnTo>
                    <a:pt x="348" y="9"/>
                  </a:lnTo>
                  <a:lnTo>
                    <a:pt x="358" y="7"/>
                  </a:lnTo>
                  <a:lnTo>
                    <a:pt x="365" y="9"/>
                  </a:lnTo>
                  <a:lnTo>
                    <a:pt x="373" y="13"/>
                  </a:lnTo>
                  <a:lnTo>
                    <a:pt x="377" y="19"/>
                  </a:lnTo>
                  <a:lnTo>
                    <a:pt x="381" y="24"/>
                  </a:lnTo>
                  <a:lnTo>
                    <a:pt x="384" y="34"/>
                  </a:lnTo>
                  <a:lnTo>
                    <a:pt x="386" y="43"/>
                  </a:lnTo>
                  <a:lnTo>
                    <a:pt x="386" y="53"/>
                  </a:lnTo>
                  <a:lnTo>
                    <a:pt x="386" y="62"/>
                  </a:lnTo>
                  <a:lnTo>
                    <a:pt x="384" y="74"/>
                  </a:lnTo>
                  <a:lnTo>
                    <a:pt x="384" y="83"/>
                  </a:lnTo>
                  <a:lnTo>
                    <a:pt x="382" y="93"/>
                  </a:lnTo>
                  <a:lnTo>
                    <a:pt x="381" y="102"/>
                  </a:lnTo>
                  <a:lnTo>
                    <a:pt x="379" y="110"/>
                  </a:lnTo>
                  <a:lnTo>
                    <a:pt x="377" y="118"/>
                  </a:lnTo>
                  <a:lnTo>
                    <a:pt x="373" y="135"/>
                  </a:lnTo>
                  <a:lnTo>
                    <a:pt x="369" y="152"/>
                  </a:lnTo>
                  <a:lnTo>
                    <a:pt x="363" y="169"/>
                  </a:lnTo>
                  <a:lnTo>
                    <a:pt x="360" y="186"/>
                  </a:lnTo>
                  <a:lnTo>
                    <a:pt x="354" y="203"/>
                  </a:lnTo>
                  <a:lnTo>
                    <a:pt x="348" y="220"/>
                  </a:lnTo>
                  <a:lnTo>
                    <a:pt x="344" y="237"/>
                  </a:lnTo>
                  <a:lnTo>
                    <a:pt x="341" y="256"/>
                  </a:lnTo>
                  <a:lnTo>
                    <a:pt x="335" y="273"/>
                  </a:lnTo>
                  <a:lnTo>
                    <a:pt x="331" y="293"/>
                  </a:lnTo>
                  <a:lnTo>
                    <a:pt x="327" y="310"/>
                  </a:lnTo>
                  <a:lnTo>
                    <a:pt x="325" y="329"/>
                  </a:lnTo>
                  <a:lnTo>
                    <a:pt x="324" y="348"/>
                  </a:lnTo>
                  <a:lnTo>
                    <a:pt x="324" y="369"/>
                  </a:lnTo>
                  <a:lnTo>
                    <a:pt x="324" y="388"/>
                  </a:lnTo>
                  <a:lnTo>
                    <a:pt x="325" y="408"/>
                  </a:lnTo>
                  <a:lnTo>
                    <a:pt x="324" y="410"/>
                  </a:lnTo>
                  <a:lnTo>
                    <a:pt x="322" y="410"/>
                  </a:lnTo>
                  <a:lnTo>
                    <a:pt x="320" y="410"/>
                  </a:lnTo>
                  <a:lnTo>
                    <a:pt x="318" y="408"/>
                  </a:lnTo>
                  <a:lnTo>
                    <a:pt x="316" y="408"/>
                  </a:lnTo>
                  <a:lnTo>
                    <a:pt x="316" y="408"/>
                  </a:lnTo>
                  <a:lnTo>
                    <a:pt x="314" y="410"/>
                  </a:lnTo>
                  <a:lnTo>
                    <a:pt x="312" y="412"/>
                  </a:lnTo>
                  <a:lnTo>
                    <a:pt x="308" y="391"/>
                  </a:lnTo>
                  <a:lnTo>
                    <a:pt x="306" y="374"/>
                  </a:lnTo>
                  <a:lnTo>
                    <a:pt x="305" y="355"/>
                  </a:lnTo>
                  <a:lnTo>
                    <a:pt x="306" y="336"/>
                  </a:lnTo>
                  <a:lnTo>
                    <a:pt x="306" y="317"/>
                  </a:lnTo>
                  <a:lnTo>
                    <a:pt x="310" y="298"/>
                  </a:lnTo>
                  <a:lnTo>
                    <a:pt x="312" y="279"/>
                  </a:lnTo>
                  <a:lnTo>
                    <a:pt x="316" y="260"/>
                  </a:lnTo>
                  <a:lnTo>
                    <a:pt x="322" y="243"/>
                  </a:lnTo>
                  <a:lnTo>
                    <a:pt x="325" y="224"/>
                  </a:lnTo>
                  <a:lnTo>
                    <a:pt x="331" y="205"/>
                  </a:lnTo>
                  <a:lnTo>
                    <a:pt x="337" y="188"/>
                  </a:lnTo>
                  <a:lnTo>
                    <a:pt x="343" y="169"/>
                  </a:lnTo>
                  <a:lnTo>
                    <a:pt x="350" y="150"/>
                  </a:lnTo>
                  <a:lnTo>
                    <a:pt x="354" y="133"/>
                  </a:lnTo>
                  <a:lnTo>
                    <a:pt x="360" y="114"/>
                  </a:lnTo>
                  <a:lnTo>
                    <a:pt x="362" y="106"/>
                  </a:lnTo>
                  <a:lnTo>
                    <a:pt x="363" y="99"/>
                  </a:lnTo>
                  <a:lnTo>
                    <a:pt x="365" y="91"/>
                  </a:lnTo>
                  <a:lnTo>
                    <a:pt x="365" y="83"/>
                  </a:lnTo>
                  <a:lnTo>
                    <a:pt x="367" y="74"/>
                  </a:lnTo>
                  <a:lnTo>
                    <a:pt x="367" y="64"/>
                  </a:lnTo>
                  <a:lnTo>
                    <a:pt x="365" y="57"/>
                  </a:lnTo>
                  <a:lnTo>
                    <a:pt x="365" y="49"/>
                  </a:lnTo>
                  <a:lnTo>
                    <a:pt x="363" y="42"/>
                  </a:lnTo>
                  <a:lnTo>
                    <a:pt x="360" y="36"/>
                  </a:lnTo>
                  <a:lnTo>
                    <a:pt x="356" y="30"/>
                  </a:lnTo>
                  <a:lnTo>
                    <a:pt x="350" y="26"/>
                  </a:lnTo>
                  <a:lnTo>
                    <a:pt x="344" y="24"/>
                  </a:lnTo>
                  <a:lnTo>
                    <a:pt x="337" y="24"/>
                  </a:lnTo>
                  <a:lnTo>
                    <a:pt x="327" y="26"/>
                  </a:lnTo>
                  <a:lnTo>
                    <a:pt x="316" y="30"/>
                  </a:lnTo>
                  <a:lnTo>
                    <a:pt x="312" y="30"/>
                  </a:lnTo>
                  <a:lnTo>
                    <a:pt x="310" y="30"/>
                  </a:lnTo>
                  <a:lnTo>
                    <a:pt x="308" y="30"/>
                  </a:lnTo>
                  <a:lnTo>
                    <a:pt x="306" y="28"/>
                  </a:lnTo>
                  <a:lnTo>
                    <a:pt x="303" y="28"/>
                  </a:lnTo>
                  <a:lnTo>
                    <a:pt x="301" y="28"/>
                  </a:lnTo>
                  <a:lnTo>
                    <a:pt x="299" y="26"/>
                  </a:lnTo>
                  <a:lnTo>
                    <a:pt x="297" y="26"/>
                  </a:lnTo>
                  <a:lnTo>
                    <a:pt x="293" y="24"/>
                  </a:lnTo>
                  <a:lnTo>
                    <a:pt x="291" y="23"/>
                  </a:lnTo>
                  <a:lnTo>
                    <a:pt x="289" y="23"/>
                  </a:lnTo>
                  <a:lnTo>
                    <a:pt x="287" y="23"/>
                  </a:lnTo>
                  <a:lnTo>
                    <a:pt x="285" y="21"/>
                  </a:lnTo>
                  <a:lnTo>
                    <a:pt x="282" y="21"/>
                  </a:lnTo>
                  <a:lnTo>
                    <a:pt x="280" y="19"/>
                  </a:lnTo>
                  <a:lnTo>
                    <a:pt x="278" y="19"/>
                  </a:lnTo>
                  <a:lnTo>
                    <a:pt x="276" y="19"/>
                  </a:lnTo>
                  <a:lnTo>
                    <a:pt x="274" y="19"/>
                  </a:lnTo>
                  <a:lnTo>
                    <a:pt x="272" y="19"/>
                  </a:lnTo>
                  <a:lnTo>
                    <a:pt x="270" y="19"/>
                  </a:lnTo>
                  <a:lnTo>
                    <a:pt x="266" y="19"/>
                  </a:lnTo>
                  <a:lnTo>
                    <a:pt x="265" y="21"/>
                  </a:lnTo>
                  <a:lnTo>
                    <a:pt x="263" y="21"/>
                  </a:lnTo>
                  <a:lnTo>
                    <a:pt x="261" y="21"/>
                  </a:lnTo>
                  <a:lnTo>
                    <a:pt x="257" y="23"/>
                  </a:lnTo>
                  <a:lnTo>
                    <a:pt x="255" y="23"/>
                  </a:lnTo>
                  <a:lnTo>
                    <a:pt x="253" y="23"/>
                  </a:lnTo>
                  <a:lnTo>
                    <a:pt x="251" y="23"/>
                  </a:lnTo>
                  <a:lnTo>
                    <a:pt x="247" y="24"/>
                  </a:lnTo>
                  <a:lnTo>
                    <a:pt x="246" y="24"/>
                  </a:lnTo>
                  <a:lnTo>
                    <a:pt x="242" y="24"/>
                  </a:lnTo>
                  <a:lnTo>
                    <a:pt x="240" y="24"/>
                  </a:lnTo>
                  <a:lnTo>
                    <a:pt x="236" y="24"/>
                  </a:lnTo>
                  <a:lnTo>
                    <a:pt x="234" y="26"/>
                  </a:lnTo>
                  <a:lnTo>
                    <a:pt x="232" y="26"/>
                  </a:lnTo>
                  <a:lnTo>
                    <a:pt x="228" y="26"/>
                  </a:lnTo>
                  <a:lnTo>
                    <a:pt x="227" y="28"/>
                  </a:lnTo>
                  <a:lnTo>
                    <a:pt x="225" y="28"/>
                  </a:lnTo>
                  <a:lnTo>
                    <a:pt x="221" y="28"/>
                  </a:lnTo>
                  <a:lnTo>
                    <a:pt x="219" y="30"/>
                  </a:lnTo>
                  <a:lnTo>
                    <a:pt x="217" y="30"/>
                  </a:lnTo>
                  <a:lnTo>
                    <a:pt x="215" y="30"/>
                  </a:lnTo>
                  <a:lnTo>
                    <a:pt x="211" y="30"/>
                  </a:lnTo>
                  <a:lnTo>
                    <a:pt x="209" y="32"/>
                  </a:lnTo>
                  <a:lnTo>
                    <a:pt x="207" y="32"/>
                  </a:lnTo>
                  <a:lnTo>
                    <a:pt x="206" y="32"/>
                  </a:lnTo>
                  <a:lnTo>
                    <a:pt x="204" y="32"/>
                  </a:lnTo>
                  <a:lnTo>
                    <a:pt x="202" y="32"/>
                  </a:lnTo>
                  <a:lnTo>
                    <a:pt x="198" y="30"/>
                  </a:lnTo>
                  <a:lnTo>
                    <a:pt x="194" y="30"/>
                  </a:lnTo>
                  <a:lnTo>
                    <a:pt x="190" y="28"/>
                  </a:lnTo>
                  <a:lnTo>
                    <a:pt x="187" y="26"/>
                  </a:lnTo>
                  <a:lnTo>
                    <a:pt x="183" y="26"/>
                  </a:lnTo>
                  <a:lnTo>
                    <a:pt x="179" y="24"/>
                  </a:lnTo>
                  <a:lnTo>
                    <a:pt x="175" y="23"/>
                  </a:lnTo>
                  <a:lnTo>
                    <a:pt x="173" y="23"/>
                  </a:lnTo>
                  <a:lnTo>
                    <a:pt x="169" y="23"/>
                  </a:lnTo>
                  <a:lnTo>
                    <a:pt x="166" y="23"/>
                  </a:lnTo>
                  <a:lnTo>
                    <a:pt x="164" y="23"/>
                  </a:lnTo>
                  <a:lnTo>
                    <a:pt x="160" y="24"/>
                  </a:lnTo>
                  <a:lnTo>
                    <a:pt x="156" y="26"/>
                  </a:lnTo>
                  <a:lnTo>
                    <a:pt x="154" y="28"/>
                  </a:lnTo>
                  <a:lnTo>
                    <a:pt x="150" y="32"/>
                  </a:lnTo>
                  <a:lnTo>
                    <a:pt x="149" y="36"/>
                  </a:lnTo>
                  <a:lnTo>
                    <a:pt x="145" y="38"/>
                  </a:lnTo>
                  <a:lnTo>
                    <a:pt x="141" y="40"/>
                  </a:lnTo>
                  <a:lnTo>
                    <a:pt x="137" y="42"/>
                  </a:lnTo>
                  <a:lnTo>
                    <a:pt x="133" y="43"/>
                  </a:lnTo>
                  <a:lnTo>
                    <a:pt x="129" y="43"/>
                  </a:lnTo>
                  <a:lnTo>
                    <a:pt x="126" y="43"/>
                  </a:lnTo>
                  <a:lnTo>
                    <a:pt x="122" y="43"/>
                  </a:lnTo>
                  <a:lnTo>
                    <a:pt x="120" y="43"/>
                  </a:lnTo>
                  <a:lnTo>
                    <a:pt x="116" y="43"/>
                  </a:lnTo>
                  <a:lnTo>
                    <a:pt x="112" y="43"/>
                  </a:lnTo>
                  <a:lnTo>
                    <a:pt x="107" y="43"/>
                  </a:lnTo>
                  <a:lnTo>
                    <a:pt x="105" y="43"/>
                  </a:lnTo>
                  <a:lnTo>
                    <a:pt x="101" y="43"/>
                  </a:lnTo>
                  <a:lnTo>
                    <a:pt x="97" y="43"/>
                  </a:lnTo>
                  <a:lnTo>
                    <a:pt x="93" y="43"/>
                  </a:lnTo>
                  <a:lnTo>
                    <a:pt x="90" y="45"/>
                  </a:lnTo>
                  <a:lnTo>
                    <a:pt x="86" y="45"/>
                  </a:lnTo>
                  <a:lnTo>
                    <a:pt x="82" y="49"/>
                  </a:lnTo>
                  <a:lnTo>
                    <a:pt x="78" y="51"/>
                  </a:lnTo>
                  <a:lnTo>
                    <a:pt x="74" y="55"/>
                  </a:lnTo>
                  <a:lnTo>
                    <a:pt x="72" y="57"/>
                  </a:lnTo>
                  <a:lnTo>
                    <a:pt x="71" y="59"/>
                  </a:lnTo>
                  <a:lnTo>
                    <a:pt x="67" y="61"/>
                  </a:lnTo>
                  <a:lnTo>
                    <a:pt x="65" y="62"/>
                  </a:lnTo>
                  <a:lnTo>
                    <a:pt x="63" y="64"/>
                  </a:lnTo>
                  <a:lnTo>
                    <a:pt x="61" y="66"/>
                  </a:lnTo>
                  <a:lnTo>
                    <a:pt x="59" y="68"/>
                  </a:lnTo>
                  <a:lnTo>
                    <a:pt x="55" y="70"/>
                  </a:lnTo>
                  <a:lnTo>
                    <a:pt x="53" y="72"/>
                  </a:lnTo>
                  <a:lnTo>
                    <a:pt x="52" y="72"/>
                  </a:lnTo>
                  <a:lnTo>
                    <a:pt x="50" y="74"/>
                  </a:lnTo>
                  <a:lnTo>
                    <a:pt x="48" y="74"/>
                  </a:lnTo>
                  <a:lnTo>
                    <a:pt x="44" y="76"/>
                  </a:lnTo>
                  <a:lnTo>
                    <a:pt x="42" y="76"/>
                  </a:lnTo>
                  <a:lnTo>
                    <a:pt x="40" y="78"/>
                  </a:lnTo>
                  <a:lnTo>
                    <a:pt x="38" y="78"/>
                  </a:lnTo>
                  <a:lnTo>
                    <a:pt x="34" y="80"/>
                  </a:lnTo>
                  <a:lnTo>
                    <a:pt x="31" y="81"/>
                  </a:lnTo>
                  <a:lnTo>
                    <a:pt x="29" y="83"/>
                  </a:lnTo>
                  <a:lnTo>
                    <a:pt x="27" y="87"/>
                  </a:lnTo>
                  <a:lnTo>
                    <a:pt x="23" y="95"/>
                  </a:lnTo>
                  <a:lnTo>
                    <a:pt x="21" y="102"/>
                  </a:lnTo>
                  <a:lnTo>
                    <a:pt x="21" y="110"/>
                  </a:lnTo>
                  <a:lnTo>
                    <a:pt x="25" y="118"/>
                  </a:lnTo>
                  <a:lnTo>
                    <a:pt x="27" y="125"/>
                  </a:lnTo>
                  <a:lnTo>
                    <a:pt x="31" y="135"/>
                  </a:lnTo>
                  <a:lnTo>
                    <a:pt x="36" y="142"/>
                  </a:lnTo>
                  <a:lnTo>
                    <a:pt x="42" y="150"/>
                  </a:lnTo>
                  <a:lnTo>
                    <a:pt x="48" y="158"/>
                  </a:lnTo>
                  <a:lnTo>
                    <a:pt x="55" y="165"/>
                  </a:lnTo>
                  <a:lnTo>
                    <a:pt x="61" y="175"/>
                  </a:lnTo>
                  <a:lnTo>
                    <a:pt x="67" y="182"/>
                  </a:lnTo>
                  <a:lnTo>
                    <a:pt x="72" y="190"/>
                  </a:lnTo>
                  <a:lnTo>
                    <a:pt x="78" y="197"/>
                  </a:lnTo>
                  <a:lnTo>
                    <a:pt x="82" y="203"/>
                  </a:lnTo>
                  <a:lnTo>
                    <a:pt x="86" y="211"/>
                  </a:lnTo>
                  <a:lnTo>
                    <a:pt x="93" y="222"/>
                  </a:lnTo>
                  <a:lnTo>
                    <a:pt x="101" y="234"/>
                  </a:lnTo>
                  <a:lnTo>
                    <a:pt x="107" y="245"/>
                  </a:lnTo>
                  <a:lnTo>
                    <a:pt x="114" y="258"/>
                  </a:lnTo>
                  <a:lnTo>
                    <a:pt x="120" y="270"/>
                  </a:lnTo>
                  <a:lnTo>
                    <a:pt x="124" y="283"/>
                  </a:lnTo>
                  <a:lnTo>
                    <a:pt x="129" y="296"/>
                  </a:lnTo>
                  <a:lnTo>
                    <a:pt x="133" y="310"/>
                  </a:lnTo>
                  <a:lnTo>
                    <a:pt x="137" y="323"/>
                  </a:lnTo>
                  <a:lnTo>
                    <a:pt x="141" y="336"/>
                  </a:lnTo>
                  <a:lnTo>
                    <a:pt x="143" y="350"/>
                  </a:lnTo>
                  <a:lnTo>
                    <a:pt x="145" y="363"/>
                  </a:lnTo>
                  <a:lnTo>
                    <a:pt x="147" y="376"/>
                  </a:lnTo>
                  <a:lnTo>
                    <a:pt x="149" y="391"/>
                  </a:lnTo>
                  <a:lnTo>
                    <a:pt x="150" y="407"/>
                  </a:lnTo>
                  <a:lnTo>
                    <a:pt x="152" y="420"/>
                  </a:lnTo>
                  <a:lnTo>
                    <a:pt x="149" y="420"/>
                  </a:lnTo>
                  <a:lnTo>
                    <a:pt x="145" y="420"/>
                  </a:lnTo>
                  <a:lnTo>
                    <a:pt x="141" y="422"/>
                  </a:lnTo>
                  <a:lnTo>
                    <a:pt x="137" y="422"/>
                  </a:lnTo>
                  <a:lnTo>
                    <a:pt x="135" y="403"/>
                  </a:lnTo>
                  <a:lnTo>
                    <a:pt x="131" y="384"/>
                  </a:lnTo>
                  <a:lnTo>
                    <a:pt x="129" y="365"/>
                  </a:lnTo>
                  <a:lnTo>
                    <a:pt x="126" y="346"/>
                  </a:lnTo>
                  <a:lnTo>
                    <a:pt x="120" y="329"/>
                  </a:lnTo>
                  <a:lnTo>
                    <a:pt x="114" y="310"/>
                  </a:lnTo>
                  <a:lnTo>
                    <a:pt x="109" y="293"/>
                  </a:lnTo>
                  <a:lnTo>
                    <a:pt x="103" y="275"/>
                  </a:lnTo>
                  <a:lnTo>
                    <a:pt x="93" y="258"/>
                  </a:lnTo>
                  <a:lnTo>
                    <a:pt x="86" y="243"/>
                  </a:lnTo>
                  <a:lnTo>
                    <a:pt x="76" y="226"/>
                  </a:lnTo>
                  <a:lnTo>
                    <a:pt x="67" y="211"/>
                  </a:lnTo>
                  <a:lnTo>
                    <a:pt x="57" y="196"/>
                  </a:lnTo>
                  <a:lnTo>
                    <a:pt x="46" y="180"/>
                  </a:lnTo>
                  <a:lnTo>
                    <a:pt x="32" y="165"/>
                  </a:lnTo>
                  <a:lnTo>
                    <a:pt x="21" y="152"/>
                  </a:lnTo>
                  <a:lnTo>
                    <a:pt x="15" y="146"/>
                  </a:lnTo>
                  <a:lnTo>
                    <a:pt x="13" y="140"/>
                  </a:lnTo>
                  <a:lnTo>
                    <a:pt x="10" y="135"/>
                  </a:lnTo>
                  <a:lnTo>
                    <a:pt x="8" y="129"/>
                  </a:lnTo>
                  <a:lnTo>
                    <a:pt x="6" y="125"/>
                  </a:lnTo>
                  <a:lnTo>
                    <a:pt x="4" y="119"/>
                  </a:lnTo>
                  <a:lnTo>
                    <a:pt x="2" y="114"/>
                  </a:lnTo>
                  <a:lnTo>
                    <a:pt x="2" y="110"/>
                  </a:lnTo>
                  <a:lnTo>
                    <a:pt x="0" y="104"/>
                  </a:lnTo>
                  <a:lnTo>
                    <a:pt x="2" y="100"/>
                  </a:lnTo>
                  <a:lnTo>
                    <a:pt x="2" y="95"/>
                  </a:lnTo>
                  <a:lnTo>
                    <a:pt x="2" y="91"/>
                  </a:lnTo>
                  <a:lnTo>
                    <a:pt x="4" y="87"/>
                  </a:lnTo>
                  <a:lnTo>
                    <a:pt x="6" y="83"/>
                  </a:lnTo>
                  <a:lnTo>
                    <a:pt x="8" y="80"/>
                  </a:lnTo>
                  <a:lnTo>
                    <a:pt x="10" y="76"/>
                  </a:lnTo>
                  <a:lnTo>
                    <a:pt x="13" y="72"/>
                  </a:lnTo>
                  <a:lnTo>
                    <a:pt x="17" y="68"/>
                  </a:lnTo>
                  <a:lnTo>
                    <a:pt x="19" y="68"/>
                  </a:lnTo>
                  <a:lnTo>
                    <a:pt x="21" y="66"/>
                  </a:lnTo>
                  <a:lnTo>
                    <a:pt x="23" y="64"/>
                  </a:lnTo>
                  <a:lnTo>
                    <a:pt x="25" y="64"/>
                  </a:lnTo>
                  <a:lnTo>
                    <a:pt x="27" y="62"/>
                  </a:lnTo>
                  <a:lnTo>
                    <a:pt x="29" y="62"/>
                  </a:lnTo>
                  <a:lnTo>
                    <a:pt x="32" y="61"/>
                  </a:lnTo>
                  <a:lnTo>
                    <a:pt x="34" y="59"/>
                  </a:lnTo>
                  <a:lnTo>
                    <a:pt x="36" y="59"/>
                  </a:lnTo>
                  <a:lnTo>
                    <a:pt x="38" y="57"/>
                  </a:lnTo>
                  <a:lnTo>
                    <a:pt x="40" y="55"/>
                  </a:lnTo>
                  <a:lnTo>
                    <a:pt x="44" y="55"/>
                  </a:lnTo>
                  <a:lnTo>
                    <a:pt x="48" y="51"/>
                  </a:lnTo>
                  <a:lnTo>
                    <a:pt x="52" y="49"/>
                  </a:lnTo>
                  <a:lnTo>
                    <a:pt x="53" y="45"/>
                  </a:lnTo>
                  <a:lnTo>
                    <a:pt x="57" y="42"/>
                  </a:lnTo>
                  <a:lnTo>
                    <a:pt x="61" y="40"/>
                  </a:lnTo>
                  <a:lnTo>
                    <a:pt x="65" y="36"/>
                  </a:lnTo>
                  <a:lnTo>
                    <a:pt x="69" y="34"/>
                  </a:lnTo>
                  <a:lnTo>
                    <a:pt x="71" y="32"/>
                  </a:lnTo>
                  <a:lnTo>
                    <a:pt x="74" y="30"/>
                  </a:lnTo>
                  <a:lnTo>
                    <a:pt x="76" y="28"/>
                  </a:lnTo>
                  <a:lnTo>
                    <a:pt x="78" y="28"/>
                  </a:lnTo>
                  <a:lnTo>
                    <a:pt x="80" y="28"/>
                  </a:lnTo>
                  <a:lnTo>
                    <a:pt x="84" y="26"/>
                  </a:lnTo>
                  <a:lnTo>
                    <a:pt x="86" y="26"/>
                  </a:lnTo>
                  <a:lnTo>
                    <a:pt x="88" y="26"/>
                  </a:lnTo>
                  <a:lnTo>
                    <a:pt x="91" y="26"/>
                  </a:lnTo>
                  <a:lnTo>
                    <a:pt x="93" y="26"/>
                  </a:lnTo>
                  <a:lnTo>
                    <a:pt x="95" y="26"/>
                  </a:lnTo>
                  <a:lnTo>
                    <a:pt x="99" y="28"/>
                  </a:lnTo>
                  <a:lnTo>
                    <a:pt x="101" y="28"/>
                  </a:lnTo>
                  <a:lnTo>
                    <a:pt x="103" y="28"/>
                  </a:lnTo>
                  <a:lnTo>
                    <a:pt x="107" y="28"/>
                  </a:lnTo>
                  <a:lnTo>
                    <a:pt x="109" y="28"/>
                  </a:lnTo>
                  <a:lnTo>
                    <a:pt x="110" y="28"/>
                  </a:lnTo>
                  <a:lnTo>
                    <a:pt x="116" y="28"/>
                  </a:lnTo>
                  <a:lnTo>
                    <a:pt x="120" y="26"/>
                  </a:lnTo>
                  <a:lnTo>
                    <a:pt x="124" y="24"/>
                  </a:lnTo>
                  <a:lnTo>
                    <a:pt x="128" y="24"/>
                  </a:lnTo>
                  <a:lnTo>
                    <a:pt x="129" y="23"/>
                  </a:lnTo>
                  <a:lnTo>
                    <a:pt x="133" y="21"/>
                  </a:lnTo>
                  <a:lnTo>
                    <a:pt x="135" y="19"/>
                  </a:lnTo>
                  <a:lnTo>
                    <a:pt x="137" y="19"/>
                  </a:lnTo>
                  <a:lnTo>
                    <a:pt x="141" y="15"/>
                  </a:lnTo>
                  <a:lnTo>
                    <a:pt x="145" y="11"/>
                  </a:lnTo>
                  <a:lnTo>
                    <a:pt x="147" y="11"/>
                  </a:lnTo>
                  <a:lnTo>
                    <a:pt x="149" y="9"/>
                  </a:lnTo>
                  <a:lnTo>
                    <a:pt x="150" y="9"/>
                  </a:lnTo>
                  <a:lnTo>
                    <a:pt x="152" y="9"/>
                  </a:lnTo>
                  <a:lnTo>
                    <a:pt x="152" y="9"/>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609" name="Freeform 145">
              <a:extLst>
                <a:ext uri="{FF2B5EF4-FFF2-40B4-BE49-F238E27FC236}">
                  <a16:creationId xmlns:a16="http://schemas.microsoft.com/office/drawing/2014/main" id="{96756BC5-EE84-6340-8BA6-1FECC6AE43D3}"/>
                </a:ext>
              </a:extLst>
            </p:cNvPr>
            <p:cNvSpPr>
              <a:spLocks/>
            </p:cNvSpPr>
            <p:nvPr/>
          </p:nvSpPr>
          <p:spPr bwMode="auto">
            <a:xfrm>
              <a:off x="3265" y="2253"/>
              <a:ext cx="26" cy="34"/>
            </a:xfrm>
            <a:custGeom>
              <a:avLst/>
              <a:gdLst>
                <a:gd name="T0" fmla="*/ 23 w 52"/>
                <a:gd name="T1" fmla="*/ 2 h 69"/>
                <a:gd name="T2" fmla="*/ 29 w 52"/>
                <a:gd name="T3" fmla="*/ 4 h 69"/>
                <a:gd name="T4" fmla="*/ 34 w 52"/>
                <a:gd name="T5" fmla="*/ 10 h 69"/>
                <a:gd name="T6" fmla="*/ 40 w 52"/>
                <a:gd name="T7" fmla="*/ 17 h 69"/>
                <a:gd name="T8" fmla="*/ 44 w 52"/>
                <a:gd name="T9" fmla="*/ 25 h 69"/>
                <a:gd name="T10" fmla="*/ 48 w 52"/>
                <a:gd name="T11" fmla="*/ 33 h 69"/>
                <a:gd name="T12" fmla="*/ 50 w 52"/>
                <a:gd name="T13" fmla="*/ 40 h 69"/>
                <a:gd name="T14" fmla="*/ 52 w 52"/>
                <a:gd name="T15" fmla="*/ 50 h 69"/>
                <a:gd name="T16" fmla="*/ 52 w 52"/>
                <a:gd name="T17" fmla="*/ 55 h 69"/>
                <a:gd name="T18" fmla="*/ 52 w 52"/>
                <a:gd name="T19" fmla="*/ 59 h 69"/>
                <a:gd name="T20" fmla="*/ 48 w 52"/>
                <a:gd name="T21" fmla="*/ 65 h 69"/>
                <a:gd name="T22" fmla="*/ 42 w 52"/>
                <a:gd name="T23" fmla="*/ 69 h 69"/>
                <a:gd name="T24" fmla="*/ 36 w 52"/>
                <a:gd name="T25" fmla="*/ 69 h 69"/>
                <a:gd name="T26" fmla="*/ 33 w 52"/>
                <a:gd name="T27" fmla="*/ 69 h 69"/>
                <a:gd name="T28" fmla="*/ 27 w 52"/>
                <a:gd name="T29" fmla="*/ 67 h 69"/>
                <a:gd name="T30" fmla="*/ 21 w 52"/>
                <a:gd name="T31" fmla="*/ 63 h 69"/>
                <a:gd name="T32" fmla="*/ 17 w 52"/>
                <a:gd name="T33" fmla="*/ 59 h 69"/>
                <a:gd name="T34" fmla="*/ 12 w 52"/>
                <a:gd name="T35" fmla="*/ 52 h 69"/>
                <a:gd name="T36" fmla="*/ 8 w 52"/>
                <a:gd name="T37" fmla="*/ 46 h 69"/>
                <a:gd name="T38" fmla="*/ 6 w 52"/>
                <a:gd name="T39" fmla="*/ 36 h 69"/>
                <a:gd name="T40" fmla="*/ 2 w 52"/>
                <a:gd name="T41" fmla="*/ 29 h 69"/>
                <a:gd name="T42" fmla="*/ 0 w 52"/>
                <a:gd name="T43" fmla="*/ 23 h 69"/>
                <a:gd name="T44" fmla="*/ 0 w 52"/>
                <a:gd name="T45" fmla="*/ 17 h 69"/>
                <a:gd name="T46" fmla="*/ 2 w 52"/>
                <a:gd name="T47" fmla="*/ 16 h 69"/>
                <a:gd name="T48" fmla="*/ 4 w 52"/>
                <a:gd name="T49" fmla="*/ 14 h 69"/>
                <a:gd name="T50" fmla="*/ 8 w 52"/>
                <a:gd name="T51" fmla="*/ 12 h 69"/>
                <a:gd name="T52" fmla="*/ 10 w 52"/>
                <a:gd name="T53" fmla="*/ 16 h 69"/>
                <a:gd name="T54" fmla="*/ 12 w 52"/>
                <a:gd name="T55" fmla="*/ 23 h 69"/>
                <a:gd name="T56" fmla="*/ 15 w 52"/>
                <a:gd name="T57" fmla="*/ 31 h 69"/>
                <a:gd name="T58" fmla="*/ 17 w 52"/>
                <a:gd name="T59" fmla="*/ 36 h 69"/>
                <a:gd name="T60" fmla="*/ 19 w 52"/>
                <a:gd name="T61" fmla="*/ 44 h 69"/>
                <a:gd name="T62" fmla="*/ 23 w 52"/>
                <a:gd name="T63" fmla="*/ 50 h 69"/>
                <a:gd name="T64" fmla="*/ 29 w 52"/>
                <a:gd name="T65" fmla="*/ 54 h 69"/>
                <a:gd name="T66" fmla="*/ 34 w 52"/>
                <a:gd name="T67" fmla="*/ 55 h 69"/>
                <a:gd name="T68" fmla="*/ 38 w 52"/>
                <a:gd name="T69" fmla="*/ 54 h 69"/>
                <a:gd name="T70" fmla="*/ 38 w 52"/>
                <a:gd name="T71" fmla="*/ 48 h 69"/>
                <a:gd name="T72" fmla="*/ 38 w 52"/>
                <a:gd name="T73" fmla="*/ 44 h 69"/>
                <a:gd name="T74" fmla="*/ 34 w 52"/>
                <a:gd name="T75" fmla="*/ 36 h 69"/>
                <a:gd name="T76" fmla="*/ 31 w 52"/>
                <a:gd name="T77" fmla="*/ 31 h 69"/>
                <a:gd name="T78" fmla="*/ 27 w 52"/>
                <a:gd name="T79" fmla="*/ 25 h 69"/>
                <a:gd name="T80" fmla="*/ 21 w 52"/>
                <a:gd name="T81" fmla="*/ 19 h 69"/>
                <a:gd name="T82" fmla="*/ 17 w 52"/>
                <a:gd name="T83" fmla="*/ 14 h 69"/>
                <a:gd name="T84" fmla="*/ 19 w 52"/>
                <a:gd name="T85" fmla="*/ 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2" h="69">
                  <a:moveTo>
                    <a:pt x="19" y="0"/>
                  </a:moveTo>
                  <a:lnTo>
                    <a:pt x="23" y="2"/>
                  </a:lnTo>
                  <a:lnTo>
                    <a:pt x="27" y="2"/>
                  </a:lnTo>
                  <a:lnTo>
                    <a:pt x="29" y="4"/>
                  </a:lnTo>
                  <a:lnTo>
                    <a:pt x="33" y="8"/>
                  </a:lnTo>
                  <a:lnTo>
                    <a:pt x="34" y="10"/>
                  </a:lnTo>
                  <a:lnTo>
                    <a:pt x="36" y="14"/>
                  </a:lnTo>
                  <a:lnTo>
                    <a:pt x="40" y="17"/>
                  </a:lnTo>
                  <a:lnTo>
                    <a:pt x="42" y="21"/>
                  </a:lnTo>
                  <a:lnTo>
                    <a:pt x="44" y="25"/>
                  </a:lnTo>
                  <a:lnTo>
                    <a:pt x="46" y="29"/>
                  </a:lnTo>
                  <a:lnTo>
                    <a:pt x="48" y="33"/>
                  </a:lnTo>
                  <a:lnTo>
                    <a:pt x="50" y="36"/>
                  </a:lnTo>
                  <a:lnTo>
                    <a:pt x="50" y="40"/>
                  </a:lnTo>
                  <a:lnTo>
                    <a:pt x="52" y="46"/>
                  </a:lnTo>
                  <a:lnTo>
                    <a:pt x="52" y="50"/>
                  </a:lnTo>
                  <a:lnTo>
                    <a:pt x="52" y="54"/>
                  </a:lnTo>
                  <a:lnTo>
                    <a:pt x="52" y="55"/>
                  </a:lnTo>
                  <a:lnTo>
                    <a:pt x="52" y="57"/>
                  </a:lnTo>
                  <a:lnTo>
                    <a:pt x="52" y="59"/>
                  </a:lnTo>
                  <a:lnTo>
                    <a:pt x="50" y="61"/>
                  </a:lnTo>
                  <a:lnTo>
                    <a:pt x="48" y="65"/>
                  </a:lnTo>
                  <a:lnTo>
                    <a:pt x="44" y="69"/>
                  </a:lnTo>
                  <a:lnTo>
                    <a:pt x="42" y="69"/>
                  </a:lnTo>
                  <a:lnTo>
                    <a:pt x="40" y="69"/>
                  </a:lnTo>
                  <a:lnTo>
                    <a:pt x="36" y="69"/>
                  </a:lnTo>
                  <a:lnTo>
                    <a:pt x="34" y="69"/>
                  </a:lnTo>
                  <a:lnTo>
                    <a:pt x="33" y="69"/>
                  </a:lnTo>
                  <a:lnTo>
                    <a:pt x="29" y="69"/>
                  </a:lnTo>
                  <a:lnTo>
                    <a:pt x="27" y="67"/>
                  </a:lnTo>
                  <a:lnTo>
                    <a:pt x="23" y="65"/>
                  </a:lnTo>
                  <a:lnTo>
                    <a:pt x="21" y="63"/>
                  </a:lnTo>
                  <a:lnTo>
                    <a:pt x="19" y="61"/>
                  </a:lnTo>
                  <a:lnTo>
                    <a:pt x="17" y="59"/>
                  </a:lnTo>
                  <a:lnTo>
                    <a:pt x="13" y="55"/>
                  </a:lnTo>
                  <a:lnTo>
                    <a:pt x="12" y="52"/>
                  </a:lnTo>
                  <a:lnTo>
                    <a:pt x="10" y="50"/>
                  </a:lnTo>
                  <a:lnTo>
                    <a:pt x="8" y="46"/>
                  </a:lnTo>
                  <a:lnTo>
                    <a:pt x="8" y="42"/>
                  </a:lnTo>
                  <a:lnTo>
                    <a:pt x="6" y="36"/>
                  </a:lnTo>
                  <a:lnTo>
                    <a:pt x="4" y="33"/>
                  </a:lnTo>
                  <a:lnTo>
                    <a:pt x="2" y="29"/>
                  </a:lnTo>
                  <a:lnTo>
                    <a:pt x="2" y="27"/>
                  </a:lnTo>
                  <a:lnTo>
                    <a:pt x="0" y="23"/>
                  </a:lnTo>
                  <a:lnTo>
                    <a:pt x="0" y="21"/>
                  </a:lnTo>
                  <a:lnTo>
                    <a:pt x="0" y="17"/>
                  </a:lnTo>
                  <a:lnTo>
                    <a:pt x="0" y="17"/>
                  </a:lnTo>
                  <a:lnTo>
                    <a:pt x="2" y="16"/>
                  </a:lnTo>
                  <a:lnTo>
                    <a:pt x="4" y="16"/>
                  </a:lnTo>
                  <a:lnTo>
                    <a:pt x="4" y="14"/>
                  </a:lnTo>
                  <a:lnTo>
                    <a:pt x="6" y="14"/>
                  </a:lnTo>
                  <a:lnTo>
                    <a:pt x="8" y="12"/>
                  </a:lnTo>
                  <a:lnTo>
                    <a:pt x="10" y="14"/>
                  </a:lnTo>
                  <a:lnTo>
                    <a:pt x="10" y="16"/>
                  </a:lnTo>
                  <a:lnTo>
                    <a:pt x="12" y="19"/>
                  </a:lnTo>
                  <a:lnTo>
                    <a:pt x="12" y="23"/>
                  </a:lnTo>
                  <a:lnTo>
                    <a:pt x="13" y="27"/>
                  </a:lnTo>
                  <a:lnTo>
                    <a:pt x="15" y="31"/>
                  </a:lnTo>
                  <a:lnTo>
                    <a:pt x="15" y="35"/>
                  </a:lnTo>
                  <a:lnTo>
                    <a:pt x="17" y="36"/>
                  </a:lnTo>
                  <a:lnTo>
                    <a:pt x="19" y="40"/>
                  </a:lnTo>
                  <a:lnTo>
                    <a:pt x="19" y="44"/>
                  </a:lnTo>
                  <a:lnTo>
                    <a:pt x="21" y="46"/>
                  </a:lnTo>
                  <a:lnTo>
                    <a:pt x="23" y="50"/>
                  </a:lnTo>
                  <a:lnTo>
                    <a:pt x="25" y="52"/>
                  </a:lnTo>
                  <a:lnTo>
                    <a:pt x="29" y="54"/>
                  </a:lnTo>
                  <a:lnTo>
                    <a:pt x="31" y="54"/>
                  </a:lnTo>
                  <a:lnTo>
                    <a:pt x="34" y="55"/>
                  </a:lnTo>
                  <a:lnTo>
                    <a:pt x="36" y="55"/>
                  </a:lnTo>
                  <a:lnTo>
                    <a:pt x="38" y="54"/>
                  </a:lnTo>
                  <a:lnTo>
                    <a:pt x="38" y="52"/>
                  </a:lnTo>
                  <a:lnTo>
                    <a:pt x="38" y="48"/>
                  </a:lnTo>
                  <a:lnTo>
                    <a:pt x="38" y="46"/>
                  </a:lnTo>
                  <a:lnTo>
                    <a:pt x="38" y="44"/>
                  </a:lnTo>
                  <a:lnTo>
                    <a:pt x="36" y="40"/>
                  </a:lnTo>
                  <a:lnTo>
                    <a:pt x="34" y="36"/>
                  </a:lnTo>
                  <a:lnTo>
                    <a:pt x="33" y="35"/>
                  </a:lnTo>
                  <a:lnTo>
                    <a:pt x="31" y="31"/>
                  </a:lnTo>
                  <a:lnTo>
                    <a:pt x="29" y="29"/>
                  </a:lnTo>
                  <a:lnTo>
                    <a:pt x="27" y="25"/>
                  </a:lnTo>
                  <a:lnTo>
                    <a:pt x="23" y="21"/>
                  </a:lnTo>
                  <a:lnTo>
                    <a:pt x="21" y="19"/>
                  </a:lnTo>
                  <a:lnTo>
                    <a:pt x="19" y="16"/>
                  </a:lnTo>
                  <a:lnTo>
                    <a:pt x="17" y="14"/>
                  </a:lnTo>
                  <a:lnTo>
                    <a:pt x="15" y="12"/>
                  </a:lnTo>
                  <a:lnTo>
                    <a:pt x="19" y="0"/>
                  </a:lnTo>
                  <a:lnTo>
                    <a:pt x="19" y="0"/>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610" name="Freeform 146">
              <a:extLst>
                <a:ext uri="{FF2B5EF4-FFF2-40B4-BE49-F238E27FC236}">
                  <a16:creationId xmlns:a16="http://schemas.microsoft.com/office/drawing/2014/main" id="{0A501FA0-6BD1-4645-ACD9-18B01091B794}"/>
                </a:ext>
              </a:extLst>
            </p:cNvPr>
            <p:cNvSpPr>
              <a:spLocks/>
            </p:cNvSpPr>
            <p:nvPr/>
          </p:nvSpPr>
          <p:spPr bwMode="auto">
            <a:xfrm>
              <a:off x="3290" y="2236"/>
              <a:ext cx="27" cy="40"/>
            </a:xfrm>
            <a:custGeom>
              <a:avLst/>
              <a:gdLst>
                <a:gd name="T0" fmla="*/ 43 w 55"/>
                <a:gd name="T1" fmla="*/ 2 h 80"/>
                <a:gd name="T2" fmla="*/ 47 w 55"/>
                <a:gd name="T3" fmla="*/ 8 h 80"/>
                <a:gd name="T4" fmla="*/ 49 w 55"/>
                <a:gd name="T5" fmla="*/ 13 h 80"/>
                <a:gd name="T6" fmla="*/ 53 w 55"/>
                <a:gd name="T7" fmla="*/ 21 h 80"/>
                <a:gd name="T8" fmla="*/ 53 w 55"/>
                <a:gd name="T9" fmla="*/ 29 h 80"/>
                <a:gd name="T10" fmla="*/ 55 w 55"/>
                <a:gd name="T11" fmla="*/ 36 h 80"/>
                <a:gd name="T12" fmla="*/ 53 w 55"/>
                <a:gd name="T13" fmla="*/ 44 h 80"/>
                <a:gd name="T14" fmla="*/ 53 w 55"/>
                <a:gd name="T15" fmla="*/ 51 h 80"/>
                <a:gd name="T16" fmla="*/ 51 w 55"/>
                <a:gd name="T17" fmla="*/ 57 h 80"/>
                <a:gd name="T18" fmla="*/ 47 w 55"/>
                <a:gd name="T19" fmla="*/ 63 h 80"/>
                <a:gd name="T20" fmla="*/ 43 w 55"/>
                <a:gd name="T21" fmla="*/ 69 h 80"/>
                <a:gd name="T22" fmla="*/ 40 w 55"/>
                <a:gd name="T23" fmla="*/ 74 h 80"/>
                <a:gd name="T24" fmla="*/ 34 w 55"/>
                <a:gd name="T25" fmla="*/ 76 h 80"/>
                <a:gd name="T26" fmla="*/ 28 w 55"/>
                <a:gd name="T27" fmla="*/ 80 h 80"/>
                <a:gd name="T28" fmla="*/ 22 w 55"/>
                <a:gd name="T29" fmla="*/ 80 h 80"/>
                <a:gd name="T30" fmla="*/ 15 w 55"/>
                <a:gd name="T31" fmla="*/ 76 h 80"/>
                <a:gd name="T32" fmla="*/ 7 w 55"/>
                <a:gd name="T33" fmla="*/ 72 h 80"/>
                <a:gd name="T34" fmla="*/ 2 w 55"/>
                <a:gd name="T35" fmla="*/ 65 h 80"/>
                <a:gd name="T36" fmla="*/ 0 w 55"/>
                <a:gd name="T37" fmla="*/ 57 h 80"/>
                <a:gd name="T38" fmla="*/ 0 w 55"/>
                <a:gd name="T39" fmla="*/ 46 h 80"/>
                <a:gd name="T40" fmla="*/ 2 w 55"/>
                <a:gd name="T41" fmla="*/ 36 h 80"/>
                <a:gd name="T42" fmla="*/ 3 w 55"/>
                <a:gd name="T43" fmla="*/ 27 h 80"/>
                <a:gd name="T44" fmla="*/ 7 w 55"/>
                <a:gd name="T45" fmla="*/ 17 h 80"/>
                <a:gd name="T46" fmla="*/ 13 w 55"/>
                <a:gd name="T47" fmla="*/ 12 h 80"/>
                <a:gd name="T48" fmla="*/ 24 w 55"/>
                <a:gd name="T49" fmla="*/ 12 h 80"/>
                <a:gd name="T50" fmla="*/ 22 w 55"/>
                <a:gd name="T51" fmla="*/ 17 h 80"/>
                <a:gd name="T52" fmla="*/ 19 w 55"/>
                <a:gd name="T53" fmla="*/ 25 h 80"/>
                <a:gd name="T54" fmla="*/ 15 w 55"/>
                <a:gd name="T55" fmla="*/ 34 h 80"/>
                <a:gd name="T56" fmla="*/ 13 w 55"/>
                <a:gd name="T57" fmla="*/ 42 h 80"/>
                <a:gd name="T58" fmla="*/ 13 w 55"/>
                <a:gd name="T59" fmla="*/ 50 h 80"/>
                <a:gd name="T60" fmla="*/ 15 w 55"/>
                <a:gd name="T61" fmla="*/ 57 h 80"/>
                <a:gd name="T62" fmla="*/ 19 w 55"/>
                <a:gd name="T63" fmla="*/ 61 h 80"/>
                <a:gd name="T64" fmla="*/ 26 w 55"/>
                <a:gd name="T65" fmla="*/ 65 h 80"/>
                <a:gd name="T66" fmla="*/ 32 w 55"/>
                <a:gd name="T67" fmla="*/ 59 h 80"/>
                <a:gd name="T68" fmla="*/ 36 w 55"/>
                <a:gd name="T69" fmla="*/ 53 h 80"/>
                <a:gd name="T70" fmla="*/ 38 w 55"/>
                <a:gd name="T71" fmla="*/ 46 h 80"/>
                <a:gd name="T72" fmla="*/ 38 w 55"/>
                <a:gd name="T73" fmla="*/ 38 h 80"/>
                <a:gd name="T74" fmla="*/ 38 w 55"/>
                <a:gd name="T75" fmla="*/ 29 h 80"/>
                <a:gd name="T76" fmla="*/ 38 w 55"/>
                <a:gd name="T77" fmla="*/ 21 h 80"/>
                <a:gd name="T78" fmla="*/ 36 w 55"/>
                <a:gd name="T79" fmla="*/ 13 h 80"/>
                <a:gd name="T80" fmla="*/ 34 w 55"/>
                <a:gd name="T81" fmla="*/ 8 h 80"/>
                <a:gd name="T82" fmla="*/ 41 w 55"/>
                <a:gd name="T83" fmla="*/ 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55" h="80">
                  <a:moveTo>
                    <a:pt x="41" y="0"/>
                  </a:moveTo>
                  <a:lnTo>
                    <a:pt x="43" y="2"/>
                  </a:lnTo>
                  <a:lnTo>
                    <a:pt x="45" y="4"/>
                  </a:lnTo>
                  <a:lnTo>
                    <a:pt x="47" y="8"/>
                  </a:lnTo>
                  <a:lnTo>
                    <a:pt x="47" y="12"/>
                  </a:lnTo>
                  <a:lnTo>
                    <a:pt x="49" y="13"/>
                  </a:lnTo>
                  <a:lnTo>
                    <a:pt x="51" y="17"/>
                  </a:lnTo>
                  <a:lnTo>
                    <a:pt x="53" y="21"/>
                  </a:lnTo>
                  <a:lnTo>
                    <a:pt x="53" y="25"/>
                  </a:lnTo>
                  <a:lnTo>
                    <a:pt x="53" y="29"/>
                  </a:lnTo>
                  <a:lnTo>
                    <a:pt x="55" y="32"/>
                  </a:lnTo>
                  <a:lnTo>
                    <a:pt x="55" y="36"/>
                  </a:lnTo>
                  <a:lnTo>
                    <a:pt x="55" y="40"/>
                  </a:lnTo>
                  <a:lnTo>
                    <a:pt x="53" y="44"/>
                  </a:lnTo>
                  <a:lnTo>
                    <a:pt x="53" y="48"/>
                  </a:lnTo>
                  <a:lnTo>
                    <a:pt x="53" y="51"/>
                  </a:lnTo>
                  <a:lnTo>
                    <a:pt x="51" y="55"/>
                  </a:lnTo>
                  <a:lnTo>
                    <a:pt x="51" y="57"/>
                  </a:lnTo>
                  <a:lnTo>
                    <a:pt x="49" y="61"/>
                  </a:lnTo>
                  <a:lnTo>
                    <a:pt x="47" y="63"/>
                  </a:lnTo>
                  <a:lnTo>
                    <a:pt x="45" y="67"/>
                  </a:lnTo>
                  <a:lnTo>
                    <a:pt x="43" y="69"/>
                  </a:lnTo>
                  <a:lnTo>
                    <a:pt x="41" y="72"/>
                  </a:lnTo>
                  <a:lnTo>
                    <a:pt x="40" y="74"/>
                  </a:lnTo>
                  <a:lnTo>
                    <a:pt x="38" y="76"/>
                  </a:lnTo>
                  <a:lnTo>
                    <a:pt x="34" y="76"/>
                  </a:lnTo>
                  <a:lnTo>
                    <a:pt x="32" y="78"/>
                  </a:lnTo>
                  <a:lnTo>
                    <a:pt x="28" y="80"/>
                  </a:lnTo>
                  <a:lnTo>
                    <a:pt x="26" y="80"/>
                  </a:lnTo>
                  <a:lnTo>
                    <a:pt x="22" y="80"/>
                  </a:lnTo>
                  <a:lnTo>
                    <a:pt x="19" y="78"/>
                  </a:lnTo>
                  <a:lnTo>
                    <a:pt x="15" y="76"/>
                  </a:lnTo>
                  <a:lnTo>
                    <a:pt x="11" y="74"/>
                  </a:lnTo>
                  <a:lnTo>
                    <a:pt x="7" y="72"/>
                  </a:lnTo>
                  <a:lnTo>
                    <a:pt x="5" y="69"/>
                  </a:lnTo>
                  <a:lnTo>
                    <a:pt x="2" y="65"/>
                  </a:lnTo>
                  <a:lnTo>
                    <a:pt x="2" y="61"/>
                  </a:lnTo>
                  <a:lnTo>
                    <a:pt x="0" y="57"/>
                  </a:lnTo>
                  <a:lnTo>
                    <a:pt x="0" y="51"/>
                  </a:lnTo>
                  <a:lnTo>
                    <a:pt x="0" y="46"/>
                  </a:lnTo>
                  <a:lnTo>
                    <a:pt x="0" y="42"/>
                  </a:lnTo>
                  <a:lnTo>
                    <a:pt x="2" y="36"/>
                  </a:lnTo>
                  <a:lnTo>
                    <a:pt x="2" y="32"/>
                  </a:lnTo>
                  <a:lnTo>
                    <a:pt x="3" y="27"/>
                  </a:lnTo>
                  <a:lnTo>
                    <a:pt x="5" y="23"/>
                  </a:lnTo>
                  <a:lnTo>
                    <a:pt x="7" y="17"/>
                  </a:lnTo>
                  <a:lnTo>
                    <a:pt x="9" y="15"/>
                  </a:lnTo>
                  <a:lnTo>
                    <a:pt x="13" y="12"/>
                  </a:lnTo>
                  <a:lnTo>
                    <a:pt x="15" y="10"/>
                  </a:lnTo>
                  <a:lnTo>
                    <a:pt x="24" y="12"/>
                  </a:lnTo>
                  <a:lnTo>
                    <a:pt x="22" y="13"/>
                  </a:lnTo>
                  <a:lnTo>
                    <a:pt x="22" y="17"/>
                  </a:lnTo>
                  <a:lnTo>
                    <a:pt x="21" y="21"/>
                  </a:lnTo>
                  <a:lnTo>
                    <a:pt x="19" y="25"/>
                  </a:lnTo>
                  <a:lnTo>
                    <a:pt x="17" y="29"/>
                  </a:lnTo>
                  <a:lnTo>
                    <a:pt x="15" y="34"/>
                  </a:lnTo>
                  <a:lnTo>
                    <a:pt x="15" y="38"/>
                  </a:lnTo>
                  <a:lnTo>
                    <a:pt x="13" y="42"/>
                  </a:lnTo>
                  <a:lnTo>
                    <a:pt x="13" y="46"/>
                  </a:lnTo>
                  <a:lnTo>
                    <a:pt x="13" y="50"/>
                  </a:lnTo>
                  <a:lnTo>
                    <a:pt x="13" y="53"/>
                  </a:lnTo>
                  <a:lnTo>
                    <a:pt x="15" y="57"/>
                  </a:lnTo>
                  <a:lnTo>
                    <a:pt x="17" y="59"/>
                  </a:lnTo>
                  <a:lnTo>
                    <a:pt x="19" y="61"/>
                  </a:lnTo>
                  <a:lnTo>
                    <a:pt x="22" y="63"/>
                  </a:lnTo>
                  <a:lnTo>
                    <a:pt x="26" y="65"/>
                  </a:lnTo>
                  <a:lnTo>
                    <a:pt x="30" y="61"/>
                  </a:lnTo>
                  <a:lnTo>
                    <a:pt x="32" y="59"/>
                  </a:lnTo>
                  <a:lnTo>
                    <a:pt x="34" y="55"/>
                  </a:lnTo>
                  <a:lnTo>
                    <a:pt x="36" y="53"/>
                  </a:lnTo>
                  <a:lnTo>
                    <a:pt x="36" y="48"/>
                  </a:lnTo>
                  <a:lnTo>
                    <a:pt x="38" y="46"/>
                  </a:lnTo>
                  <a:lnTo>
                    <a:pt x="38" y="42"/>
                  </a:lnTo>
                  <a:lnTo>
                    <a:pt x="38" y="38"/>
                  </a:lnTo>
                  <a:lnTo>
                    <a:pt x="38" y="32"/>
                  </a:lnTo>
                  <a:lnTo>
                    <a:pt x="38" y="29"/>
                  </a:lnTo>
                  <a:lnTo>
                    <a:pt x="38" y="25"/>
                  </a:lnTo>
                  <a:lnTo>
                    <a:pt x="38" y="21"/>
                  </a:lnTo>
                  <a:lnTo>
                    <a:pt x="36" y="17"/>
                  </a:lnTo>
                  <a:lnTo>
                    <a:pt x="36" y="13"/>
                  </a:lnTo>
                  <a:lnTo>
                    <a:pt x="36" y="12"/>
                  </a:lnTo>
                  <a:lnTo>
                    <a:pt x="34" y="8"/>
                  </a:lnTo>
                  <a:lnTo>
                    <a:pt x="41" y="0"/>
                  </a:lnTo>
                  <a:lnTo>
                    <a:pt x="41" y="0"/>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611" name="Freeform 147">
              <a:extLst>
                <a:ext uri="{FF2B5EF4-FFF2-40B4-BE49-F238E27FC236}">
                  <a16:creationId xmlns:a16="http://schemas.microsoft.com/office/drawing/2014/main" id="{C66E7FB8-48F1-FD42-9197-0AEFB5C38B5D}"/>
                </a:ext>
              </a:extLst>
            </p:cNvPr>
            <p:cNvSpPr>
              <a:spLocks/>
            </p:cNvSpPr>
            <p:nvPr/>
          </p:nvSpPr>
          <p:spPr bwMode="auto">
            <a:xfrm>
              <a:off x="3323" y="2230"/>
              <a:ext cx="22" cy="36"/>
            </a:xfrm>
            <a:custGeom>
              <a:avLst/>
              <a:gdLst>
                <a:gd name="T0" fmla="*/ 33 w 44"/>
                <a:gd name="T1" fmla="*/ 2 h 70"/>
                <a:gd name="T2" fmla="*/ 40 w 44"/>
                <a:gd name="T3" fmla="*/ 13 h 70"/>
                <a:gd name="T4" fmla="*/ 44 w 44"/>
                <a:gd name="T5" fmla="*/ 26 h 70"/>
                <a:gd name="T6" fmla="*/ 42 w 44"/>
                <a:gd name="T7" fmla="*/ 42 h 70"/>
                <a:gd name="T8" fmla="*/ 40 w 44"/>
                <a:gd name="T9" fmla="*/ 55 h 70"/>
                <a:gd name="T10" fmla="*/ 33 w 44"/>
                <a:gd name="T11" fmla="*/ 66 h 70"/>
                <a:gd name="T12" fmla="*/ 23 w 44"/>
                <a:gd name="T13" fmla="*/ 70 h 70"/>
                <a:gd name="T14" fmla="*/ 10 w 44"/>
                <a:gd name="T15" fmla="*/ 64 h 70"/>
                <a:gd name="T16" fmla="*/ 2 w 44"/>
                <a:gd name="T17" fmla="*/ 57 h 70"/>
                <a:gd name="T18" fmla="*/ 0 w 44"/>
                <a:gd name="T19" fmla="*/ 53 h 70"/>
                <a:gd name="T20" fmla="*/ 0 w 44"/>
                <a:gd name="T21" fmla="*/ 47 h 70"/>
                <a:gd name="T22" fmla="*/ 0 w 44"/>
                <a:gd name="T23" fmla="*/ 42 h 70"/>
                <a:gd name="T24" fmla="*/ 0 w 44"/>
                <a:gd name="T25" fmla="*/ 36 h 70"/>
                <a:gd name="T26" fmla="*/ 0 w 44"/>
                <a:gd name="T27" fmla="*/ 28 h 70"/>
                <a:gd name="T28" fmla="*/ 0 w 44"/>
                <a:gd name="T29" fmla="*/ 23 h 70"/>
                <a:gd name="T30" fmla="*/ 2 w 44"/>
                <a:gd name="T31" fmla="*/ 17 h 70"/>
                <a:gd name="T32" fmla="*/ 14 w 44"/>
                <a:gd name="T33" fmla="*/ 13 h 70"/>
                <a:gd name="T34" fmla="*/ 14 w 44"/>
                <a:gd name="T35" fmla="*/ 15 h 70"/>
                <a:gd name="T36" fmla="*/ 14 w 44"/>
                <a:gd name="T37" fmla="*/ 19 h 70"/>
                <a:gd name="T38" fmla="*/ 14 w 44"/>
                <a:gd name="T39" fmla="*/ 24 h 70"/>
                <a:gd name="T40" fmla="*/ 14 w 44"/>
                <a:gd name="T41" fmla="*/ 30 h 70"/>
                <a:gd name="T42" fmla="*/ 12 w 44"/>
                <a:gd name="T43" fmla="*/ 34 h 70"/>
                <a:gd name="T44" fmla="*/ 12 w 44"/>
                <a:gd name="T45" fmla="*/ 40 h 70"/>
                <a:gd name="T46" fmla="*/ 12 w 44"/>
                <a:gd name="T47" fmla="*/ 43 h 70"/>
                <a:gd name="T48" fmla="*/ 14 w 44"/>
                <a:gd name="T49" fmla="*/ 47 h 70"/>
                <a:gd name="T50" fmla="*/ 15 w 44"/>
                <a:gd name="T51" fmla="*/ 51 h 70"/>
                <a:gd name="T52" fmla="*/ 17 w 44"/>
                <a:gd name="T53" fmla="*/ 55 h 70"/>
                <a:gd name="T54" fmla="*/ 23 w 44"/>
                <a:gd name="T55" fmla="*/ 55 h 70"/>
                <a:gd name="T56" fmla="*/ 27 w 44"/>
                <a:gd name="T57" fmla="*/ 51 h 70"/>
                <a:gd name="T58" fmla="*/ 31 w 44"/>
                <a:gd name="T59" fmla="*/ 47 h 70"/>
                <a:gd name="T60" fmla="*/ 31 w 44"/>
                <a:gd name="T61" fmla="*/ 42 h 70"/>
                <a:gd name="T62" fmla="*/ 31 w 44"/>
                <a:gd name="T63" fmla="*/ 38 h 70"/>
                <a:gd name="T64" fmla="*/ 31 w 44"/>
                <a:gd name="T65" fmla="*/ 30 h 70"/>
                <a:gd name="T66" fmla="*/ 31 w 44"/>
                <a:gd name="T67" fmla="*/ 24 h 70"/>
                <a:gd name="T68" fmla="*/ 27 w 44"/>
                <a:gd name="T69" fmla="*/ 19 h 70"/>
                <a:gd name="T70" fmla="*/ 25 w 44"/>
                <a:gd name="T71" fmla="*/ 13 h 70"/>
                <a:gd name="T72" fmla="*/ 23 w 44"/>
                <a:gd name="T73" fmla="*/ 5 h 70"/>
                <a:gd name="T74" fmla="*/ 21 w 44"/>
                <a:gd name="T75" fmla="*/ 2 h 70"/>
                <a:gd name="T76" fmla="*/ 29 w 44"/>
                <a:gd name="T77" fmla="*/ 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4" h="70">
                  <a:moveTo>
                    <a:pt x="29" y="0"/>
                  </a:moveTo>
                  <a:lnTo>
                    <a:pt x="33" y="2"/>
                  </a:lnTo>
                  <a:lnTo>
                    <a:pt x="36" y="7"/>
                  </a:lnTo>
                  <a:lnTo>
                    <a:pt x="40" y="13"/>
                  </a:lnTo>
                  <a:lnTo>
                    <a:pt x="42" y="19"/>
                  </a:lnTo>
                  <a:lnTo>
                    <a:pt x="44" y="26"/>
                  </a:lnTo>
                  <a:lnTo>
                    <a:pt x="44" y="34"/>
                  </a:lnTo>
                  <a:lnTo>
                    <a:pt x="42" y="42"/>
                  </a:lnTo>
                  <a:lnTo>
                    <a:pt x="42" y="49"/>
                  </a:lnTo>
                  <a:lnTo>
                    <a:pt x="40" y="55"/>
                  </a:lnTo>
                  <a:lnTo>
                    <a:pt x="36" y="61"/>
                  </a:lnTo>
                  <a:lnTo>
                    <a:pt x="33" y="66"/>
                  </a:lnTo>
                  <a:lnTo>
                    <a:pt x="29" y="68"/>
                  </a:lnTo>
                  <a:lnTo>
                    <a:pt x="23" y="70"/>
                  </a:lnTo>
                  <a:lnTo>
                    <a:pt x="17" y="68"/>
                  </a:lnTo>
                  <a:lnTo>
                    <a:pt x="10" y="64"/>
                  </a:lnTo>
                  <a:lnTo>
                    <a:pt x="4" y="59"/>
                  </a:lnTo>
                  <a:lnTo>
                    <a:pt x="2" y="57"/>
                  </a:lnTo>
                  <a:lnTo>
                    <a:pt x="2" y="55"/>
                  </a:lnTo>
                  <a:lnTo>
                    <a:pt x="0" y="53"/>
                  </a:lnTo>
                  <a:lnTo>
                    <a:pt x="0" y="51"/>
                  </a:lnTo>
                  <a:lnTo>
                    <a:pt x="0" y="47"/>
                  </a:lnTo>
                  <a:lnTo>
                    <a:pt x="0" y="45"/>
                  </a:lnTo>
                  <a:lnTo>
                    <a:pt x="0" y="42"/>
                  </a:lnTo>
                  <a:lnTo>
                    <a:pt x="0" y="38"/>
                  </a:lnTo>
                  <a:lnTo>
                    <a:pt x="0" y="36"/>
                  </a:lnTo>
                  <a:lnTo>
                    <a:pt x="0" y="32"/>
                  </a:lnTo>
                  <a:lnTo>
                    <a:pt x="0" y="28"/>
                  </a:lnTo>
                  <a:lnTo>
                    <a:pt x="0" y="26"/>
                  </a:lnTo>
                  <a:lnTo>
                    <a:pt x="0" y="23"/>
                  </a:lnTo>
                  <a:lnTo>
                    <a:pt x="2" y="21"/>
                  </a:lnTo>
                  <a:lnTo>
                    <a:pt x="2" y="17"/>
                  </a:lnTo>
                  <a:lnTo>
                    <a:pt x="4" y="15"/>
                  </a:lnTo>
                  <a:lnTo>
                    <a:pt x="14" y="13"/>
                  </a:lnTo>
                  <a:lnTo>
                    <a:pt x="14" y="13"/>
                  </a:lnTo>
                  <a:lnTo>
                    <a:pt x="14" y="15"/>
                  </a:lnTo>
                  <a:lnTo>
                    <a:pt x="14" y="17"/>
                  </a:lnTo>
                  <a:lnTo>
                    <a:pt x="14" y="19"/>
                  </a:lnTo>
                  <a:lnTo>
                    <a:pt x="14" y="21"/>
                  </a:lnTo>
                  <a:lnTo>
                    <a:pt x="14" y="24"/>
                  </a:lnTo>
                  <a:lnTo>
                    <a:pt x="14" y="26"/>
                  </a:lnTo>
                  <a:lnTo>
                    <a:pt x="14" y="30"/>
                  </a:lnTo>
                  <a:lnTo>
                    <a:pt x="12" y="32"/>
                  </a:lnTo>
                  <a:lnTo>
                    <a:pt x="12" y="34"/>
                  </a:lnTo>
                  <a:lnTo>
                    <a:pt x="12" y="38"/>
                  </a:lnTo>
                  <a:lnTo>
                    <a:pt x="12" y="40"/>
                  </a:lnTo>
                  <a:lnTo>
                    <a:pt x="12" y="42"/>
                  </a:lnTo>
                  <a:lnTo>
                    <a:pt x="12" y="43"/>
                  </a:lnTo>
                  <a:lnTo>
                    <a:pt x="12" y="45"/>
                  </a:lnTo>
                  <a:lnTo>
                    <a:pt x="14" y="47"/>
                  </a:lnTo>
                  <a:lnTo>
                    <a:pt x="14" y="49"/>
                  </a:lnTo>
                  <a:lnTo>
                    <a:pt x="15" y="51"/>
                  </a:lnTo>
                  <a:lnTo>
                    <a:pt x="15" y="53"/>
                  </a:lnTo>
                  <a:lnTo>
                    <a:pt x="17" y="55"/>
                  </a:lnTo>
                  <a:lnTo>
                    <a:pt x="19" y="55"/>
                  </a:lnTo>
                  <a:lnTo>
                    <a:pt x="23" y="55"/>
                  </a:lnTo>
                  <a:lnTo>
                    <a:pt x="25" y="53"/>
                  </a:lnTo>
                  <a:lnTo>
                    <a:pt x="27" y="51"/>
                  </a:lnTo>
                  <a:lnTo>
                    <a:pt x="29" y="49"/>
                  </a:lnTo>
                  <a:lnTo>
                    <a:pt x="31" y="47"/>
                  </a:lnTo>
                  <a:lnTo>
                    <a:pt x="31" y="45"/>
                  </a:lnTo>
                  <a:lnTo>
                    <a:pt x="31" y="42"/>
                  </a:lnTo>
                  <a:lnTo>
                    <a:pt x="31" y="40"/>
                  </a:lnTo>
                  <a:lnTo>
                    <a:pt x="31" y="38"/>
                  </a:lnTo>
                  <a:lnTo>
                    <a:pt x="31" y="34"/>
                  </a:lnTo>
                  <a:lnTo>
                    <a:pt x="31" y="30"/>
                  </a:lnTo>
                  <a:lnTo>
                    <a:pt x="31" y="28"/>
                  </a:lnTo>
                  <a:lnTo>
                    <a:pt x="31" y="24"/>
                  </a:lnTo>
                  <a:lnTo>
                    <a:pt x="29" y="21"/>
                  </a:lnTo>
                  <a:lnTo>
                    <a:pt x="27" y="19"/>
                  </a:lnTo>
                  <a:lnTo>
                    <a:pt x="27" y="15"/>
                  </a:lnTo>
                  <a:lnTo>
                    <a:pt x="25" y="13"/>
                  </a:lnTo>
                  <a:lnTo>
                    <a:pt x="23" y="9"/>
                  </a:lnTo>
                  <a:lnTo>
                    <a:pt x="23" y="5"/>
                  </a:lnTo>
                  <a:lnTo>
                    <a:pt x="21" y="4"/>
                  </a:lnTo>
                  <a:lnTo>
                    <a:pt x="21" y="2"/>
                  </a:lnTo>
                  <a:lnTo>
                    <a:pt x="29" y="0"/>
                  </a:lnTo>
                  <a:lnTo>
                    <a:pt x="29" y="0"/>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612" name="Freeform 148">
              <a:extLst>
                <a:ext uri="{FF2B5EF4-FFF2-40B4-BE49-F238E27FC236}">
                  <a16:creationId xmlns:a16="http://schemas.microsoft.com/office/drawing/2014/main" id="{2B8AEF10-0AA5-B644-BEA0-0BE01C7E9B85}"/>
                </a:ext>
              </a:extLst>
            </p:cNvPr>
            <p:cNvSpPr>
              <a:spLocks/>
            </p:cNvSpPr>
            <p:nvPr/>
          </p:nvSpPr>
          <p:spPr bwMode="auto">
            <a:xfrm>
              <a:off x="3354" y="2228"/>
              <a:ext cx="24" cy="38"/>
            </a:xfrm>
            <a:custGeom>
              <a:avLst/>
              <a:gdLst>
                <a:gd name="T0" fmla="*/ 11 w 48"/>
                <a:gd name="T1" fmla="*/ 10 h 76"/>
                <a:gd name="T2" fmla="*/ 15 w 48"/>
                <a:gd name="T3" fmla="*/ 10 h 76"/>
                <a:gd name="T4" fmla="*/ 15 w 48"/>
                <a:gd name="T5" fmla="*/ 13 h 76"/>
                <a:gd name="T6" fmla="*/ 13 w 48"/>
                <a:gd name="T7" fmla="*/ 19 h 76"/>
                <a:gd name="T8" fmla="*/ 13 w 48"/>
                <a:gd name="T9" fmla="*/ 25 h 76"/>
                <a:gd name="T10" fmla="*/ 13 w 48"/>
                <a:gd name="T11" fmla="*/ 32 h 76"/>
                <a:gd name="T12" fmla="*/ 13 w 48"/>
                <a:gd name="T13" fmla="*/ 38 h 76"/>
                <a:gd name="T14" fmla="*/ 13 w 48"/>
                <a:gd name="T15" fmla="*/ 44 h 76"/>
                <a:gd name="T16" fmla="*/ 13 w 48"/>
                <a:gd name="T17" fmla="*/ 51 h 76"/>
                <a:gd name="T18" fmla="*/ 15 w 48"/>
                <a:gd name="T19" fmla="*/ 55 h 76"/>
                <a:gd name="T20" fmla="*/ 19 w 48"/>
                <a:gd name="T21" fmla="*/ 61 h 76"/>
                <a:gd name="T22" fmla="*/ 25 w 48"/>
                <a:gd name="T23" fmla="*/ 61 h 76"/>
                <a:gd name="T24" fmla="*/ 30 w 48"/>
                <a:gd name="T25" fmla="*/ 59 h 76"/>
                <a:gd name="T26" fmla="*/ 32 w 48"/>
                <a:gd name="T27" fmla="*/ 53 h 76"/>
                <a:gd name="T28" fmla="*/ 34 w 48"/>
                <a:gd name="T29" fmla="*/ 48 h 76"/>
                <a:gd name="T30" fmla="*/ 34 w 48"/>
                <a:gd name="T31" fmla="*/ 42 h 76"/>
                <a:gd name="T32" fmla="*/ 36 w 48"/>
                <a:gd name="T33" fmla="*/ 34 h 76"/>
                <a:gd name="T34" fmla="*/ 36 w 48"/>
                <a:gd name="T35" fmla="*/ 27 h 76"/>
                <a:gd name="T36" fmla="*/ 34 w 48"/>
                <a:gd name="T37" fmla="*/ 19 h 76"/>
                <a:gd name="T38" fmla="*/ 34 w 48"/>
                <a:gd name="T39" fmla="*/ 11 h 76"/>
                <a:gd name="T40" fmla="*/ 34 w 48"/>
                <a:gd name="T41" fmla="*/ 6 h 76"/>
                <a:gd name="T42" fmla="*/ 36 w 48"/>
                <a:gd name="T43" fmla="*/ 4 h 76"/>
                <a:gd name="T44" fmla="*/ 38 w 48"/>
                <a:gd name="T45" fmla="*/ 0 h 76"/>
                <a:gd name="T46" fmla="*/ 40 w 48"/>
                <a:gd name="T47" fmla="*/ 0 h 76"/>
                <a:gd name="T48" fmla="*/ 44 w 48"/>
                <a:gd name="T49" fmla="*/ 6 h 76"/>
                <a:gd name="T50" fmla="*/ 46 w 48"/>
                <a:gd name="T51" fmla="*/ 17 h 76"/>
                <a:gd name="T52" fmla="*/ 48 w 48"/>
                <a:gd name="T53" fmla="*/ 30 h 76"/>
                <a:gd name="T54" fmla="*/ 48 w 48"/>
                <a:gd name="T55" fmla="*/ 42 h 76"/>
                <a:gd name="T56" fmla="*/ 44 w 48"/>
                <a:gd name="T57" fmla="*/ 55 h 76"/>
                <a:gd name="T58" fmla="*/ 40 w 48"/>
                <a:gd name="T59" fmla="*/ 65 h 76"/>
                <a:gd name="T60" fmla="*/ 32 w 48"/>
                <a:gd name="T61" fmla="*/ 72 h 76"/>
                <a:gd name="T62" fmla="*/ 25 w 48"/>
                <a:gd name="T63" fmla="*/ 76 h 76"/>
                <a:gd name="T64" fmla="*/ 15 w 48"/>
                <a:gd name="T65" fmla="*/ 74 h 76"/>
                <a:gd name="T66" fmla="*/ 9 w 48"/>
                <a:gd name="T67" fmla="*/ 70 h 76"/>
                <a:gd name="T68" fmla="*/ 4 w 48"/>
                <a:gd name="T69" fmla="*/ 63 h 76"/>
                <a:gd name="T70" fmla="*/ 2 w 48"/>
                <a:gd name="T71" fmla="*/ 53 h 76"/>
                <a:gd name="T72" fmla="*/ 0 w 48"/>
                <a:gd name="T73" fmla="*/ 44 h 76"/>
                <a:gd name="T74" fmla="*/ 0 w 48"/>
                <a:gd name="T75" fmla="*/ 34 h 76"/>
                <a:gd name="T76" fmla="*/ 2 w 48"/>
                <a:gd name="T77" fmla="*/ 23 h 76"/>
                <a:gd name="T78" fmla="*/ 6 w 48"/>
                <a:gd name="T79" fmla="*/ 13 h 76"/>
                <a:gd name="T80" fmla="*/ 8 w 48"/>
                <a:gd name="T81" fmla="*/ 10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8" h="76">
                  <a:moveTo>
                    <a:pt x="8" y="10"/>
                  </a:moveTo>
                  <a:lnTo>
                    <a:pt x="11" y="10"/>
                  </a:lnTo>
                  <a:lnTo>
                    <a:pt x="13" y="10"/>
                  </a:lnTo>
                  <a:lnTo>
                    <a:pt x="15" y="10"/>
                  </a:lnTo>
                  <a:lnTo>
                    <a:pt x="15" y="11"/>
                  </a:lnTo>
                  <a:lnTo>
                    <a:pt x="15" y="13"/>
                  </a:lnTo>
                  <a:lnTo>
                    <a:pt x="15" y="15"/>
                  </a:lnTo>
                  <a:lnTo>
                    <a:pt x="13" y="19"/>
                  </a:lnTo>
                  <a:lnTo>
                    <a:pt x="13" y="21"/>
                  </a:lnTo>
                  <a:lnTo>
                    <a:pt x="13" y="25"/>
                  </a:lnTo>
                  <a:lnTo>
                    <a:pt x="13" y="29"/>
                  </a:lnTo>
                  <a:lnTo>
                    <a:pt x="13" y="32"/>
                  </a:lnTo>
                  <a:lnTo>
                    <a:pt x="13" y="34"/>
                  </a:lnTo>
                  <a:lnTo>
                    <a:pt x="13" y="38"/>
                  </a:lnTo>
                  <a:lnTo>
                    <a:pt x="13" y="42"/>
                  </a:lnTo>
                  <a:lnTo>
                    <a:pt x="13" y="44"/>
                  </a:lnTo>
                  <a:lnTo>
                    <a:pt x="13" y="48"/>
                  </a:lnTo>
                  <a:lnTo>
                    <a:pt x="13" y="51"/>
                  </a:lnTo>
                  <a:lnTo>
                    <a:pt x="15" y="53"/>
                  </a:lnTo>
                  <a:lnTo>
                    <a:pt x="15" y="55"/>
                  </a:lnTo>
                  <a:lnTo>
                    <a:pt x="17" y="59"/>
                  </a:lnTo>
                  <a:lnTo>
                    <a:pt x="19" y="61"/>
                  </a:lnTo>
                  <a:lnTo>
                    <a:pt x="23" y="63"/>
                  </a:lnTo>
                  <a:lnTo>
                    <a:pt x="25" y="61"/>
                  </a:lnTo>
                  <a:lnTo>
                    <a:pt x="27" y="61"/>
                  </a:lnTo>
                  <a:lnTo>
                    <a:pt x="30" y="59"/>
                  </a:lnTo>
                  <a:lnTo>
                    <a:pt x="32" y="55"/>
                  </a:lnTo>
                  <a:lnTo>
                    <a:pt x="32" y="53"/>
                  </a:lnTo>
                  <a:lnTo>
                    <a:pt x="34" y="51"/>
                  </a:lnTo>
                  <a:lnTo>
                    <a:pt x="34" y="48"/>
                  </a:lnTo>
                  <a:lnTo>
                    <a:pt x="34" y="46"/>
                  </a:lnTo>
                  <a:lnTo>
                    <a:pt x="34" y="42"/>
                  </a:lnTo>
                  <a:lnTo>
                    <a:pt x="36" y="38"/>
                  </a:lnTo>
                  <a:lnTo>
                    <a:pt x="36" y="34"/>
                  </a:lnTo>
                  <a:lnTo>
                    <a:pt x="36" y="30"/>
                  </a:lnTo>
                  <a:lnTo>
                    <a:pt x="36" y="27"/>
                  </a:lnTo>
                  <a:lnTo>
                    <a:pt x="36" y="23"/>
                  </a:lnTo>
                  <a:lnTo>
                    <a:pt x="34" y="19"/>
                  </a:lnTo>
                  <a:lnTo>
                    <a:pt x="34" y="15"/>
                  </a:lnTo>
                  <a:lnTo>
                    <a:pt x="34" y="11"/>
                  </a:lnTo>
                  <a:lnTo>
                    <a:pt x="34" y="8"/>
                  </a:lnTo>
                  <a:lnTo>
                    <a:pt x="34" y="6"/>
                  </a:lnTo>
                  <a:lnTo>
                    <a:pt x="34" y="4"/>
                  </a:lnTo>
                  <a:lnTo>
                    <a:pt x="36" y="4"/>
                  </a:lnTo>
                  <a:lnTo>
                    <a:pt x="38" y="2"/>
                  </a:lnTo>
                  <a:lnTo>
                    <a:pt x="38" y="0"/>
                  </a:lnTo>
                  <a:lnTo>
                    <a:pt x="40" y="0"/>
                  </a:lnTo>
                  <a:lnTo>
                    <a:pt x="40" y="0"/>
                  </a:lnTo>
                  <a:lnTo>
                    <a:pt x="42" y="2"/>
                  </a:lnTo>
                  <a:lnTo>
                    <a:pt x="44" y="6"/>
                  </a:lnTo>
                  <a:lnTo>
                    <a:pt x="46" y="11"/>
                  </a:lnTo>
                  <a:lnTo>
                    <a:pt x="46" y="17"/>
                  </a:lnTo>
                  <a:lnTo>
                    <a:pt x="48" y="25"/>
                  </a:lnTo>
                  <a:lnTo>
                    <a:pt x="48" y="30"/>
                  </a:lnTo>
                  <a:lnTo>
                    <a:pt x="48" y="36"/>
                  </a:lnTo>
                  <a:lnTo>
                    <a:pt x="48" y="42"/>
                  </a:lnTo>
                  <a:lnTo>
                    <a:pt x="46" y="49"/>
                  </a:lnTo>
                  <a:lnTo>
                    <a:pt x="44" y="55"/>
                  </a:lnTo>
                  <a:lnTo>
                    <a:pt x="42" y="61"/>
                  </a:lnTo>
                  <a:lnTo>
                    <a:pt x="40" y="65"/>
                  </a:lnTo>
                  <a:lnTo>
                    <a:pt x="36" y="68"/>
                  </a:lnTo>
                  <a:lnTo>
                    <a:pt x="32" y="72"/>
                  </a:lnTo>
                  <a:lnTo>
                    <a:pt x="29" y="74"/>
                  </a:lnTo>
                  <a:lnTo>
                    <a:pt x="25" y="76"/>
                  </a:lnTo>
                  <a:lnTo>
                    <a:pt x="21" y="76"/>
                  </a:lnTo>
                  <a:lnTo>
                    <a:pt x="15" y="74"/>
                  </a:lnTo>
                  <a:lnTo>
                    <a:pt x="11" y="72"/>
                  </a:lnTo>
                  <a:lnTo>
                    <a:pt x="9" y="70"/>
                  </a:lnTo>
                  <a:lnTo>
                    <a:pt x="8" y="67"/>
                  </a:lnTo>
                  <a:lnTo>
                    <a:pt x="4" y="63"/>
                  </a:lnTo>
                  <a:lnTo>
                    <a:pt x="4" y="59"/>
                  </a:lnTo>
                  <a:lnTo>
                    <a:pt x="2" y="53"/>
                  </a:lnTo>
                  <a:lnTo>
                    <a:pt x="2" y="49"/>
                  </a:lnTo>
                  <a:lnTo>
                    <a:pt x="0" y="44"/>
                  </a:lnTo>
                  <a:lnTo>
                    <a:pt x="0" y="40"/>
                  </a:lnTo>
                  <a:lnTo>
                    <a:pt x="0" y="34"/>
                  </a:lnTo>
                  <a:lnTo>
                    <a:pt x="2" y="29"/>
                  </a:lnTo>
                  <a:lnTo>
                    <a:pt x="2" y="23"/>
                  </a:lnTo>
                  <a:lnTo>
                    <a:pt x="4" y="19"/>
                  </a:lnTo>
                  <a:lnTo>
                    <a:pt x="6" y="13"/>
                  </a:lnTo>
                  <a:lnTo>
                    <a:pt x="8" y="10"/>
                  </a:lnTo>
                  <a:lnTo>
                    <a:pt x="8" y="10"/>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613" name="Freeform 149">
              <a:extLst>
                <a:ext uri="{FF2B5EF4-FFF2-40B4-BE49-F238E27FC236}">
                  <a16:creationId xmlns:a16="http://schemas.microsoft.com/office/drawing/2014/main" id="{E252C5BA-F54A-8D4C-8273-2560306392FA}"/>
                </a:ext>
              </a:extLst>
            </p:cNvPr>
            <p:cNvSpPr>
              <a:spLocks/>
            </p:cNvSpPr>
            <p:nvPr/>
          </p:nvSpPr>
          <p:spPr bwMode="auto">
            <a:xfrm>
              <a:off x="3392" y="2228"/>
              <a:ext cx="29" cy="35"/>
            </a:xfrm>
            <a:custGeom>
              <a:avLst/>
              <a:gdLst>
                <a:gd name="T0" fmla="*/ 17 w 59"/>
                <a:gd name="T1" fmla="*/ 2 h 70"/>
                <a:gd name="T2" fmla="*/ 21 w 59"/>
                <a:gd name="T3" fmla="*/ 4 h 70"/>
                <a:gd name="T4" fmla="*/ 25 w 59"/>
                <a:gd name="T5" fmla="*/ 6 h 70"/>
                <a:gd name="T6" fmla="*/ 23 w 59"/>
                <a:gd name="T7" fmla="*/ 10 h 70"/>
                <a:gd name="T8" fmla="*/ 21 w 59"/>
                <a:gd name="T9" fmla="*/ 17 h 70"/>
                <a:gd name="T10" fmla="*/ 19 w 59"/>
                <a:gd name="T11" fmla="*/ 25 h 70"/>
                <a:gd name="T12" fmla="*/ 17 w 59"/>
                <a:gd name="T13" fmla="*/ 30 h 70"/>
                <a:gd name="T14" fmla="*/ 15 w 59"/>
                <a:gd name="T15" fmla="*/ 38 h 70"/>
                <a:gd name="T16" fmla="*/ 13 w 59"/>
                <a:gd name="T17" fmla="*/ 44 h 70"/>
                <a:gd name="T18" fmla="*/ 13 w 59"/>
                <a:gd name="T19" fmla="*/ 48 h 70"/>
                <a:gd name="T20" fmla="*/ 15 w 59"/>
                <a:gd name="T21" fmla="*/ 51 h 70"/>
                <a:gd name="T22" fmla="*/ 19 w 59"/>
                <a:gd name="T23" fmla="*/ 55 h 70"/>
                <a:gd name="T24" fmla="*/ 25 w 59"/>
                <a:gd name="T25" fmla="*/ 57 h 70"/>
                <a:gd name="T26" fmla="*/ 29 w 59"/>
                <a:gd name="T27" fmla="*/ 57 h 70"/>
                <a:gd name="T28" fmla="*/ 33 w 59"/>
                <a:gd name="T29" fmla="*/ 55 h 70"/>
                <a:gd name="T30" fmla="*/ 34 w 59"/>
                <a:gd name="T31" fmla="*/ 51 h 70"/>
                <a:gd name="T32" fmla="*/ 38 w 59"/>
                <a:gd name="T33" fmla="*/ 48 h 70"/>
                <a:gd name="T34" fmla="*/ 40 w 59"/>
                <a:gd name="T35" fmla="*/ 42 h 70"/>
                <a:gd name="T36" fmla="*/ 42 w 59"/>
                <a:gd name="T37" fmla="*/ 36 h 70"/>
                <a:gd name="T38" fmla="*/ 44 w 59"/>
                <a:gd name="T39" fmla="*/ 29 h 70"/>
                <a:gd name="T40" fmla="*/ 46 w 59"/>
                <a:gd name="T41" fmla="*/ 23 h 70"/>
                <a:gd name="T42" fmla="*/ 48 w 59"/>
                <a:gd name="T43" fmla="*/ 17 h 70"/>
                <a:gd name="T44" fmla="*/ 50 w 59"/>
                <a:gd name="T45" fmla="*/ 11 h 70"/>
                <a:gd name="T46" fmla="*/ 53 w 59"/>
                <a:gd name="T47" fmla="*/ 10 h 70"/>
                <a:gd name="T48" fmla="*/ 57 w 59"/>
                <a:gd name="T49" fmla="*/ 8 h 70"/>
                <a:gd name="T50" fmla="*/ 59 w 59"/>
                <a:gd name="T51" fmla="*/ 8 h 70"/>
                <a:gd name="T52" fmla="*/ 59 w 59"/>
                <a:gd name="T53" fmla="*/ 11 h 70"/>
                <a:gd name="T54" fmla="*/ 59 w 59"/>
                <a:gd name="T55" fmla="*/ 19 h 70"/>
                <a:gd name="T56" fmla="*/ 59 w 59"/>
                <a:gd name="T57" fmla="*/ 27 h 70"/>
                <a:gd name="T58" fmla="*/ 57 w 59"/>
                <a:gd name="T59" fmla="*/ 34 h 70"/>
                <a:gd name="T60" fmla="*/ 53 w 59"/>
                <a:gd name="T61" fmla="*/ 42 h 70"/>
                <a:gd name="T62" fmla="*/ 52 w 59"/>
                <a:gd name="T63" fmla="*/ 48 h 70"/>
                <a:gd name="T64" fmla="*/ 48 w 59"/>
                <a:gd name="T65" fmla="*/ 55 h 70"/>
                <a:gd name="T66" fmla="*/ 44 w 59"/>
                <a:gd name="T67" fmla="*/ 61 h 70"/>
                <a:gd name="T68" fmla="*/ 38 w 59"/>
                <a:gd name="T69" fmla="*/ 65 h 70"/>
                <a:gd name="T70" fmla="*/ 33 w 59"/>
                <a:gd name="T71" fmla="*/ 68 h 70"/>
                <a:gd name="T72" fmla="*/ 27 w 59"/>
                <a:gd name="T73" fmla="*/ 70 h 70"/>
                <a:gd name="T74" fmla="*/ 21 w 59"/>
                <a:gd name="T75" fmla="*/ 70 h 70"/>
                <a:gd name="T76" fmla="*/ 15 w 59"/>
                <a:gd name="T77" fmla="*/ 70 h 70"/>
                <a:gd name="T78" fmla="*/ 10 w 59"/>
                <a:gd name="T79" fmla="*/ 67 h 70"/>
                <a:gd name="T80" fmla="*/ 4 w 59"/>
                <a:gd name="T81" fmla="*/ 63 h 70"/>
                <a:gd name="T82" fmla="*/ 0 w 59"/>
                <a:gd name="T83" fmla="*/ 55 h 70"/>
                <a:gd name="T84" fmla="*/ 0 w 59"/>
                <a:gd name="T85" fmla="*/ 48 h 70"/>
                <a:gd name="T86" fmla="*/ 0 w 59"/>
                <a:gd name="T87" fmla="*/ 44 h 70"/>
                <a:gd name="T88" fmla="*/ 0 w 59"/>
                <a:gd name="T89" fmla="*/ 36 h 70"/>
                <a:gd name="T90" fmla="*/ 4 w 59"/>
                <a:gd name="T91" fmla="*/ 29 h 70"/>
                <a:gd name="T92" fmla="*/ 6 w 59"/>
                <a:gd name="T93" fmla="*/ 21 h 70"/>
                <a:gd name="T94" fmla="*/ 8 w 59"/>
                <a:gd name="T95" fmla="*/ 13 h 70"/>
                <a:gd name="T96" fmla="*/ 12 w 59"/>
                <a:gd name="T97" fmla="*/ 6 h 70"/>
                <a:gd name="T98" fmla="*/ 13 w 59"/>
                <a:gd name="T99" fmla="*/ 2 h 70"/>
                <a:gd name="T100" fmla="*/ 15 w 59"/>
                <a:gd name="T101" fmla="*/ 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59" h="70">
                  <a:moveTo>
                    <a:pt x="15" y="0"/>
                  </a:moveTo>
                  <a:lnTo>
                    <a:pt x="17" y="2"/>
                  </a:lnTo>
                  <a:lnTo>
                    <a:pt x="21" y="2"/>
                  </a:lnTo>
                  <a:lnTo>
                    <a:pt x="21" y="4"/>
                  </a:lnTo>
                  <a:lnTo>
                    <a:pt x="23" y="4"/>
                  </a:lnTo>
                  <a:lnTo>
                    <a:pt x="25" y="6"/>
                  </a:lnTo>
                  <a:lnTo>
                    <a:pt x="25" y="8"/>
                  </a:lnTo>
                  <a:lnTo>
                    <a:pt x="23" y="10"/>
                  </a:lnTo>
                  <a:lnTo>
                    <a:pt x="21" y="13"/>
                  </a:lnTo>
                  <a:lnTo>
                    <a:pt x="21" y="17"/>
                  </a:lnTo>
                  <a:lnTo>
                    <a:pt x="19" y="21"/>
                  </a:lnTo>
                  <a:lnTo>
                    <a:pt x="19" y="25"/>
                  </a:lnTo>
                  <a:lnTo>
                    <a:pt x="17" y="27"/>
                  </a:lnTo>
                  <a:lnTo>
                    <a:pt x="17" y="30"/>
                  </a:lnTo>
                  <a:lnTo>
                    <a:pt x="15" y="34"/>
                  </a:lnTo>
                  <a:lnTo>
                    <a:pt x="15" y="38"/>
                  </a:lnTo>
                  <a:lnTo>
                    <a:pt x="15" y="40"/>
                  </a:lnTo>
                  <a:lnTo>
                    <a:pt x="13" y="44"/>
                  </a:lnTo>
                  <a:lnTo>
                    <a:pt x="13" y="46"/>
                  </a:lnTo>
                  <a:lnTo>
                    <a:pt x="13" y="48"/>
                  </a:lnTo>
                  <a:lnTo>
                    <a:pt x="15" y="49"/>
                  </a:lnTo>
                  <a:lnTo>
                    <a:pt x="15" y="51"/>
                  </a:lnTo>
                  <a:lnTo>
                    <a:pt x="17" y="53"/>
                  </a:lnTo>
                  <a:lnTo>
                    <a:pt x="19" y="55"/>
                  </a:lnTo>
                  <a:lnTo>
                    <a:pt x="21" y="57"/>
                  </a:lnTo>
                  <a:lnTo>
                    <a:pt x="25" y="57"/>
                  </a:lnTo>
                  <a:lnTo>
                    <a:pt x="27" y="57"/>
                  </a:lnTo>
                  <a:lnTo>
                    <a:pt x="29" y="57"/>
                  </a:lnTo>
                  <a:lnTo>
                    <a:pt x="31" y="55"/>
                  </a:lnTo>
                  <a:lnTo>
                    <a:pt x="33" y="55"/>
                  </a:lnTo>
                  <a:lnTo>
                    <a:pt x="34" y="53"/>
                  </a:lnTo>
                  <a:lnTo>
                    <a:pt x="34" y="51"/>
                  </a:lnTo>
                  <a:lnTo>
                    <a:pt x="36" y="49"/>
                  </a:lnTo>
                  <a:lnTo>
                    <a:pt x="38" y="48"/>
                  </a:lnTo>
                  <a:lnTo>
                    <a:pt x="40" y="46"/>
                  </a:lnTo>
                  <a:lnTo>
                    <a:pt x="40" y="42"/>
                  </a:lnTo>
                  <a:lnTo>
                    <a:pt x="40" y="38"/>
                  </a:lnTo>
                  <a:lnTo>
                    <a:pt x="42" y="36"/>
                  </a:lnTo>
                  <a:lnTo>
                    <a:pt x="44" y="32"/>
                  </a:lnTo>
                  <a:lnTo>
                    <a:pt x="44" y="29"/>
                  </a:lnTo>
                  <a:lnTo>
                    <a:pt x="46" y="27"/>
                  </a:lnTo>
                  <a:lnTo>
                    <a:pt x="46" y="23"/>
                  </a:lnTo>
                  <a:lnTo>
                    <a:pt x="48" y="19"/>
                  </a:lnTo>
                  <a:lnTo>
                    <a:pt x="48" y="17"/>
                  </a:lnTo>
                  <a:lnTo>
                    <a:pt x="48" y="13"/>
                  </a:lnTo>
                  <a:lnTo>
                    <a:pt x="50" y="11"/>
                  </a:lnTo>
                  <a:lnTo>
                    <a:pt x="50" y="10"/>
                  </a:lnTo>
                  <a:lnTo>
                    <a:pt x="53" y="10"/>
                  </a:lnTo>
                  <a:lnTo>
                    <a:pt x="55" y="10"/>
                  </a:lnTo>
                  <a:lnTo>
                    <a:pt x="57" y="8"/>
                  </a:lnTo>
                  <a:lnTo>
                    <a:pt x="57" y="8"/>
                  </a:lnTo>
                  <a:lnTo>
                    <a:pt x="59" y="8"/>
                  </a:lnTo>
                  <a:lnTo>
                    <a:pt x="59" y="10"/>
                  </a:lnTo>
                  <a:lnTo>
                    <a:pt x="59" y="11"/>
                  </a:lnTo>
                  <a:lnTo>
                    <a:pt x="59" y="15"/>
                  </a:lnTo>
                  <a:lnTo>
                    <a:pt x="59" y="19"/>
                  </a:lnTo>
                  <a:lnTo>
                    <a:pt x="59" y="23"/>
                  </a:lnTo>
                  <a:lnTo>
                    <a:pt x="59" y="27"/>
                  </a:lnTo>
                  <a:lnTo>
                    <a:pt x="57" y="30"/>
                  </a:lnTo>
                  <a:lnTo>
                    <a:pt x="57" y="34"/>
                  </a:lnTo>
                  <a:lnTo>
                    <a:pt x="55" y="38"/>
                  </a:lnTo>
                  <a:lnTo>
                    <a:pt x="53" y="42"/>
                  </a:lnTo>
                  <a:lnTo>
                    <a:pt x="53" y="46"/>
                  </a:lnTo>
                  <a:lnTo>
                    <a:pt x="52" y="48"/>
                  </a:lnTo>
                  <a:lnTo>
                    <a:pt x="50" y="51"/>
                  </a:lnTo>
                  <a:lnTo>
                    <a:pt x="48" y="55"/>
                  </a:lnTo>
                  <a:lnTo>
                    <a:pt x="46" y="59"/>
                  </a:lnTo>
                  <a:lnTo>
                    <a:pt x="44" y="61"/>
                  </a:lnTo>
                  <a:lnTo>
                    <a:pt x="40" y="63"/>
                  </a:lnTo>
                  <a:lnTo>
                    <a:pt x="38" y="65"/>
                  </a:lnTo>
                  <a:lnTo>
                    <a:pt x="36" y="67"/>
                  </a:lnTo>
                  <a:lnTo>
                    <a:pt x="33" y="68"/>
                  </a:lnTo>
                  <a:lnTo>
                    <a:pt x="31" y="70"/>
                  </a:lnTo>
                  <a:lnTo>
                    <a:pt x="27" y="70"/>
                  </a:lnTo>
                  <a:lnTo>
                    <a:pt x="25" y="70"/>
                  </a:lnTo>
                  <a:lnTo>
                    <a:pt x="21" y="70"/>
                  </a:lnTo>
                  <a:lnTo>
                    <a:pt x="17" y="70"/>
                  </a:lnTo>
                  <a:lnTo>
                    <a:pt x="15" y="70"/>
                  </a:lnTo>
                  <a:lnTo>
                    <a:pt x="12" y="68"/>
                  </a:lnTo>
                  <a:lnTo>
                    <a:pt x="10" y="67"/>
                  </a:lnTo>
                  <a:lnTo>
                    <a:pt x="8" y="65"/>
                  </a:lnTo>
                  <a:lnTo>
                    <a:pt x="4" y="63"/>
                  </a:lnTo>
                  <a:lnTo>
                    <a:pt x="2" y="59"/>
                  </a:lnTo>
                  <a:lnTo>
                    <a:pt x="0" y="55"/>
                  </a:lnTo>
                  <a:lnTo>
                    <a:pt x="0" y="51"/>
                  </a:lnTo>
                  <a:lnTo>
                    <a:pt x="0" y="48"/>
                  </a:lnTo>
                  <a:lnTo>
                    <a:pt x="0" y="46"/>
                  </a:lnTo>
                  <a:lnTo>
                    <a:pt x="0" y="44"/>
                  </a:lnTo>
                  <a:lnTo>
                    <a:pt x="0" y="40"/>
                  </a:lnTo>
                  <a:lnTo>
                    <a:pt x="0" y="36"/>
                  </a:lnTo>
                  <a:lnTo>
                    <a:pt x="2" y="32"/>
                  </a:lnTo>
                  <a:lnTo>
                    <a:pt x="4" y="29"/>
                  </a:lnTo>
                  <a:lnTo>
                    <a:pt x="4" y="25"/>
                  </a:lnTo>
                  <a:lnTo>
                    <a:pt x="6" y="21"/>
                  </a:lnTo>
                  <a:lnTo>
                    <a:pt x="6" y="17"/>
                  </a:lnTo>
                  <a:lnTo>
                    <a:pt x="8" y="13"/>
                  </a:lnTo>
                  <a:lnTo>
                    <a:pt x="10" y="10"/>
                  </a:lnTo>
                  <a:lnTo>
                    <a:pt x="12" y="6"/>
                  </a:lnTo>
                  <a:lnTo>
                    <a:pt x="12" y="4"/>
                  </a:lnTo>
                  <a:lnTo>
                    <a:pt x="13" y="2"/>
                  </a:lnTo>
                  <a:lnTo>
                    <a:pt x="15" y="0"/>
                  </a:lnTo>
                  <a:lnTo>
                    <a:pt x="15" y="0"/>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614" name="Freeform 150">
              <a:extLst>
                <a:ext uri="{FF2B5EF4-FFF2-40B4-BE49-F238E27FC236}">
                  <a16:creationId xmlns:a16="http://schemas.microsoft.com/office/drawing/2014/main" id="{2FBFBBC6-A384-254D-AF1E-2945E10BDBD3}"/>
                </a:ext>
              </a:extLst>
            </p:cNvPr>
            <p:cNvSpPr>
              <a:spLocks/>
            </p:cNvSpPr>
            <p:nvPr/>
          </p:nvSpPr>
          <p:spPr bwMode="auto">
            <a:xfrm>
              <a:off x="3566" y="2161"/>
              <a:ext cx="65" cy="20"/>
            </a:xfrm>
            <a:custGeom>
              <a:avLst/>
              <a:gdLst>
                <a:gd name="T0" fmla="*/ 46 w 132"/>
                <a:gd name="T1" fmla="*/ 8 h 40"/>
                <a:gd name="T2" fmla="*/ 50 w 132"/>
                <a:gd name="T3" fmla="*/ 6 h 40"/>
                <a:gd name="T4" fmla="*/ 55 w 132"/>
                <a:gd name="T5" fmla="*/ 6 h 40"/>
                <a:gd name="T6" fmla="*/ 61 w 132"/>
                <a:gd name="T7" fmla="*/ 4 h 40"/>
                <a:gd name="T8" fmla="*/ 67 w 132"/>
                <a:gd name="T9" fmla="*/ 4 h 40"/>
                <a:gd name="T10" fmla="*/ 71 w 132"/>
                <a:gd name="T11" fmla="*/ 2 h 40"/>
                <a:gd name="T12" fmla="*/ 76 w 132"/>
                <a:gd name="T13" fmla="*/ 2 h 40"/>
                <a:gd name="T14" fmla="*/ 82 w 132"/>
                <a:gd name="T15" fmla="*/ 2 h 40"/>
                <a:gd name="T16" fmla="*/ 88 w 132"/>
                <a:gd name="T17" fmla="*/ 2 h 40"/>
                <a:gd name="T18" fmla="*/ 93 w 132"/>
                <a:gd name="T19" fmla="*/ 0 h 40"/>
                <a:gd name="T20" fmla="*/ 97 w 132"/>
                <a:gd name="T21" fmla="*/ 0 h 40"/>
                <a:gd name="T22" fmla="*/ 103 w 132"/>
                <a:gd name="T23" fmla="*/ 0 h 40"/>
                <a:gd name="T24" fmla="*/ 109 w 132"/>
                <a:gd name="T25" fmla="*/ 2 h 40"/>
                <a:gd name="T26" fmla="*/ 113 w 132"/>
                <a:gd name="T27" fmla="*/ 2 h 40"/>
                <a:gd name="T28" fmla="*/ 118 w 132"/>
                <a:gd name="T29" fmla="*/ 4 h 40"/>
                <a:gd name="T30" fmla="*/ 122 w 132"/>
                <a:gd name="T31" fmla="*/ 6 h 40"/>
                <a:gd name="T32" fmla="*/ 126 w 132"/>
                <a:gd name="T33" fmla="*/ 8 h 40"/>
                <a:gd name="T34" fmla="*/ 132 w 132"/>
                <a:gd name="T35" fmla="*/ 11 h 40"/>
                <a:gd name="T36" fmla="*/ 132 w 132"/>
                <a:gd name="T37" fmla="*/ 15 h 40"/>
                <a:gd name="T38" fmla="*/ 132 w 132"/>
                <a:gd name="T39" fmla="*/ 17 h 40"/>
                <a:gd name="T40" fmla="*/ 128 w 132"/>
                <a:gd name="T41" fmla="*/ 21 h 40"/>
                <a:gd name="T42" fmla="*/ 122 w 132"/>
                <a:gd name="T43" fmla="*/ 25 h 40"/>
                <a:gd name="T44" fmla="*/ 114 w 132"/>
                <a:gd name="T45" fmla="*/ 27 h 40"/>
                <a:gd name="T46" fmla="*/ 107 w 132"/>
                <a:gd name="T47" fmla="*/ 28 h 40"/>
                <a:gd name="T48" fmla="*/ 97 w 132"/>
                <a:gd name="T49" fmla="*/ 30 h 40"/>
                <a:gd name="T50" fmla="*/ 86 w 132"/>
                <a:gd name="T51" fmla="*/ 30 h 40"/>
                <a:gd name="T52" fmla="*/ 74 w 132"/>
                <a:gd name="T53" fmla="*/ 32 h 40"/>
                <a:gd name="T54" fmla="*/ 63 w 132"/>
                <a:gd name="T55" fmla="*/ 34 h 40"/>
                <a:gd name="T56" fmla="*/ 54 w 132"/>
                <a:gd name="T57" fmla="*/ 36 h 40"/>
                <a:gd name="T58" fmla="*/ 42 w 132"/>
                <a:gd name="T59" fmla="*/ 36 h 40"/>
                <a:gd name="T60" fmla="*/ 33 w 132"/>
                <a:gd name="T61" fmla="*/ 38 h 40"/>
                <a:gd name="T62" fmla="*/ 23 w 132"/>
                <a:gd name="T63" fmla="*/ 38 h 40"/>
                <a:gd name="T64" fmla="*/ 16 w 132"/>
                <a:gd name="T65" fmla="*/ 40 h 40"/>
                <a:gd name="T66" fmla="*/ 14 w 132"/>
                <a:gd name="T67" fmla="*/ 40 h 40"/>
                <a:gd name="T68" fmla="*/ 12 w 132"/>
                <a:gd name="T69" fmla="*/ 40 h 40"/>
                <a:gd name="T70" fmla="*/ 10 w 132"/>
                <a:gd name="T71" fmla="*/ 40 h 40"/>
                <a:gd name="T72" fmla="*/ 8 w 132"/>
                <a:gd name="T73" fmla="*/ 38 h 40"/>
                <a:gd name="T74" fmla="*/ 4 w 132"/>
                <a:gd name="T75" fmla="*/ 36 h 40"/>
                <a:gd name="T76" fmla="*/ 2 w 132"/>
                <a:gd name="T77" fmla="*/ 34 h 40"/>
                <a:gd name="T78" fmla="*/ 0 w 132"/>
                <a:gd name="T79" fmla="*/ 30 h 40"/>
                <a:gd name="T80" fmla="*/ 0 w 132"/>
                <a:gd name="T81" fmla="*/ 27 h 40"/>
                <a:gd name="T82" fmla="*/ 2 w 132"/>
                <a:gd name="T83" fmla="*/ 25 h 40"/>
                <a:gd name="T84" fmla="*/ 4 w 132"/>
                <a:gd name="T85" fmla="*/ 23 h 40"/>
                <a:gd name="T86" fmla="*/ 6 w 132"/>
                <a:gd name="T87" fmla="*/ 21 h 40"/>
                <a:gd name="T88" fmla="*/ 10 w 132"/>
                <a:gd name="T89" fmla="*/ 19 h 40"/>
                <a:gd name="T90" fmla="*/ 14 w 132"/>
                <a:gd name="T91" fmla="*/ 17 h 40"/>
                <a:gd name="T92" fmla="*/ 16 w 132"/>
                <a:gd name="T93" fmla="*/ 15 h 40"/>
                <a:gd name="T94" fmla="*/ 17 w 132"/>
                <a:gd name="T95" fmla="*/ 15 h 40"/>
                <a:gd name="T96" fmla="*/ 19 w 132"/>
                <a:gd name="T97" fmla="*/ 13 h 40"/>
                <a:gd name="T98" fmla="*/ 21 w 132"/>
                <a:gd name="T99" fmla="*/ 13 h 40"/>
                <a:gd name="T100" fmla="*/ 25 w 132"/>
                <a:gd name="T101" fmla="*/ 13 h 40"/>
                <a:gd name="T102" fmla="*/ 27 w 132"/>
                <a:gd name="T103" fmla="*/ 11 h 40"/>
                <a:gd name="T104" fmla="*/ 29 w 132"/>
                <a:gd name="T105" fmla="*/ 11 h 40"/>
                <a:gd name="T106" fmla="*/ 31 w 132"/>
                <a:gd name="T107" fmla="*/ 9 h 40"/>
                <a:gd name="T108" fmla="*/ 33 w 132"/>
                <a:gd name="T109" fmla="*/ 9 h 40"/>
                <a:gd name="T110" fmla="*/ 36 w 132"/>
                <a:gd name="T111" fmla="*/ 9 h 40"/>
                <a:gd name="T112" fmla="*/ 38 w 132"/>
                <a:gd name="T113" fmla="*/ 9 h 40"/>
                <a:gd name="T114" fmla="*/ 42 w 132"/>
                <a:gd name="T115" fmla="*/ 8 h 40"/>
                <a:gd name="T116" fmla="*/ 46 w 132"/>
                <a:gd name="T117" fmla="*/ 8 h 40"/>
                <a:gd name="T118" fmla="*/ 46 w 132"/>
                <a:gd name="T119" fmla="*/ 8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32" h="40">
                  <a:moveTo>
                    <a:pt x="46" y="8"/>
                  </a:moveTo>
                  <a:lnTo>
                    <a:pt x="50" y="6"/>
                  </a:lnTo>
                  <a:lnTo>
                    <a:pt x="55" y="6"/>
                  </a:lnTo>
                  <a:lnTo>
                    <a:pt x="61" y="4"/>
                  </a:lnTo>
                  <a:lnTo>
                    <a:pt x="67" y="4"/>
                  </a:lnTo>
                  <a:lnTo>
                    <a:pt x="71" y="2"/>
                  </a:lnTo>
                  <a:lnTo>
                    <a:pt x="76" y="2"/>
                  </a:lnTo>
                  <a:lnTo>
                    <a:pt x="82" y="2"/>
                  </a:lnTo>
                  <a:lnTo>
                    <a:pt x="88" y="2"/>
                  </a:lnTo>
                  <a:lnTo>
                    <a:pt x="93" y="0"/>
                  </a:lnTo>
                  <a:lnTo>
                    <a:pt x="97" y="0"/>
                  </a:lnTo>
                  <a:lnTo>
                    <a:pt x="103" y="0"/>
                  </a:lnTo>
                  <a:lnTo>
                    <a:pt x="109" y="2"/>
                  </a:lnTo>
                  <a:lnTo>
                    <a:pt x="113" y="2"/>
                  </a:lnTo>
                  <a:lnTo>
                    <a:pt x="118" y="4"/>
                  </a:lnTo>
                  <a:lnTo>
                    <a:pt x="122" y="6"/>
                  </a:lnTo>
                  <a:lnTo>
                    <a:pt x="126" y="8"/>
                  </a:lnTo>
                  <a:lnTo>
                    <a:pt x="132" y="11"/>
                  </a:lnTo>
                  <a:lnTo>
                    <a:pt x="132" y="15"/>
                  </a:lnTo>
                  <a:lnTo>
                    <a:pt x="132" y="17"/>
                  </a:lnTo>
                  <a:lnTo>
                    <a:pt x="128" y="21"/>
                  </a:lnTo>
                  <a:lnTo>
                    <a:pt x="122" y="25"/>
                  </a:lnTo>
                  <a:lnTo>
                    <a:pt x="114" y="27"/>
                  </a:lnTo>
                  <a:lnTo>
                    <a:pt x="107" y="28"/>
                  </a:lnTo>
                  <a:lnTo>
                    <a:pt x="97" y="30"/>
                  </a:lnTo>
                  <a:lnTo>
                    <a:pt x="86" y="30"/>
                  </a:lnTo>
                  <a:lnTo>
                    <a:pt x="74" y="32"/>
                  </a:lnTo>
                  <a:lnTo>
                    <a:pt x="63" y="34"/>
                  </a:lnTo>
                  <a:lnTo>
                    <a:pt x="54" y="36"/>
                  </a:lnTo>
                  <a:lnTo>
                    <a:pt x="42" y="36"/>
                  </a:lnTo>
                  <a:lnTo>
                    <a:pt x="33" y="38"/>
                  </a:lnTo>
                  <a:lnTo>
                    <a:pt x="23" y="38"/>
                  </a:lnTo>
                  <a:lnTo>
                    <a:pt x="16" y="40"/>
                  </a:lnTo>
                  <a:lnTo>
                    <a:pt x="14" y="40"/>
                  </a:lnTo>
                  <a:lnTo>
                    <a:pt x="12" y="40"/>
                  </a:lnTo>
                  <a:lnTo>
                    <a:pt x="10" y="40"/>
                  </a:lnTo>
                  <a:lnTo>
                    <a:pt x="8" y="38"/>
                  </a:lnTo>
                  <a:lnTo>
                    <a:pt x="4" y="36"/>
                  </a:lnTo>
                  <a:lnTo>
                    <a:pt x="2" y="34"/>
                  </a:lnTo>
                  <a:lnTo>
                    <a:pt x="0" y="30"/>
                  </a:lnTo>
                  <a:lnTo>
                    <a:pt x="0" y="27"/>
                  </a:lnTo>
                  <a:lnTo>
                    <a:pt x="2" y="25"/>
                  </a:lnTo>
                  <a:lnTo>
                    <a:pt x="4" y="23"/>
                  </a:lnTo>
                  <a:lnTo>
                    <a:pt x="6" y="21"/>
                  </a:lnTo>
                  <a:lnTo>
                    <a:pt x="10" y="19"/>
                  </a:lnTo>
                  <a:lnTo>
                    <a:pt x="14" y="17"/>
                  </a:lnTo>
                  <a:lnTo>
                    <a:pt x="16" y="15"/>
                  </a:lnTo>
                  <a:lnTo>
                    <a:pt x="17" y="15"/>
                  </a:lnTo>
                  <a:lnTo>
                    <a:pt x="19" y="13"/>
                  </a:lnTo>
                  <a:lnTo>
                    <a:pt x="21" y="13"/>
                  </a:lnTo>
                  <a:lnTo>
                    <a:pt x="25" y="13"/>
                  </a:lnTo>
                  <a:lnTo>
                    <a:pt x="27" y="11"/>
                  </a:lnTo>
                  <a:lnTo>
                    <a:pt x="29" y="11"/>
                  </a:lnTo>
                  <a:lnTo>
                    <a:pt x="31" y="9"/>
                  </a:lnTo>
                  <a:lnTo>
                    <a:pt x="33" y="9"/>
                  </a:lnTo>
                  <a:lnTo>
                    <a:pt x="36" y="9"/>
                  </a:lnTo>
                  <a:lnTo>
                    <a:pt x="38" y="9"/>
                  </a:lnTo>
                  <a:lnTo>
                    <a:pt x="42" y="8"/>
                  </a:lnTo>
                  <a:lnTo>
                    <a:pt x="46" y="8"/>
                  </a:lnTo>
                  <a:lnTo>
                    <a:pt x="46" y="8"/>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615" name="Freeform 151">
              <a:extLst>
                <a:ext uri="{FF2B5EF4-FFF2-40B4-BE49-F238E27FC236}">
                  <a16:creationId xmlns:a16="http://schemas.microsoft.com/office/drawing/2014/main" id="{14764FC5-1D97-1D4C-968B-F2840B715872}"/>
                </a:ext>
              </a:extLst>
            </p:cNvPr>
            <p:cNvSpPr>
              <a:spLocks/>
            </p:cNvSpPr>
            <p:nvPr/>
          </p:nvSpPr>
          <p:spPr bwMode="auto">
            <a:xfrm>
              <a:off x="3184" y="2044"/>
              <a:ext cx="37" cy="64"/>
            </a:xfrm>
            <a:custGeom>
              <a:avLst/>
              <a:gdLst>
                <a:gd name="T0" fmla="*/ 4 w 75"/>
                <a:gd name="T1" fmla="*/ 23 h 127"/>
                <a:gd name="T2" fmla="*/ 2 w 75"/>
                <a:gd name="T3" fmla="*/ 19 h 127"/>
                <a:gd name="T4" fmla="*/ 0 w 75"/>
                <a:gd name="T5" fmla="*/ 15 h 127"/>
                <a:gd name="T6" fmla="*/ 0 w 75"/>
                <a:gd name="T7" fmla="*/ 13 h 127"/>
                <a:gd name="T8" fmla="*/ 0 w 75"/>
                <a:gd name="T9" fmla="*/ 12 h 127"/>
                <a:gd name="T10" fmla="*/ 0 w 75"/>
                <a:gd name="T11" fmla="*/ 8 h 127"/>
                <a:gd name="T12" fmla="*/ 2 w 75"/>
                <a:gd name="T13" fmla="*/ 6 h 127"/>
                <a:gd name="T14" fmla="*/ 2 w 75"/>
                <a:gd name="T15" fmla="*/ 4 h 127"/>
                <a:gd name="T16" fmla="*/ 4 w 75"/>
                <a:gd name="T17" fmla="*/ 2 h 127"/>
                <a:gd name="T18" fmla="*/ 6 w 75"/>
                <a:gd name="T19" fmla="*/ 2 h 127"/>
                <a:gd name="T20" fmla="*/ 10 w 75"/>
                <a:gd name="T21" fmla="*/ 0 h 127"/>
                <a:gd name="T22" fmla="*/ 12 w 75"/>
                <a:gd name="T23" fmla="*/ 0 h 127"/>
                <a:gd name="T24" fmla="*/ 16 w 75"/>
                <a:gd name="T25" fmla="*/ 0 h 127"/>
                <a:gd name="T26" fmla="*/ 18 w 75"/>
                <a:gd name="T27" fmla="*/ 2 h 127"/>
                <a:gd name="T28" fmla="*/ 21 w 75"/>
                <a:gd name="T29" fmla="*/ 4 h 127"/>
                <a:gd name="T30" fmla="*/ 25 w 75"/>
                <a:gd name="T31" fmla="*/ 6 h 127"/>
                <a:gd name="T32" fmla="*/ 27 w 75"/>
                <a:gd name="T33" fmla="*/ 10 h 127"/>
                <a:gd name="T34" fmla="*/ 29 w 75"/>
                <a:gd name="T35" fmla="*/ 12 h 127"/>
                <a:gd name="T36" fmla="*/ 33 w 75"/>
                <a:gd name="T37" fmla="*/ 15 h 127"/>
                <a:gd name="T38" fmla="*/ 37 w 75"/>
                <a:gd name="T39" fmla="*/ 21 h 127"/>
                <a:gd name="T40" fmla="*/ 39 w 75"/>
                <a:gd name="T41" fmla="*/ 27 h 127"/>
                <a:gd name="T42" fmla="*/ 42 w 75"/>
                <a:gd name="T43" fmla="*/ 32 h 127"/>
                <a:gd name="T44" fmla="*/ 48 w 75"/>
                <a:gd name="T45" fmla="*/ 38 h 127"/>
                <a:gd name="T46" fmla="*/ 50 w 75"/>
                <a:gd name="T47" fmla="*/ 46 h 127"/>
                <a:gd name="T48" fmla="*/ 54 w 75"/>
                <a:gd name="T49" fmla="*/ 53 h 127"/>
                <a:gd name="T50" fmla="*/ 58 w 75"/>
                <a:gd name="T51" fmla="*/ 61 h 127"/>
                <a:gd name="T52" fmla="*/ 61 w 75"/>
                <a:gd name="T53" fmla="*/ 69 h 127"/>
                <a:gd name="T54" fmla="*/ 65 w 75"/>
                <a:gd name="T55" fmla="*/ 76 h 127"/>
                <a:gd name="T56" fmla="*/ 67 w 75"/>
                <a:gd name="T57" fmla="*/ 86 h 127"/>
                <a:gd name="T58" fmla="*/ 71 w 75"/>
                <a:gd name="T59" fmla="*/ 93 h 127"/>
                <a:gd name="T60" fmla="*/ 73 w 75"/>
                <a:gd name="T61" fmla="*/ 101 h 127"/>
                <a:gd name="T62" fmla="*/ 75 w 75"/>
                <a:gd name="T63" fmla="*/ 107 h 127"/>
                <a:gd name="T64" fmla="*/ 75 w 75"/>
                <a:gd name="T65" fmla="*/ 114 h 127"/>
                <a:gd name="T66" fmla="*/ 75 w 75"/>
                <a:gd name="T67" fmla="*/ 118 h 127"/>
                <a:gd name="T68" fmla="*/ 75 w 75"/>
                <a:gd name="T69" fmla="*/ 120 h 127"/>
                <a:gd name="T70" fmla="*/ 75 w 75"/>
                <a:gd name="T71" fmla="*/ 124 h 127"/>
                <a:gd name="T72" fmla="*/ 73 w 75"/>
                <a:gd name="T73" fmla="*/ 126 h 127"/>
                <a:gd name="T74" fmla="*/ 71 w 75"/>
                <a:gd name="T75" fmla="*/ 127 h 127"/>
                <a:gd name="T76" fmla="*/ 69 w 75"/>
                <a:gd name="T77" fmla="*/ 127 h 127"/>
                <a:gd name="T78" fmla="*/ 67 w 75"/>
                <a:gd name="T79" fmla="*/ 127 h 127"/>
                <a:gd name="T80" fmla="*/ 65 w 75"/>
                <a:gd name="T81" fmla="*/ 127 h 127"/>
                <a:gd name="T82" fmla="*/ 63 w 75"/>
                <a:gd name="T83" fmla="*/ 126 h 127"/>
                <a:gd name="T84" fmla="*/ 61 w 75"/>
                <a:gd name="T85" fmla="*/ 126 h 127"/>
                <a:gd name="T86" fmla="*/ 56 w 75"/>
                <a:gd name="T87" fmla="*/ 120 h 127"/>
                <a:gd name="T88" fmla="*/ 50 w 75"/>
                <a:gd name="T89" fmla="*/ 114 h 127"/>
                <a:gd name="T90" fmla="*/ 44 w 75"/>
                <a:gd name="T91" fmla="*/ 108 h 127"/>
                <a:gd name="T92" fmla="*/ 40 w 75"/>
                <a:gd name="T93" fmla="*/ 103 h 127"/>
                <a:gd name="T94" fmla="*/ 37 w 75"/>
                <a:gd name="T95" fmla="*/ 95 h 127"/>
                <a:gd name="T96" fmla="*/ 35 w 75"/>
                <a:gd name="T97" fmla="*/ 88 h 127"/>
                <a:gd name="T98" fmla="*/ 31 w 75"/>
                <a:gd name="T99" fmla="*/ 82 h 127"/>
                <a:gd name="T100" fmla="*/ 29 w 75"/>
                <a:gd name="T101" fmla="*/ 74 h 127"/>
                <a:gd name="T102" fmla="*/ 27 w 75"/>
                <a:gd name="T103" fmla="*/ 69 h 127"/>
                <a:gd name="T104" fmla="*/ 23 w 75"/>
                <a:gd name="T105" fmla="*/ 61 h 127"/>
                <a:gd name="T106" fmla="*/ 21 w 75"/>
                <a:gd name="T107" fmla="*/ 53 h 127"/>
                <a:gd name="T108" fmla="*/ 19 w 75"/>
                <a:gd name="T109" fmla="*/ 48 h 127"/>
                <a:gd name="T110" fmla="*/ 16 w 75"/>
                <a:gd name="T111" fmla="*/ 40 h 127"/>
                <a:gd name="T112" fmla="*/ 12 w 75"/>
                <a:gd name="T113" fmla="*/ 34 h 127"/>
                <a:gd name="T114" fmla="*/ 8 w 75"/>
                <a:gd name="T115" fmla="*/ 29 h 127"/>
                <a:gd name="T116" fmla="*/ 4 w 75"/>
                <a:gd name="T117" fmla="*/ 23 h 127"/>
                <a:gd name="T118" fmla="*/ 4 w 75"/>
                <a:gd name="T119" fmla="*/ 23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5" h="127">
                  <a:moveTo>
                    <a:pt x="4" y="23"/>
                  </a:moveTo>
                  <a:lnTo>
                    <a:pt x="2" y="19"/>
                  </a:lnTo>
                  <a:lnTo>
                    <a:pt x="0" y="15"/>
                  </a:lnTo>
                  <a:lnTo>
                    <a:pt x="0" y="13"/>
                  </a:lnTo>
                  <a:lnTo>
                    <a:pt x="0" y="12"/>
                  </a:lnTo>
                  <a:lnTo>
                    <a:pt x="0" y="8"/>
                  </a:lnTo>
                  <a:lnTo>
                    <a:pt x="2" y="6"/>
                  </a:lnTo>
                  <a:lnTo>
                    <a:pt x="2" y="4"/>
                  </a:lnTo>
                  <a:lnTo>
                    <a:pt x="4" y="2"/>
                  </a:lnTo>
                  <a:lnTo>
                    <a:pt x="6" y="2"/>
                  </a:lnTo>
                  <a:lnTo>
                    <a:pt x="10" y="0"/>
                  </a:lnTo>
                  <a:lnTo>
                    <a:pt x="12" y="0"/>
                  </a:lnTo>
                  <a:lnTo>
                    <a:pt x="16" y="0"/>
                  </a:lnTo>
                  <a:lnTo>
                    <a:pt x="18" y="2"/>
                  </a:lnTo>
                  <a:lnTo>
                    <a:pt x="21" y="4"/>
                  </a:lnTo>
                  <a:lnTo>
                    <a:pt x="25" y="6"/>
                  </a:lnTo>
                  <a:lnTo>
                    <a:pt x="27" y="10"/>
                  </a:lnTo>
                  <a:lnTo>
                    <a:pt x="29" y="12"/>
                  </a:lnTo>
                  <a:lnTo>
                    <a:pt x="33" y="15"/>
                  </a:lnTo>
                  <a:lnTo>
                    <a:pt x="37" y="21"/>
                  </a:lnTo>
                  <a:lnTo>
                    <a:pt x="39" y="27"/>
                  </a:lnTo>
                  <a:lnTo>
                    <a:pt x="42" y="32"/>
                  </a:lnTo>
                  <a:lnTo>
                    <a:pt x="48" y="38"/>
                  </a:lnTo>
                  <a:lnTo>
                    <a:pt x="50" y="46"/>
                  </a:lnTo>
                  <a:lnTo>
                    <a:pt x="54" y="53"/>
                  </a:lnTo>
                  <a:lnTo>
                    <a:pt x="58" y="61"/>
                  </a:lnTo>
                  <a:lnTo>
                    <a:pt x="61" y="69"/>
                  </a:lnTo>
                  <a:lnTo>
                    <a:pt x="65" y="76"/>
                  </a:lnTo>
                  <a:lnTo>
                    <a:pt x="67" y="86"/>
                  </a:lnTo>
                  <a:lnTo>
                    <a:pt x="71" y="93"/>
                  </a:lnTo>
                  <a:lnTo>
                    <a:pt x="73" y="101"/>
                  </a:lnTo>
                  <a:lnTo>
                    <a:pt x="75" y="107"/>
                  </a:lnTo>
                  <a:lnTo>
                    <a:pt x="75" y="114"/>
                  </a:lnTo>
                  <a:lnTo>
                    <a:pt x="75" y="118"/>
                  </a:lnTo>
                  <a:lnTo>
                    <a:pt x="75" y="120"/>
                  </a:lnTo>
                  <a:lnTo>
                    <a:pt x="75" y="124"/>
                  </a:lnTo>
                  <a:lnTo>
                    <a:pt x="73" y="126"/>
                  </a:lnTo>
                  <a:lnTo>
                    <a:pt x="71" y="127"/>
                  </a:lnTo>
                  <a:lnTo>
                    <a:pt x="69" y="127"/>
                  </a:lnTo>
                  <a:lnTo>
                    <a:pt x="67" y="127"/>
                  </a:lnTo>
                  <a:lnTo>
                    <a:pt x="65" y="127"/>
                  </a:lnTo>
                  <a:lnTo>
                    <a:pt x="63" y="126"/>
                  </a:lnTo>
                  <a:lnTo>
                    <a:pt x="61" y="126"/>
                  </a:lnTo>
                  <a:lnTo>
                    <a:pt x="56" y="120"/>
                  </a:lnTo>
                  <a:lnTo>
                    <a:pt x="50" y="114"/>
                  </a:lnTo>
                  <a:lnTo>
                    <a:pt x="44" y="108"/>
                  </a:lnTo>
                  <a:lnTo>
                    <a:pt x="40" y="103"/>
                  </a:lnTo>
                  <a:lnTo>
                    <a:pt x="37" y="95"/>
                  </a:lnTo>
                  <a:lnTo>
                    <a:pt x="35" y="88"/>
                  </a:lnTo>
                  <a:lnTo>
                    <a:pt x="31" y="82"/>
                  </a:lnTo>
                  <a:lnTo>
                    <a:pt x="29" y="74"/>
                  </a:lnTo>
                  <a:lnTo>
                    <a:pt x="27" y="69"/>
                  </a:lnTo>
                  <a:lnTo>
                    <a:pt x="23" y="61"/>
                  </a:lnTo>
                  <a:lnTo>
                    <a:pt x="21" y="53"/>
                  </a:lnTo>
                  <a:lnTo>
                    <a:pt x="19" y="48"/>
                  </a:lnTo>
                  <a:lnTo>
                    <a:pt x="16" y="40"/>
                  </a:lnTo>
                  <a:lnTo>
                    <a:pt x="12" y="34"/>
                  </a:lnTo>
                  <a:lnTo>
                    <a:pt x="8" y="29"/>
                  </a:lnTo>
                  <a:lnTo>
                    <a:pt x="4" y="23"/>
                  </a:lnTo>
                  <a:lnTo>
                    <a:pt x="4" y="23"/>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616" name="Freeform 152">
              <a:extLst>
                <a:ext uri="{FF2B5EF4-FFF2-40B4-BE49-F238E27FC236}">
                  <a16:creationId xmlns:a16="http://schemas.microsoft.com/office/drawing/2014/main" id="{23521480-6CCA-3344-84D3-D3ABF5165E81}"/>
                </a:ext>
              </a:extLst>
            </p:cNvPr>
            <p:cNvSpPr>
              <a:spLocks/>
            </p:cNvSpPr>
            <p:nvPr/>
          </p:nvSpPr>
          <p:spPr bwMode="auto">
            <a:xfrm>
              <a:off x="3106" y="2130"/>
              <a:ext cx="55" cy="42"/>
            </a:xfrm>
            <a:custGeom>
              <a:avLst/>
              <a:gdLst>
                <a:gd name="T0" fmla="*/ 59 w 111"/>
                <a:gd name="T1" fmla="*/ 69 h 86"/>
                <a:gd name="T2" fmla="*/ 56 w 111"/>
                <a:gd name="T3" fmla="*/ 65 h 86"/>
                <a:gd name="T4" fmla="*/ 50 w 111"/>
                <a:gd name="T5" fmla="*/ 63 h 86"/>
                <a:gd name="T6" fmla="*/ 46 w 111"/>
                <a:gd name="T7" fmla="*/ 59 h 86"/>
                <a:gd name="T8" fmla="*/ 42 w 111"/>
                <a:gd name="T9" fmla="*/ 57 h 86"/>
                <a:gd name="T10" fmla="*/ 39 w 111"/>
                <a:gd name="T11" fmla="*/ 53 h 86"/>
                <a:gd name="T12" fmla="*/ 33 w 111"/>
                <a:gd name="T13" fmla="*/ 50 h 86"/>
                <a:gd name="T14" fmla="*/ 29 w 111"/>
                <a:gd name="T15" fmla="*/ 46 h 86"/>
                <a:gd name="T16" fmla="*/ 25 w 111"/>
                <a:gd name="T17" fmla="*/ 44 h 86"/>
                <a:gd name="T18" fmla="*/ 21 w 111"/>
                <a:gd name="T19" fmla="*/ 40 h 86"/>
                <a:gd name="T20" fmla="*/ 18 w 111"/>
                <a:gd name="T21" fmla="*/ 36 h 86"/>
                <a:gd name="T22" fmla="*/ 14 w 111"/>
                <a:gd name="T23" fmla="*/ 33 h 86"/>
                <a:gd name="T24" fmla="*/ 10 w 111"/>
                <a:gd name="T25" fmla="*/ 29 h 86"/>
                <a:gd name="T26" fmla="*/ 8 w 111"/>
                <a:gd name="T27" fmla="*/ 25 h 86"/>
                <a:gd name="T28" fmla="*/ 4 w 111"/>
                <a:gd name="T29" fmla="*/ 21 h 86"/>
                <a:gd name="T30" fmla="*/ 2 w 111"/>
                <a:gd name="T31" fmla="*/ 17 h 86"/>
                <a:gd name="T32" fmla="*/ 0 w 111"/>
                <a:gd name="T33" fmla="*/ 12 h 86"/>
                <a:gd name="T34" fmla="*/ 0 w 111"/>
                <a:gd name="T35" fmla="*/ 6 h 86"/>
                <a:gd name="T36" fmla="*/ 2 w 111"/>
                <a:gd name="T37" fmla="*/ 2 h 86"/>
                <a:gd name="T38" fmla="*/ 4 w 111"/>
                <a:gd name="T39" fmla="*/ 0 h 86"/>
                <a:gd name="T40" fmla="*/ 10 w 111"/>
                <a:gd name="T41" fmla="*/ 0 h 86"/>
                <a:gd name="T42" fmla="*/ 16 w 111"/>
                <a:gd name="T43" fmla="*/ 2 h 86"/>
                <a:gd name="T44" fmla="*/ 21 w 111"/>
                <a:gd name="T45" fmla="*/ 6 h 86"/>
                <a:gd name="T46" fmla="*/ 29 w 111"/>
                <a:gd name="T47" fmla="*/ 12 h 86"/>
                <a:gd name="T48" fmla="*/ 39 w 111"/>
                <a:gd name="T49" fmla="*/ 17 h 86"/>
                <a:gd name="T50" fmla="*/ 46 w 111"/>
                <a:gd name="T51" fmla="*/ 23 h 86"/>
                <a:gd name="T52" fmla="*/ 56 w 111"/>
                <a:gd name="T53" fmla="*/ 29 h 86"/>
                <a:gd name="T54" fmla="*/ 65 w 111"/>
                <a:gd name="T55" fmla="*/ 36 h 86"/>
                <a:gd name="T56" fmla="*/ 75 w 111"/>
                <a:gd name="T57" fmla="*/ 44 h 86"/>
                <a:gd name="T58" fmla="*/ 82 w 111"/>
                <a:gd name="T59" fmla="*/ 50 h 86"/>
                <a:gd name="T60" fmla="*/ 90 w 111"/>
                <a:gd name="T61" fmla="*/ 55 h 86"/>
                <a:gd name="T62" fmla="*/ 97 w 111"/>
                <a:gd name="T63" fmla="*/ 61 h 86"/>
                <a:gd name="T64" fmla="*/ 103 w 111"/>
                <a:gd name="T65" fmla="*/ 67 h 86"/>
                <a:gd name="T66" fmla="*/ 107 w 111"/>
                <a:gd name="T67" fmla="*/ 69 h 86"/>
                <a:gd name="T68" fmla="*/ 109 w 111"/>
                <a:gd name="T69" fmla="*/ 72 h 86"/>
                <a:gd name="T70" fmla="*/ 111 w 111"/>
                <a:gd name="T71" fmla="*/ 76 h 86"/>
                <a:gd name="T72" fmla="*/ 111 w 111"/>
                <a:gd name="T73" fmla="*/ 80 h 86"/>
                <a:gd name="T74" fmla="*/ 109 w 111"/>
                <a:gd name="T75" fmla="*/ 82 h 86"/>
                <a:gd name="T76" fmla="*/ 105 w 111"/>
                <a:gd name="T77" fmla="*/ 86 h 86"/>
                <a:gd name="T78" fmla="*/ 103 w 111"/>
                <a:gd name="T79" fmla="*/ 86 h 86"/>
                <a:gd name="T80" fmla="*/ 101 w 111"/>
                <a:gd name="T81" fmla="*/ 86 h 86"/>
                <a:gd name="T82" fmla="*/ 97 w 111"/>
                <a:gd name="T83" fmla="*/ 86 h 86"/>
                <a:gd name="T84" fmla="*/ 96 w 111"/>
                <a:gd name="T85" fmla="*/ 86 h 86"/>
                <a:gd name="T86" fmla="*/ 92 w 111"/>
                <a:gd name="T87" fmla="*/ 84 h 86"/>
                <a:gd name="T88" fmla="*/ 88 w 111"/>
                <a:gd name="T89" fmla="*/ 84 h 86"/>
                <a:gd name="T90" fmla="*/ 84 w 111"/>
                <a:gd name="T91" fmla="*/ 82 h 86"/>
                <a:gd name="T92" fmla="*/ 78 w 111"/>
                <a:gd name="T93" fmla="*/ 80 h 86"/>
                <a:gd name="T94" fmla="*/ 77 w 111"/>
                <a:gd name="T95" fmla="*/ 78 h 86"/>
                <a:gd name="T96" fmla="*/ 75 w 111"/>
                <a:gd name="T97" fmla="*/ 76 h 86"/>
                <a:gd name="T98" fmla="*/ 73 w 111"/>
                <a:gd name="T99" fmla="*/ 76 h 86"/>
                <a:gd name="T100" fmla="*/ 69 w 111"/>
                <a:gd name="T101" fmla="*/ 74 h 86"/>
                <a:gd name="T102" fmla="*/ 67 w 111"/>
                <a:gd name="T103" fmla="*/ 72 h 86"/>
                <a:gd name="T104" fmla="*/ 65 w 111"/>
                <a:gd name="T105" fmla="*/ 72 h 86"/>
                <a:gd name="T106" fmla="*/ 61 w 111"/>
                <a:gd name="T107" fmla="*/ 71 h 86"/>
                <a:gd name="T108" fmla="*/ 59 w 111"/>
                <a:gd name="T109" fmla="*/ 69 h 86"/>
                <a:gd name="T110" fmla="*/ 59 w 111"/>
                <a:gd name="T111" fmla="*/ 69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1" h="86">
                  <a:moveTo>
                    <a:pt x="59" y="69"/>
                  </a:moveTo>
                  <a:lnTo>
                    <a:pt x="56" y="65"/>
                  </a:lnTo>
                  <a:lnTo>
                    <a:pt x="50" y="63"/>
                  </a:lnTo>
                  <a:lnTo>
                    <a:pt x="46" y="59"/>
                  </a:lnTo>
                  <a:lnTo>
                    <a:pt x="42" y="57"/>
                  </a:lnTo>
                  <a:lnTo>
                    <a:pt x="39" y="53"/>
                  </a:lnTo>
                  <a:lnTo>
                    <a:pt x="33" y="50"/>
                  </a:lnTo>
                  <a:lnTo>
                    <a:pt x="29" y="46"/>
                  </a:lnTo>
                  <a:lnTo>
                    <a:pt x="25" y="44"/>
                  </a:lnTo>
                  <a:lnTo>
                    <a:pt x="21" y="40"/>
                  </a:lnTo>
                  <a:lnTo>
                    <a:pt x="18" y="36"/>
                  </a:lnTo>
                  <a:lnTo>
                    <a:pt x="14" y="33"/>
                  </a:lnTo>
                  <a:lnTo>
                    <a:pt x="10" y="29"/>
                  </a:lnTo>
                  <a:lnTo>
                    <a:pt x="8" y="25"/>
                  </a:lnTo>
                  <a:lnTo>
                    <a:pt x="4" y="21"/>
                  </a:lnTo>
                  <a:lnTo>
                    <a:pt x="2" y="17"/>
                  </a:lnTo>
                  <a:lnTo>
                    <a:pt x="0" y="12"/>
                  </a:lnTo>
                  <a:lnTo>
                    <a:pt x="0" y="6"/>
                  </a:lnTo>
                  <a:lnTo>
                    <a:pt x="2" y="2"/>
                  </a:lnTo>
                  <a:lnTo>
                    <a:pt x="4" y="0"/>
                  </a:lnTo>
                  <a:lnTo>
                    <a:pt x="10" y="0"/>
                  </a:lnTo>
                  <a:lnTo>
                    <a:pt x="16" y="2"/>
                  </a:lnTo>
                  <a:lnTo>
                    <a:pt x="21" y="6"/>
                  </a:lnTo>
                  <a:lnTo>
                    <a:pt x="29" y="12"/>
                  </a:lnTo>
                  <a:lnTo>
                    <a:pt x="39" y="17"/>
                  </a:lnTo>
                  <a:lnTo>
                    <a:pt x="46" y="23"/>
                  </a:lnTo>
                  <a:lnTo>
                    <a:pt x="56" y="29"/>
                  </a:lnTo>
                  <a:lnTo>
                    <a:pt x="65" y="36"/>
                  </a:lnTo>
                  <a:lnTo>
                    <a:pt x="75" y="44"/>
                  </a:lnTo>
                  <a:lnTo>
                    <a:pt x="82" y="50"/>
                  </a:lnTo>
                  <a:lnTo>
                    <a:pt x="90" y="55"/>
                  </a:lnTo>
                  <a:lnTo>
                    <a:pt x="97" y="61"/>
                  </a:lnTo>
                  <a:lnTo>
                    <a:pt x="103" y="67"/>
                  </a:lnTo>
                  <a:lnTo>
                    <a:pt x="107" y="69"/>
                  </a:lnTo>
                  <a:lnTo>
                    <a:pt x="109" y="72"/>
                  </a:lnTo>
                  <a:lnTo>
                    <a:pt x="111" y="76"/>
                  </a:lnTo>
                  <a:lnTo>
                    <a:pt x="111" y="80"/>
                  </a:lnTo>
                  <a:lnTo>
                    <a:pt x="109" y="82"/>
                  </a:lnTo>
                  <a:lnTo>
                    <a:pt x="105" y="86"/>
                  </a:lnTo>
                  <a:lnTo>
                    <a:pt x="103" y="86"/>
                  </a:lnTo>
                  <a:lnTo>
                    <a:pt x="101" y="86"/>
                  </a:lnTo>
                  <a:lnTo>
                    <a:pt x="97" y="86"/>
                  </a:lnTo>
                  <a:lnTo>
                    <a:pt x="96" y="86"/>
                  </a:lnTo>
                  <a:lnTo>
                    <a:pt x="92" y="84"/>
                  </a:lnTo>
                  <a:lnTo>
                    <a:pt x="88" y="84"/>
                  </a:lnTo>
                  <a:lnTo>
                    <a:pt x="84" y="82"/>
                  </a:lnTo>
                  <a:lnTo>
                    <a:pt x="78" y="80"/>
                  </a:lnTo>
                  <a:lnTo>
                    <a:pt x="77" y="78"/>
                  </a:lnTo>
                  <a:lnTo>
                    <a:pt x="75" y="76"/>
                  </a:lnTo>
                  <a:lnTo>
                    <a:pt x="73" y="76"/>
                  </a:lnTo>
                  <a:lnTo>
                    <a:pt x="69" y="74"/>
                  </a:lnTo>
                  <a:lnTo>
                    <a:pt x="67" y="72"/>
                  </a:lnTo>
                  <a:lnTo>
                    <a:pt x="65" y="72"/>
                  </a:lnTo>
                  <a:lnTo>
                    <a:pt x="61" y="71"/>
                  </a:lnTo>
                  <a:lnTo>
                    <a:pt x="59" y="69"/>
                  </a:lnTo>
                  <a:lnTo>
                    <a:pt x="59" y="69"/>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617" name="Freeform 153">
              <a:extLst>
                <a:ext uri="{FF2B5EF4-FFF2-40B4-BE49-F238E27FC236}">
                  <a16:creationId xmlns:a16="http://schemas.microsoft.com/office/drawing/2014/main" id="{E30777AC-5961-D347-B964-C9EB4EB5B28F}"/>
                </a:ext>
              </a:extLst>
            </p:cNvPr>
            <p:cNvSpPr>
              <a:spLocks/>
            </p:cNvSpPr>
            <p:nvPr/>
          </p:nvSpPr>
          <p:spPr bwMode="auto">
            <a:xfrm>
              <a:off x="3317" y="1990"/>
              <a:ext cx="15" cy="66"/>
            </a:xfrm>
            <a:custGeom>
              <a:avLst/>
              <a:gdLst>
                <a:gd name="T0" fmla="*/ 2 w 28"/>
                <a:gd name="T1" fmla="*/ 85 h 133"/>
                <a:gd name="T2" fmla="*/ 0 w 28"/>
                <a:gd name="T3" fmla="*/ 81 h 133"/>
                <a:gd name="T4" fmla="*/ 0 w 28"/>
                <a:gd name="T5" fmla="*/ 76 h 133"/>
                <a:gd name="T6" fmla="*/ 0 w 28"/>
                <a:gd name="T7" fmla="*/ 70 h 133"/>
                <a:gd name="T8" fmla="*/ 0 w 28"/>
                <a:gd name="T9" fmla="*/ 64 h 133"/>
                <a:gd name="T10" fmla="*/ 0 w 28"/>
                <a:gd name="T11" fmla="*/ 59 h 133"/>
                <a:gd name="T12" fmla="*/ 0 w 28"/>
                <a:gd name="T13" fmla="*/ 53 h 133"/>
                <a:gd name="T14" fmla="*/ 0 w 28"/>
                <a:gd name="T15" fmla="*/ 47 h 133"/>
                <a:gd name="T16" fmla="*/ 0 w 28"/>
                <a:gd name="T17" fmla="*/ 43 h 133"/>
                <a:gd name="T18" fmla="*/ 0 w 28"/>
                <a:gd name="T19" fmla="*/ 38 h 133"/>
                <a:gd name="T20" fmla="*/ 0 w 28"/>
                <a:gd name="T21" fmla="*/ 32 h 133"/>
                <a:gd name="T22" fmla="*/ 2 w 28"/>
                <a:gd name="T23" fmla="*/ 26 h 133"/>
                <a:gd name="T24" fmla="*/ 2 w 28"/>
                <a:gd name="T25" fmla="*/ 23 h 133"/>
                <a:gd name="T26" fmla="*/ 4 w 28"/>
                <a:gd name="T27" fmla="*/ 17 h 133"/>
                <a:gd name="T28" fmla="*/ 5 w 28"/>
                <a:gd name="T29" fmla="*/ 13 h 133"/>
                <a:gd name="T30" fmla="*/ 7 w 28"/>
                <a:gd name="T31" fmla="*/ 9 h 133"/>
                <a:gd name="T32" fmla="*/ 9 w 28"/>
                <a:gd name="T33" fmla="*/ 5 h 133"/>
                <a:gd name="T34" fmla="*/ 15 w 28"/>
                <a:gd name="T35" fmla="*/ 2 h 133"/>
                <a:gd name="T36" fmla="*/ 19 w 28"/>
                <a:gd name="T37" fmla="*/ 0 h 133"/>
                <a:gd name="T38" fmla="*/ 21 w 28"/>
                <a:gd name="T39" fmla="*/ 2 h 133"/>
                <a:gd name="T40" fmla="*/ 25 w 28"/>
                <a:gd name="T41" fmla="*/ 5 h 133"/>
                <a:gd name="T42" fmla="*/ 26 w 28"/>
                <a:gd name="T43" fmla="*/ 11 h 133"/>
                <a:gd name="T44" fmla="*/ 26 w 28"/>
                <a:gd name="T45" fmla="*/ 19 h 133"/>
                <a:gd name="T46" fmla="*/ 28 w 28"/>
                <a:gd name="T47" fmla="*/ 26 h 133"/>
                <a:gd name="T48" fmla="*/ 28 w 28"/>
                <a:gd name="T49" fmla="*/ 38 h 133"/>
                <a:gd name="T50" fmla="*/ 28 w 28"/>
                <a:gd name="T51" fmla="*/ 47 h 133"/>
                <a:gd name="T52" fmla="*/ 28 w 28"/>
                <a:gd name="T53" fmla="*/ 59 h 133"/>
                <a:gd name="T54" fmla="*/ 28 w 28"/>
                <a:gd name="T55" fmla="*/ 70 h 133"/>
                <a:gd name="T56" fmla="*/ 28 w 28"/>
                <a:gd name="T57" fmla="*/ 81 h 133"/>
                <a:gd name="T58" fmla="*/ 28 w 28"/>
                <a:gd name="T59" fmla="*/ 93 h 133"/>
                <a:gd name="T60" fmla="*/ 28 w 28"/>
                <a:gd name="T61" fmla="*/ 102 h 133"/>
                <a:gd name="T62" fmla="*/ 28 w 28"/>
                <a:gd name="T63" fmla="*/ 112 h 133"/>
                <a:gd name="T64" fmla="*/ 28 w 28"/>
                <a:gd name="T65" fmla="*/ 120 h 133"/>
                <a:gd name="T66" fmla="*/ 28 w 28"/>
                <a:gd name="T67" fmla="*/ 121 h 133"/>
                <a:gd name="T68" fmla="*/ 28 w 28"/>
                <a:gd name="T69" fmla="*/ 123 h 133"/>
                <a:gd name="T70" fmla="*/ 26 w 28"/>
                <a:gd name="T71" fmla="*/ 125 h 133"/>
                <a:gd name="T72" fmla="*/ 26 w 28"/>
                <a:gd name="T73" fmla="*/ 127 h 133"/>
                <a:gd name="T74" fmla="*/ 25 w 28"/>
                <a:gd name="T75" fmla="*/ 131 h 133"/>
                <a:gd name="T76" fmla="*/ 21 w 28"/>
                <a:gd name="T77" fmla="*/ 133 h 133"/>
                <a:gd name="T78" fmla="*/ 17 w 28"/>
                <a:gd name="T79" fmla="*/ 133 h 133"/>
                <a:gd name="T80" fmla="*/ 13 w 28"/>
                <a:gd name="T81" fmla="*/ 131 h 133"/>
                <a:gd name="T82" fmla="*/ 11 w 28"/>
                <a:gd name="T83" fmla="*/ 131 h 133"/>
                <a:gd name="T84" fmla="*/ 9 w 28"/>
                <a:gd name="T85" fmla="*/ 129 h 133"/>
                <a:gd name="T86" fmla="*/ 7 w 28"/>
                <a:gd name="T87" fmla="*/ 125 h 133"/>
                <a:gd name="T88" fmla="*/ 7 w 28"/>
                <a:gd name="T89" fmla="*/ 123 h 133"/>
                <a:gd name="T90" fmla="*/ 5 w 28"/>
                <a:gd name="T91" fmla="*/ 120 h 133"/>
                <a:gd name="T92" fmla="*/ 5 w 28"/>
                <a:gd name="T93" fmla="*/ 116 h 133"/>
                <a:gd name="T94" fmla="*/ 4 w 28"/>
                <a:gd name="T95" fmla="*/ 114 h 133"/>
                <a:gd name="T96" fmla="*/ 4 w 28"/>
                <a:gd name="T97" fmla="*/ 112 h 133"/>
                <a:gd name="T98" fmla="*/ 4 w 28"/>
                <a:gd name="T99" fmla="*/ 110 h 133"/>
                <a:gd name="T100" fmla="*/ 4 w 28"/>
                <a:gd name="T101" fmla="*/ 108 h 133"/>
                <a:gd name="T102" fmla="*/ 2 w 28"/>
                <a:gd name="T103" fmla="*/ 106 h 133"/>
                <a:gd name="T104" fmla="*/ 2 w 28"/>
                <a:gd name="T105" fmla="*/ 102 h 133"/>
                <a:gd name="T106" fmla="*/ 2 w 28"/>
                <a:gd name="T107" fmla="*/ 100 h 133"/>
                <a:gd name="T108" fmla="*/ 2 w 28"/>
                <a:gd name="T109" fmla="*/ 97 h 133"/>
                <a:gd name="T110" fmla="*/ 2 w 28"/>
                <a:gd name="T111" fmla="*/ 95 h 133"/>
                <a:gd name="T112" fmla="*/ 2 w 28"/>
                <a:gd name="T113" fmla="*/ 91 h 133"/>
                <a:gd name="T114" fmla="*/ 2 w 28"/>
                <a:gd name="T115" fmla="*/ 89 h 133"/>
                <a:gd name="T116" fmla="*/ 2 w 28"/>
                <a:gd name="T117" fmla="*/ 85 h 133"/>
                <a:gd name="T118" fmla="*/ 2 w 28"/>
                <a:gd name="T119" fmla="*/ 85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8" h="133">
                  <a:moveTo>
                    <a:pt x="2" y="85"/>
                  </a:moveTo>
                  <a:lnTo>
                    <a:pt x="0" y="81"/>
                  </a:lnTo>
                  <a:lnTo>
                    <a:pt x="0" y="76"/>
                  </a:lnTo>
                  <a:lnTo>
                    <a:pt x="0" y="70"/>
                  </a:lnTo>
                  <a:lnTo>
                    <a:pt x="0" y="64"/>
                  </a:lnTo>
                  <a:lnTo>
                    <a:pt x="0" y="59"/>
                  </a:lnTo>
                  <a:lnTo>
                    <a:pt x="0" y="53"/>
                  </a:lnTo>
                  <a:lnTo>
                    <a:pt x="0" y="47"/>
                  </a:lnTo>
                  <a:lnTo>
                    <a:pt x="0" y="43"/>
                  </a:lnTo>
                  <a:lnTo>
                    <a:pt x="0" y="38"/>
                  </a:lnTo>
                  <a:lnTo>
                    <a:pt x="0" y="32"/>
                  </a:lnTo>
                  <a:lnTo>
                    <a:pt x="2" y="26"/>
                  </a:lnTo>
                  <a:lnTo>
                    <a:pt x="2" y="23"/>
                  </a:lnTo>
                  <a:lnTo>
                    <a:pt x="4" y="17"/>
                  </a:lnTo>
                  <a:lnTo>
                    <a:pt x="5" y="13"/>
                  </a:lnTo>
                  <a:lnTo>
                    <a:pt x="7" y="9"/>
                  </a:lnTo>
                  <a:lnTo>
                    <a:pt x="9" y="5"/>
                  </a:lnTo>
                  <a:lnTo>
                    <a:pt x="15" y="2"/>
                  </a:lnTo>
                  <a:lnTo>
                    <a:pt x="19" y="0"/>
                  </a:lnTo>
                  <a:lnTo>
                    <a:pt x="21" y="2"/>
                  </a:lnTo>
                  <a:lnTo>
                    <a:pt x="25" y="5"/>
                  </a:lnTo>
                  <a:lnTo>
                    <a:pt x="26" y="11"/>
                  </a:lnTo>
                  <a:lnTo>
                    <a:pt x="26" y="19"/>
                  </a:lnTo>
                  <a:lnTo>
                    <a:pt x="28" y="26"/>
                  </a:lnTo>
                  <a:lnTo>
                    <a:pt x="28" y="38"/>
                  </a:lnTo>
                  <a:lnTo>
                    <a:pt x="28" y="47"/>
                  </a:lnTo>
                  <a:lnTo>
                    <a:pt x="28" y="59"/>
                  </a:lnTo>
                  <a:lnTo>
                    <a:pt x="28" y="70"/>
                  </a:lnTo>
                  <a:lnTo>
                    <a:pt x="28" y="81"/>
                  </a:lnTo>
                  <a:lnTo>
                    <a:pt x="28" y="93"/>
                  </a:lnTo>
                  <a:lnTo>
                    <a:pt x="28" y="102"/>
                  </a:lnTo>
                  <a:lnTo>
                    <a:pt x="28" y="112"/>
                  </a:lnTo>
                  <a:lnTo>
                    <a:pt x="28" y="120"/>
                  </a:lnTo>
                  <a:lnTo>
                    <a:pt x="28" y="121"/>
                  </a:lnTo>
                  <a:lnTo>
                    <a:pt x="28" y="123"/>
                  </a:lnTo>
                  <a:lnTo>
                    <a:pt x="26" y="125"/>
                  </a:lnTo>
                  <a:lnTo>
                    <a:pt x="26" y="127"/>
                  </a:lnTo>
                  <a:lnTo>
                    <a:pt x="25" y="131"/>
                  </a:lnTo>
                  <a:lnTo>
                    <a:pt x="21" y="133"/>
                  </a:lnTo>
                  <a:lnTo>
                    <a:pt x="17" y="133"/>
                  </a:lnTo>
                  <a:lnTo>
                    <a:pt x="13" y="131"/>
                  </a:lnTo>
                  <a:lnTo>
                    <a:pt x="11" y="131"/>
                  </a:lnTo>
                  <a:lnTo>
                    <a:pt x="9" y="129"/>
                  </a:lnTo>
                  <a:lnTo>
                    <a:pt x="7" y="125"/>
                  </a:lnTo>
                  <a:lnTo>
                    <a:pt x="7" y="123"/>
                  </a:lnTo>
                  <a:lnTo>
                    <a:pt x="5" y="120"/>
                  </a:lnTo>
                  <a:lnTo>
                    <a:pt x="5" y="116"/>
                  </a:lnTo>
                  <a:lnTo>
                    <a:pt x="4" y="114"/>
                  </a:lnTo>
                  <a:lnTo>
                    <a:pt x="4" y="112"/>
                  </a:lnTo>
                  <a:lnTo>
                    <a:pt x="4" y="110"/>
                  </a:lnTo>
                  <a:lnTo>
                    <a:pt x="4" y="108"/>
                  </a:lnTo>
                  <a:lnTo>
                    <a:pt x="2" y="106"/>
                  </a:lnTo>
                  <a:lnTo>
                    <a:pt x="2" y="102"/>
                  </a:lnTo>
                  <a:lnTo>
                    <a:pt x="2" y="100"/>
                  </a:lnTo>
                  <a:lnTo>
                    <a:pt x="2" y="97"/>
                  </a:lnTo>
                  <a:lnTo>
                    <a:pt x="2" y="95"/>
                  </a:lnTo>
                  <a:lnTo>
                    <a:pt x="2" y="91"/>
                  </a:lnTo>
                  <a:lnTo>
                    <a:pt x="2" y="89"/>
                  </a:lnTo>
                  <a:lnTo>
                    <a:pt x="2" y="85"/>
                  </a:lnTo>
                  <a:lnTo>
                    <a:pt x="2" y="85"/>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618" name="Freeform 154">
              <a:extLst>
                <a:ext uri="{FF2B5EF4-FFF2-40B4-BE49-F238E27FC236}">
                  <a16:creationId xmlns:a16="http://schemas.microsoft.com/office/drawing/2014/main" id="{90BDAE22-7B03-344D-A3CB-F9F75694F4DF}"/>
                </a:ext>
              </a:extLst>
            </p:cNvPr>
            <p:cNvSpPr>
              <a:spLocks/>
            </p:cNvSpPr>
            <p:nvPr/>
          </p:nvSpPr>
          <p:spPr bwMode="auto">
            <a:xfrm>
              <a:off x="3077" y="2345"/>
              <a:ext cx="63" cy="29"/>
            </a:xfrm>
            <a:custGeom>
              <a:avLst/>
              <a:gdLst>
                <a:gd name="T0" fmla="*/ 5 w 127"/>
                <a:gd name="T1" fmla="*/ 36 h 57"/>
                <a:gd name="T2" fmla="*/ 11 w 127"/>
                <a:gd name="T3" fmla="*/ 32 h 57"/>
                <a:gd name="T4" fmla="*/ 15 w 127"/>
                <a:gd name="T5" fmla="*/ 30 h 57"/>
                <a:gd name="T6" fmla="*/ 20 w 127"/>
                <a:gd name="T7" fmla="*/ 26 h 57"/>
                <a:gd name="T8" fmla="*/ 26 w 127"/>
                <a:gd name="T9" fmla="*/ 24 h 57"/>
                <a:gd name="T10" fmla="*/ 32 w 127"/>
                <a:gd name="T11" fmla="*/ 23 h 57"/>
                <a:gd name="T12" fmla="*/ 38 w 127"/>
                <a:gd name="T13" fmla="*/ 19 h 57"/>
                <a:gd name="T14" fmla="*/ 43 w 127"/>
                <a:gd name="T15" fmla="*/ 17 h 57"/>
                <a:gd name="T16" fmla="*/ 51 w 127"/>
                <a:gd name="T17" fmla="*/ 15 h 57"/>
                <a:gd name="T18" fmla="*/ 57 w 127"/>
                <a:gd name="T19" fmla="*/ 11 h 57"/>
                <a:gd name="T20" fmla="*/ 62 w 127"/>
                <a:gd name="T21" fmla="*/ 9 h 57"/>
                <a:gd name="T22" fmla="*/ 70 w 127"/>
                <a:gd name="T23" fmla="*/ 7 h 57"/>
                <a:gd name="T24" fmla="*/ 76 w 127"/>
                <a:gd name="T25" fmla="*/ 5 h 57"/>
                <a:gd name="T26" fmla="*/ 81 w 127"/>
                <a:gd name="T27" fmla="*/ 4 h 57"/>
                <a:gd name="T28" fmla="*/ 89 w 127"/>
                <a:gd name="T29" fmla="*/ 4 h 57"/>
                <a:gd name="T30" fmla="*/ 95 w 127"/>
                <a:gd name="T31" fmla="*/ 2 h 57"/>
                <a:gd name="T32" fmla="*/ 100 w 127"/>
                <a:gd name="T33" fmla="*/ 2 h 57"/>
                <a:gd name="T34" fmla="*/ 104 w 127"/>
                <a:gd name="T35" fmla="*/ 2 h 57"/>
                <a:gd name="T36" fmla="*/ 110 w 127"/>
                <a:gd name="T37" fmla="*/ 0 h 57"/>
                <a:gd name="T38" fmla="*/ 112 w 127"/>
                <a:gd name="T39" fmla="*/ 0 h 57"/>
                <a:gd name="T40" fmla="*/ 116 w 127"/>
                <a:gd name="T41" fmla="*/ 2 h 57"/>
                <a:gd name="T42" fmla="*/ 119 w 127"/>
                <a:gd name="T43" fmla="*/ 2 h 57"/>
                <a:gd name="T44" fmla="*/ 121 w 127"/>
                <a:gd name="T45" fmla="*/ 2 h 57"/>
                <a:gd name="T46" fmla="*/ 123 w 127"/>
                <a:gd name="T47" fmla="*/ 2 h 57"/>
                <a:gd name="T48" fmla="*/ 125 w 127"/>
                <a:gd name="T49" fmla="*/ 4 h 57"/>
                <a:gd name="T50" fmla="*/ 127 w 127"/>
                <a:gd name="T51" fmla="*/ 5 h 57"/>
                <a:gd name="T52" fmla="*/ 127 w 127"/>
                <a:gd name="T53" fmla="*/ 7 h 57"/>
                <a:gd name="T54" fmla="*/ 127 w 127"/>
                <a:gd name="T55" fmla="*/ 11 h 57"/>
                <a:gd name="T56" fmla="*/ 125 w 127"/>
                <a:gd name="T57" fmla="*/ 13 h 57"/>
                <a:gd name="T58" fmla="*/ 117 w 127"/>
                <a:gd name="T59" fmla="*/ 17 h 57"/>
                <a:gd name="T60" fmla="*/ 112 w 127"/>
                <a:gd name="T61" fmla="*/ 21 h 57"/>
                <a:gd name="T62" fmla="*/ 104 w 127"/>
                <a:gd name="T63" fmla="*/ 24 h 57"/>
                <a:gd name="T64" fmla="*/ 98 w 127"/>
                <a:gd name="T65" fmla="*/ 26 h 57"/>
                <a:gd name="T66" fmla="*/ 91 w 127"/>
                <a:gd name="T67" fmla="*/ 30 h 57"/>
                <a:gd name="T68" fmla="*/ 83 w 127"/>
                <a:gd name="T69" fmla="*/ 32 h 57"/>
                <a:gd name="T70" fmla="*/ 78 w 127"/>
                <a:gd name="T71" fmla="*/ 36 h 57"/>
                <a:gd name="T72" fmla="*/ 70 w 127"/>
                <a:gd name="T73" fmla="*/ 38 h 57"/>
                <a:gd name="T74" fmla="*/ 62 w 127"/>
                <a:gd name="T75" fmla="*/ 42 h 57"/>
                <a:gd name="T76" fmla="*/ 55 w 127"/>
                <a:gd name="T77" fmla="*/ 44 h 57"/>
                <a:gd name="T78" fmla="*/ 47 w 127"/>
                <a:gd name="T79" fmla="*/ 45 h 57"/>
                <a:gd name="T80" fmla="*/ 41 w 127"/>
                <a:gd name="T81" fmla="*/ 47 h 57"/>
                <a:gd name="T82" fmla="*/ 34 w 127"/>
                <a:gd name="T83" fmla="*/ 51 h 57"/>
                <a:gd name="T84" fmla="*/ 26 w 127"/>
                <a:gd name="T85" fmla="*/ 53 h 57"/>
                <a:gd name="T86" fmla="*/ 20 w 127"/>
                <a:gd name="T87" fmla="*/ 55 h 57"/>
                <a:gd name="T88" fmla="*/ 13 w 127"/>
                <a:gd name="T89" fmla="*/ 57 h 57"/>
                <a:gd name="T90" fmla="*/ 11 w 127"/>
                <a:gd name="T91" fmla="*/ 57 h 57"/>
                <a:gd name="T92" fmla="*/ 7 w 127"/>
                <a:gd name="T93" fmla="*/ 57 h 57"/>
                <a:gd name="T94" fmla="*/ 5 w 127"/>
                <a:gd name="T95" fmla="*/ 57 h 57"/>
                <a:gd name="T96" fmla="*/ 3 w 127"/>
                <a:gd name="T97" fmla="*/ 57 h 57"/>
                <a:gd name="T98" fmla="*/ 1 w 127"/>
                <a:gd name="T99" fmla="*/ 55 h 57"/>
                <a:gd name="T100" fmla="*/ 1 w 127"/>
                <a:gd name="T101" fmla="*/ 53 h 57"/>
                <a:gd name="T102" fmla="*/ 1 w 127"/>
                <a:gd name="T103" fmla="*/ 51 h 57"/>
                <a:gd name="T104" fmla="*/ 1 w 127"/>
                <a:gd name="T105" fmla="*/ 49 h 57"/>
                <a:gd name="T106" fmla="*/ 0 w 127"/>
                <a:gd name="T107" fmla="*/ 45 h 57"/>
                <a:gd name="T108" fmla="*/ 1 w 127"/>
                <a:gd name="T109" fmla="*/ 44 h 57"/>
                <a:gd name="T110" fmla="*/ 1 w 127"/>
                <a:gd name="T111" fmla="*/ 42 h 57"/>
                <a:gd name="T112" fmla="*/ 1 w 127"/>
                <a:gd name="T113" fmla="*/ 40 h 57"/>
                <a:gd name="T114" fmla="*/ 3 w 127"/>
                <a:gd name="T115" fmla="*/ 36 h 57"/>
                <a:gd name="T116" fmla="*/ 5 w 127"/>
                <a:gd name="T117" fmla="*/ 36 h 57"/>
                <a:gd name="T118" fmla="*/ 5 w 127"/>
                <a:gd name="T119" fmla="*/ 36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7" h="57">
                  <a:moveTo>
                    <a:pt x="5" y="36"/>
                  </a:moveTo>
                  <a:lnTo>
                    <a:pt x="11" y="32"/>
                  </a:lnTo>
                  <a:lnTo>
                    <a:pt x="15" y="30"/>
                  </a:lnTo>
                  <a:lnTo>
                    <a:pt x="20" y="26"/>
                  </a:lnTo>
                  <a:lnTo>
                    <a:pt x="26" y="24"/>
                  </a:lnTo>
                  <a:lnTo>
                    <a:pt x="32" y="23"/>
                  </a:lnTo>
                  <a:lnTo>
                    <a:pt x="38" y="19"/>
                  </a:lnTo>
                  <a:lnTo>
                    <a:pt x="43" y="17"/>
                  </a:lnTo>
                  <a:lnTo>
                    <a:pt x="51" y="15"/>
                  </a:lnTo>
                  <a:lnTo>
                    <a:pt x="57" y="11"/>
                  </a:lnTo>
                  <a:lnTo>
                    <a:pt x="62" y="9"/>
                  </a:lnTo>
                  <a:lnTo>
                    <a:pt x="70" y="7"/>
                  </a:lnTo>
                  <a:lnTo>
                    <a:pt x="76" y="5"/>
                  </a:lnTo>
                  <a:lnTo>
                    <a:pt x="81" y="4"/>
                  </a:lnTo>
                  <a:lnTo>
                    <a:pt x="89" y="4"/>
                  </a:lnTo>
                  <a:lnTo>
                    <a:pt x="95" y="2"/>
                  </a:lnTo>
                  <a:lnTo>
                    <a:pt x="100" y="2"/>
                  </a:lnTo>
                  <a:lnTo>
                    <a:pt x="104" y="2"/>
                  </a:lnTo>
                  <a:lnTo>
                    <a:pt x="110" y="0"/>
                  </a:lnTo>
                  <a:lnTo>
                    <a:pt x="112" y="0"/>
                  </a:lnTo>
                  <a:lnTo>
                    <a:pt x="116" y="2"/>
                  </a:lnTo>
                  <a:lnTo>
                    <a:pt x="119" y="2"/>
                  </a:lnTo>
                  <a:lnTo>
                    <a:pt x="121" y="2"/>
                  </a:lnTo>
                  <a:lnTo>
                    <a:pt x="123" y="2"/>
                  </a:lnTo>
                  <a:lnTo>
                    <a:pt x="125" y="4"/>
                  </a:lnTo>
                  <a:lnTo>
                    <a:pt x="127" y="5"/>
                  </a:lnTo>
                  <a:lnTo>
                    <a:pt x="127" y="7"/>
                  </a:lnTo>
                  <a:lnTo>
                    <a:pt x="127" y="11"/>
                  </a:lnTo>
                  <a:lnTo>
                    <a:pt x="125" y="13"/>
                  </a:lnTo>
                  <a:lnTo>
                    <a:pt x="117" y="17"/>
                  </a:lnTo>
                  <a:lnTo>
                    <a:pt x="112" y="21"/>
                  </a:lnTo>
                  <a:lnTo>
                    <a:pt x="104" y="24"/>
                  </a:lnTo>
                  <a:lnTo>
                    <a:pt x="98" y="26"/>
                  </a:lnTo>
                  <a:lnTo>
                    <a:pt x="91" y="30"/>
                  </a:lnTo>
                  <a:lnTo>
                    <a:pt x="83" y="32"/>
                  </a:lnTo>
                  <a:lnTo>
                    <a:pt x="78" y="36"/>
                  </a:lnTo>
                  <a:lnTo>
                    <a:pt x="70" y="38"/>
                  </a:lnTo>
                  <a:lnTo>
                    <a:pt x="62" y="42"/>
                  </a:lnTo>
                  <a:lnTo>
                    <a:pt x="55" y="44"/>
                  </a:lnTo>
                  <a:lnTo>
                    <a:pt x="47" y="45"/>
                  </a:lnTo>
                  <a:lnTo>
                    <a:pt x="41" y="47"/>
                  </a:lnTo>
                  <a:lnTo>
                    <a:pt x="34" y="51"/>
                  </a:lnTo>
                  <a:lnTo>
                    <a:pt x="26" y="53"/>
                  </a:lnTo>
                  <a:lnTo>
                    <a:pt x="20" y="55"/>
                  </a:lnTo>
                  <a:lnTo>
                    <a:pt x="13" y="57"/>
                  </a:lnTo>
                  <a:lnTo>
                    <a:pt x="11" y="57"/>
                  </a:lnTo>
                  <a:lnTo>
                    <a:pt x="7" y="57"/>
                  </a:lnTo>
                  <a:lnTo>
                    <a:pt x="5" y="57"/>
                  </a:lnTo>
                  <a:lnTo>
                    <a:pt x="3" y="57"/>
                  </a:lnTo>
                  <a:lnTo>
                    <a:pt x="1" y="55"/>
                  </a:lnTo>
                  <a:lnTo>
                    <a:pt x="1" y="53"/>
                  </a:lnTo>
                  <a:lnTo>
                    <a:pt x="1" y="51"/>
                  </a:lnTo>
                  <a:lnTo>
                    <a:pt x="1" y="49"/>
                  </a:lnTo>
                  <a:lnTo>
                    <a:pt x="0" y="45"/>
                  </a:lnTo>
                  <a:lnTo>
                    <a:pt x="1" y="44"/>
                  </a:lnTo>
                  <a:lnTo>
                    <a:pt x="1" y="42"/>
                  </a:lnTo>
                  <a:lnTo>
                    <a:pt x="1" y="40"/>
                  </a:lnTo>
                  <a:lnTo>
                    <a:pt x="3" y="36"/>
                  </a:lnTo>
                  <a:lnTo>
                    <a:pt x="5" y="36"/>
                  </a:lnTo>
                  <a:lnTo>
                    <a:pt x="5" y="36"/>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619" name="Freeform 155">
              <a:extLst>
                <a:ext uri="{FF2B5EF4-FFF2-40B4-BE49-F238E27FC236}">
                  <a16:creationId xmlns:a16="http://schemas.microsoft.com/office/drawing/2014/main" id="{60606784-A198-7F49-8E19-04A9263114C8}"/>
                </a:ext>
              </a:extLst>
            </p:cNvPr>
            <p:cNvSpPr>
              <a:spLocks/>
            </p:cNvSpPr>
            <p:nvPr/>
          </p:nvSpPr>
          <p:spPr bwMode="auto">
            <a:xfrm>
              <a:off x="3118" y="2416"/>
              <a:ext cx="49" cy="37"/>
            </a:xfrm>
            <a:custGeom>
              <a:avLst/>
              <a:gdLst>
                <a:gd name="T0" fmla="*/ 4 w 99"/>
                <a:gd name="T1" fmla="*/ 58 h 75"/>
                <a:gd name="T2" fmla="*/ 8 w 99"/>
                <a:gd name="T3" fmla="*/ 56 h 75"/>
                <a:gd name="T4" fmla="*/ 12 w 99"/>
                <a:gd name="T5" fmla="*/ 52 h 75"/>
                <a:gd name="T6" fmla="*/ 16 w 99"/>
                <a:gd name="T7" fmla="*/ 48 h 75"/>
                <a:gd name="T8" fmla="*/ 21 w 99"/>
                <a:gd name="T9" fmla="*/ 44 h 75"/>
                <a:gd name="T10" fmla="*/ 27 w 99"/>
                <a:gd name="T11" fmla="*/ 40 h 75"/>
                <a:gd name="T12" fmla="*/ 31 w 99"/>
                <a:gd name="T13" fmla="*/ 37 h 75"/>
                <a:gd name="T14" fmla="*/ 36 w 99"/>
                <a:gd name="T15" fmla="*/ 33 h 75"/>
                <a:gd name="T16" fmla="*/ 42 w 99"/>
                <a:gd name="T17" fmla="*/ 29 h 75"/>
                <a:gd name="T18" fmla="*/ 48 w 99"/>
                <a:gd name="T19" fmla="*/ 23 h 75"/>
                <a:gd name="T20" fmla="*/ 54 w 99"/>
                <a:gd name="T21" fmla="*/ 19 h 75"/>
                <a:gd name="T22" fmla="*/ 59 w 99"/>
                <a:gd name="T23" fmla="*/ 16 h 75"/>
                <a:gd name="T24" fmla="*/ 65 w 99"/>
                <a:gd name="T25" fmla="*/ 12 h 75"/>
                <a:gd name="T26" fmla="*/ 71 w 99"/>
                <a:gd name="T27" fmla="*/ 8 h 75"/>
                <a:gd name="T28" fmla="*/ 76 w 99"/>
                <a:gd name="T29" fmla="*/ 6 h 75"/>
                <a:gd name="T30" fmla="*/ 80 w 99"/>
                <a:gd name="T31" fmla="*/ 4 h 75"/>
                <a:gd name="T32" fmla="*/ 86 w 99"/>
                <a:gd name="T33" fmla="*/ 2 h 75"/>
                <a:gd name="T34" fmla="*/ 88 w 99"/>
                <a:gd name="T35" fmla="*/ 0 h 75"/>
                <a:gd name="T36" fmla="*/ 92 w 99"/>
                <a:gd name="T37" fmla="*/ 0 h 75"/>
                <a:gd name="T38" fmla="*/ 95 w 99"/>
                <a:gd name="T39" fmla="*/ 2 h 75"/>
                <a:gd name="T40" fmla="*/ 97 w 99"/>
                <a:gd name="T41" fmla="*/ 4 h 75"/>
                <a:gd name="T42" fmla="*/ 99 w 99"/>
                <a:gd name="T43" fmla="*/ 6 h 75"/>
                <a:gd name="T44" fmla="*/ 99 w 99"/>
                <a:gd name="T45" fmla="*/ 8 h 75"/>
                <a:gd name="T46" fmla="*/ 99 w 99"/>
                <a:gd name="T47" fmla="*/ 10 h 75"/>
                <a:gd name="T48" fmla="*/ 99 w 99"/>
                <a:gd name="T49" fmla="*/ 12 h 75"/>
                <a:gd name="T50" fmla="*/ 99 w 99"/>
                <a:gd name="T51" fmla="*/ 16 h 75"/>
                <a:gd name="T52" fmla="*/ 97 w 99"/>
                <a:gd name="T53" fmla="*/ 18 h 75"/>
                <a:gd name="T54" fmla="*/ 94 w 99"/>
                <a:gd name="T55" fmla="*/ 21 h 75"/>
                <a:gd name="T56" fmla="*/ 88 w 99"/>
                <a:gd name="T57" fmla="*/ 27 h 75"/>
                <a:gd name="T58" fmla="*/ 84 w 99"/>
                <a:gd name="T59" fmla="*/ 31 h 75"/>
                <a:gd name="T60" fmla="*/ 80 w 99"/>
                <a:gd name="T61" fmla="*/ 35 h 75"/>
                <a:gd name="T62" fmla="*/ 74 w 99"/>
                <a:gd name="T63" fmla="*/ 38 h 75"/>
                <a:gd name="T64" fmla="*/ 69 w 99"/>
                <a:gd name="T65" fmla="*/ 42 h 75"/>
                <a:gd name="T66" fmla="*/ 65 w 99"/>
                <a:gd name="T67" fmla="*/ 46 h 75"/>
                <a:gd name="T68" fmla="*/ 59 w 99"/>
                <a:gd name="T69" fmla="*/ 52 h 75"/>
                <a:gd name="T70" fmla="*/ 54 w 99"/>
                <a:gd name="T71" fmla="*/ 54 h 75"/>
                <a:gd name="T72" fmla="*/ 48 w 99"/>
                <a:gd name="T73" fmla="*/ 58 h 75"/>
                <a:gd name="T74" fmla="*/ 42 w 99"/>
                <a:gd name="T75" fmla="*/ 61 h 75"/>
                <a:gd name="T76" fmla="*/ 36 w 99"/>
                <a:gd name="T77" fmla="*/ 65 h 75"/>
                <a:gd name="T78" fmla="*/ 29 w 99"/>
                <a:gd name="T79" fmla="*/ 67 h 75"/>
                <a:gd name="T80" fmla="*/ 23 w 99"/>
                <a:gd name="T81" fmla="*/ 71 h 75"/>
                <a:gd name="T82" fmla="*/ 16 w 99"/>
                <a:gd name="T83" fmla="*/ 73 h 75"/>
                <a:gd name="T84" fmla="*/ 10 w 99"/>
                <a:gd name="T85" fmla="*/ 75 h 75"/>
                <a:gd name="T86" fmla="*/ 6 w 99"/>
                <a:gd name="T87" fmla="*/ 75 h 75"/>
                <a:gd name="T88" fmla="*/ 4 w 99"/>
                <a:gd name="T89" fmla="*/ 73 h 75"/>
                <a:gd name="T90" fmla="*/ 2 w 99"/>
                <a:gd name="T91" fmla="*/ 71 h 75"/>
                <a:gd name="T92" fmla="*/ 0 w 99"/>
                <a:gd name="T93" fmla="*/ 67 h 75"/>
                <a:gd name="T94" fmla="*/ 0 w 99"/>
                <a:gd name="T95" fmla="*/ 63 h 75"/>
                <a:gd name="T96" fmla="*/ 2 w 99"/>
                <a:gd name="T97" fmla="*/ 61 h 75"/>
                <a:gd name="T98" fmla="*/ 4 w 99"/>
                <a:gd name="T99" fmla="*/ 59 h 75"/>
                <a:gd name="T100" fmla="*/ 4 w 99"/>
                <a:gd name="T101" fmla="*/ 58 h 75"/>
                <a:gd name="T102" fmla="*/ 4 w 99"/>
                <a:gd name="T103" fmla="*/ 5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99" h="75">
                  <a:moveTo>
                    <a:pt x="4" y="58"/>
                  </a:moveTo>
                  <a:lnTo>
                    <a:pt x="8" y="56"/>
                  </a:lnTo>
                  <a:lnTo>
                    <a:pt x="12" y="52"/>
                  </a:lnTo>
                  <a:lnTo>
                    <a:pt x="16" y="48"/>
                  </a:lnTo>
                  <a:lnTo>
                    <a:pt x="21" y="44"/>
                  </a:lnTo>
                  <a:lnTo>
                    <a:pt x="27" y="40"/>
                  </a:lnTo>
                  <a:lnTo>
                    <a:pt x="31" y="37"/>
                  </a:lnTo>
                  <a:lnTo>
                    <a:pt x="36" y="33"/>
                  </a:lnTo>
                  <a:lnTo>
                    <a:pt x="42" y="29"/>
                  </a:lnTo>
                  <a:lnTo>
                    <a:pt x="48" y="23"/>
                  </a:lnTo>
                  <a:lnTo>
                    <a:pt x="54" y="19"/>
                  </a:lnTo>
                  <a:lnTo>
                    <a:pt x="59" y="16"/>
                  </a:lnTo>
                  <a:lnTo>
                    <a:pt x="65" y="12"/>
                  </a:lnTo>
                  <a:lnTo>
                    <a:pt x="71" y="8"/>
                  </a:lnTo>
                  <a:lnTo>
                    <a:pt x="76" y="6"/>
                  </a:lnTo>
                  <a:lnTo>
                    <a:pt x="80" y="4"/>
                  </a:lnTo>
                  <a:lnTo>
                    <a:pt x="86" y="2"/>
                  </a:lnTo>
                  <a:lnTo>
                    <a:pt x="88" y="0"/>
                  </a:lnTo>
                  <a:lnTo>
                    <a:pt x="92" y="0"/>
                  </a:lnTo>
                  <a:lnTo>
                    <a:pt x="95" y="2"/>
                  </a:lnTo>
                  <a:lnTo>
                    <a:pt x="97" y="4"/>
                  </a:lnTo>
                  <a:lnTo>
                    <a:pt x="99" y="6"/>
                  </a:lnTo>
                  <a:lnTo>
                    <a:pt x="99" y="8"/>
                  </a:lnTo>
                  <a:lnTo>
                    <a:pt x="99" y="10"/>
                  </a:lnTo>
                  <a:lnTo>
                    <a:pt x="99" y="12"/>
                  </a:lnTo>
                  <a:lnTo>
                    <a:pt x="99" y="16"/>
                  </a:lnTo>
                  <a:lnTo>
                    <a:pt x="97" y="18"/>
                  </a:lnTo>
                  <a:lnTo>
                    <a:pt x="94" y="21"/>
                  </a:lnTo>
                  <a:lnTo>
                    <a:pt x="88" y="27"/>
                  </a:lnTo>
                  <a:lnTo>
                    <a:pt x="84" y="31"/>
                  </a:lnTo>
                  <a:lnTo>
                    <a:pt x="80" y="35"/>
                  </a:lnTo>
                  <a:lnTo>
                    <a:pt x="74" y="38"/>
                  </a:lnTo>
                  <a:lnTo>
                    <a:pt x="69" y="42"/>
                  </a:lnTo>
                  <a:lnTo>
                    <a:pt x="65" y="46"/>
                  </a:lnTo>
                  <a:lnTo>
                    <a:pt x="59" y="52"/>
                  </a:lnTo>
                  <a:lnTo>
                    <a:pt x="54" y="54"/>
                  </a:lnTo>
                  <a:lnTo>
                    <a:pt x="48" y="58"/>
                  </a:lnTo>
                  <a:lnTo>
                    <a:pt x="42" y="61"/>
                  </a:lnTo>
                  <a:lnTo>
                    <a:pt x="36" y="65"/>
                  </a:lnTo>
                  <a:lnTo>
                    <a:pt x="29" y="67"/>
                  </a:lnTo>
                  <a:lnTo>
                    <a:pt x="23" y="71"/>
                  </a:lnTo>
                  <a:lnTo>
                    <a:pt x="16" y="73"/>
                  </a:lnTo>
                  <a:lnTo>
                    <a:pt x="10" y="75"/>
                  </a:lnTo>
                  <a:lnTo>
                    <a:pt x="6" y="75"/>
                  </a:lnTo>
                  <a:lnTo>
                    <a:pt x="4" y="73"/>
                  </a:lnTo>
                  <a:lnTo>
                    <a:pt x="2" y="71"/>
                  </a:lnTo>
                  <a:lnTo>
                    <a:pt x="0" y="67"/>
                  </a:lnTo>
                  <a:lnTo>
                    <a:pt x="0" y="63"/>
                  </a:lnTo>
                  <a:lnTo>
                    <a:pt x="2" y="61"/>
                  </a:lnTo>
                  <a:lnTo>
                    <a:pt x="4" y="59"/>
                  </a:lnTo>
                  <a:lnTo>
                    <a:pt x="4" y="58"/>
                  </a:lnTo>
                  <a:lnTo>
                    <a:pt x="4" y="58"/>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620" name="Freeform 156">
              <a:extLst>
                <a:ext uri="{FF2B5EF4-FFF2-40B4-BE49-F238E27FC236}">
                  <a16:creationId xmlns:a16="http://schemas.microsoft.com/office/drawing/2014/main" id="{C46472C2-29FB-8045-99BC-67B23DAC091F}"/>
                </a:ext>
              </a:extLst>
            </p:cNvPr>
            <p:cNvSpPr>
              <a:spLocks/>
            </p:cNvSpPr>
            <p:nvPr/>
          </p:nvSpPr>
          <p:spPr bwMode="auto">
            <a:xfrm>
              <a:off x="3074" y="2240"/>
              <a:ext cx="66" cy="20"/>
            </a:xfrm>
            <a:custGeom>
              <a:avLst/>
              <a:gdLst>
                <a:gd name="T0" fmla="*/ 45 w 133"/>
                <a:gd name="T1" fmla="*/ 7 h 40"/>
                <a:gd name="T2" fmla="*/ 49 w 133"/>
                <a:gd name="T3" fmla="*/ 5 h 40"/>
                <a:gd name="T4" fmla="*/ 55 w 133"/>
                <a:gd name="T5" fmla="*/ 5 h 40"/>
                <a:gd name="T6" fmla="*/ 61 w 133"/>
                <a:gd name="T7" fmla="*/ 4 h 40"/>
                <a:gd name="T8" fmla="*/ 66 w 133"/>
                <a:gd name="T9" fmla="*/ 4 h 40"/>
                <a:gd name="T10" fmla="*/ 70 w 133"/>
                <a:gd name="T11" fmla="*/ 2 h 40"/>
                <a:gd name="T12" fmla="*/ 76 w 133"/>
                <a:gd name="T13" fmla="*/ 2 h 40"/>
                <a:gd name="T14" fmla="*/ 82 w 133"/>
                <a:gd name="T15" fmla="*/ 2 h 40"/>
                <a:gd name="T16" fmla="*/ 87 w 133"/>
                <a:gd name="T17" fmla="*/ 2 h 40"/>
                <a:gd name="T18" fmla="*/ 93 w 133"/>
                <a:gd name="T19" fmla="*/ 0 h 40"/>
                <a:gd name="T20" fmla="*/ 97 w 133"/>
                <a:gd name="T21" fmla="*/ 0 h 40"/>
                <a:gd name="T22" fmla="*/ 103 w 133"/>
                <a:gd name="T23" fmla="*/ 0 h 40"/>
                <a:gd name="T24" fmla="*/ 108 w 133"/>
                <a:gd name="T25" fmla="*/ 2 h 40"/>
                <a:gd name="T26" fmla="*/ 112 w 133"/>
                <a:gd name="T27" fmla="*/ 2 h 40"/>
                <a:gd name="T28" fmla="*/ 118 w 133"/>
                <a:gd name="T29" fmla="*/ 4 h 40"/>
                <a:gd name="T30" fmla="*/ 122 w 133"/>
                <a:gd name="T31" fmla="*/ 5 h 40"/>
                <a:gd name="T32" fmla="*/ 127 w 133"/>
                <a:gd name="T33" fmla="*/ 7 h 40"/>
                <a:gd name="T34" fmla="*/ 131 w 133"/>
                <a:gd name="T35" fmla="*/ 11 h 40"/>
                <a:gd name="T36" fmla="*/ 133 w 133"/>
                <a:gd name="T37" fmla="*/ 15 h 40"/>
                <a:gd name="T38" fmla="*/ 131 w 133"/>
                <a:gd name="T39" fmla="*/ 17 h 40"/>
                <a:gd name="T40" fmla="*/ 129 w 133"/>
                <a:gd name="T41" fmla="*/ 21 h 40"/>
                <a:gd name="T42" fmla="*/ 123 w 133"/>
                <a:gd name="T43" fmla="*/ 23 h 40"/>
                <a:gd name="T44" fmla="*/ 116 w 133"/>
                <a:gd name="T45" fmla="*/ 24 h 40"/>
                <a:gd name="T46" fmla="*/ 106 w 133"/>
                <a:gd name="T47" fmla="*/ 26 h 40"/>
                <a:gd name="T48" fmla="*/ 97 w 133"/>
                <a:gd name="T49" fmla="*/ 28 h 40"/>
                <a:gd name="T50" fmla="*/ 85 w 133"/>
                <a:gd name="T51" fmla="*/ 30 h 40"/>
                <a:gd name="T52" fmla="*/ 76 w 133"/>
                <a:gd name="T53" fmla="*/ 32 h 40"/>
                <a:gd name="T54" fmla="*/ 64 w 133"/>
                <a:gd name="T55" fmla="*/ 32 h 40"/>
                <a:gd name="T56" fmla="*/ 53 w 133"/>
                <a:gd name="T57" fmla="*/ 34 h 40"/>
                <a:gd name="T58" fmla="*/ 42 w 133"/>
                <a:gd name="T59" fmla="*/ 36 h 40"/>
                <a:gd name="T60" fmla="*/ 32 w 133"/>
                <a:gd name="T61" fmla="*/ 36 h 40"/>
                <a:gd name="T62" fmla="*/ 25 w 133"/>
                <a:gd name="T63" fmla="*/ 38 h 40"/>
                <a:gd name="T64" fmla="*/ 17 w 133"/>
                <a:gd name="T65" fmla="*/ 40 h 40"/>
                <a:gd name="T66" fmla="*/ 15 w 133"/>
                <a:gd name="T67" fmla="*/ 40 h 40"/>
                <a:gd name="T68" fmla="*/ 11 w 133"/>
                <a:gd name="T69" fmla="*/ 40 h 40"/>
                <a:gd name="T70" fmla="*/ 9 w 133"/>
                <a:gd name="T71" fmla="*/ 38 h 40"/>
                <a:gd name="T72" fmla="*/ 7 w 133"/>
                <a:gd name="T73" fmla="*/ 38 h 40"/>
                <a:gd name="T74" fmla="*/ 4 w 133"/>
                <a:gd name="T75" fmla="*/ 36 h 40"/>
                <a:gd name="T76" fmla="*/ 2 w 133"/>
                <a:gd name="T77" fmla="*/ 34 h 40"/>
                <a:gd name="T78" fmla="*/ 0 w 133"/>
                <a:gd name="T79" fmla="*/ 30 h 40"/>
                <a:gd name="T80" fmla="*/ 2 w 133"/>
                <a:gd name="T81" fmla="*/ 26 h 40"/>
                <a:gd name="T82" fmla="*/ 2 w 133"/>
                <a:gd name="T83" fmla="*/ 24 h 40"/>
                <a:gd name="T84" fmla="*/ 4 w 133"/>
                <a:gd name="T85" fmla="*/ 23 h 40"/>
                <a:gd name="T86" fmla="*/ 6 w 133"/>
                <a:gd name="T87" fmla="*/ 21 h 40"/>
                <a:gd name="T88" fmla="*/ 9 w 133"/>
                <a:gd name="T89" fmla="*/ 19 h 40"/>
                <a:gd name="T90" fmla="*/ 11 w 133"/>
                <a:gd name="T91" fmla="*/ 17 h 40"/>
                <a:gd name="T92" fmla="*/ 15 w 133"/>
                <a:gd name="T93" fmla="*/ 15 h 40"/>
                <a:gd name="T94" fmla="*/ 17 w 133"/>
                <a:gd name="T95" fmla="*/ 15 h 40"/>
                <a:gd name="T96" fmla="*/ 19 w 133"/>
                <a:gd name="T97" fmla="*/ 13 h 40"/>
                <a:gd name="T98" fmla="*/ 21 w 133"/>
                <a:gd name="T99" fmla="*/ 13 h 40"/>
                <a:gd name="T100" fmla="*/ 23 w 133"/>
                <a:gd name="T101" fmla="*/ 11 h 40"/>
                <a:gd name="T102" fmla="*/ 25 w 133"/>
                <a:gd name="T103" fmla="*/ 11 h 40"/>
                <a:gd name="T104" fmla="*/ 28 w 133"/>
                <a:gd name="T105" fmla="*/ 11 h 40"/>
                <a:gd name="T106" fmla="*/ 30 w 133"/>
                <a:gd name="T107" fmla="*/ 9 h 40"/>
                <a:gd name="T108" fmla="*/ 32 w 133"/>
                <a:gd name="T109" fmla="*/ 9 h 40"/>
                <a:gd name="T110" fmla="*/ 36 w 133"/>
                <a:gd name="T111" fmla="*/ 7 h 40"/>
                <a:gd name="T112" fmla="*/ 38 w 133"/>
                <a:gd name="T113" fmla="*/ 7 h 40"/>
                <a:gd name="T114" fmla="*/ 42 w 133"/>
                <a:gd name="T115" fmla="*/ 7 h 40"/>
                <a:gd name="T116" fmla="*/ 45 w 133"/>
                <a:gd name="T117" fmla="*/ 7 h 40"/>
                <a:gd name="T118" fmla="*/ 45 w 133"/>
                <a:gd name="T119" fmla="*/ 7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33" h="40">
                  <a:moveTo>
                    <a:pt x="45" y="7"/>
                  </a:moveTo>
                  <a:lnTo>
                    <a:pt x="49" y="5"/>
                  </a:lnTo>
                  <a:lnTo>
                    <a:pt x="55" y="5"/>
                  </a:lnTo>
                  <a:lnTo>
                    <a:pt x="61" y="4"/>
                  </a:lnTo>
                  <a:lnTo>
                    <a:pt x="66" y="4"/>
                  </a:lnTo>
                  <a:lnTo>
                    <a:pt x="70" y="2"/>
                  </a:lnTo>
                  <a:lnTo>
                    <a:pt x="76" y="2"/>
                  </a:lnTo>
                  <a:lnTo>
                    <a:pt x="82" y="2"/>
                  </a:lnTo>
                  <a:lnTo>
                    <a:pt x="87" y="2"/>
                  </a:lnTo>
                  <a:lnTo>
                    <a:pt x="93" y="0"/>
                  </a:lnTo>
                  <a:lnTo>
                    <a:pt x="97" y="0"/>
                  </a:lnTo>
                  <a:lnTo>
                    <a:pt x="103" y="0"/>
                  </a:lnTo>
                  <a:lnTo>
                    <a:pt x="108" y="2"/>
                  </a:lnTo>
                  <a:lnTo>
                    <a:pt x="112" y="2"/>
                  </a:lnTo>
                  <a:lnTo>
                    <a:pt x="118" y="4"/>
                  </a:lnTo>
                  <a:lnTo>
                    <a:pt x="122" y="5"/>
                  </a:lnTo>
                  <a:lnTo>
                    <a:pt x="127" y="7"/>
                  </a:lnTo>
                  <a:lnTo>
                    <a:pt x="131" y="11"/>
                  </a:lnTo>
                  <a:lnTo>
                    <a:pt x="133" y="15"/>
                  </a:lnTo>
                  <a:lnTo>
                    <a:pt x="131" y="17"/>
                  </a:lnTo>
                  <a:lnTo>
                    <a:pt x="129" y="21"/>
                  </a:lnTo>
                  <a:lnTo>
                    <a:pt x="123" y="23"/>
                  </a:lnTo>
                  <a:lnTo>
                    <a:pt x="116" y="24"/>
                  </a:lnTo>
                  <a:lnTo>
                    <a:pt x="106" y="26"/>
                  </a:lnTo>
                  <a:lnTo>
                    <a:pt x="97" y="28"/>
                  </a:lnTo>
                  <a:lnTo>
                    <a:pt x="85" y="30"/>
                  </a:lnTo>
                  <a:lnTo>
                    <a:pt x="76" y="32"/>
                  </a:lnTo>
                  <a:lnTo>
                    <a:pt x="64" y="32"/>
                  </a:lnTo>
                  <a:lnTo>
                    <a:pt x="53" y="34"/>
                  </a:lnTo>
                  <a:lnTo>
                    <a:pt x="42" y="36"/>
                  </a:lnTo>
                  <a:lnTo>
                    <a:pt x="32" y="36"/>
                  </a:lnTo>
                  <a:lnTo>
                    <a:pt x="25" y="38"/>
                  </a:lnTo>
                  <a:lnTo>
                    <a:pt x="17" y="40"/>
                  </a:lnTo>
                  <a:lnTo>
                    <a:pt x="15" y="40"/>
                  </a:lnTo>
                  <a:lnTo>
                    <a:pt x="11" y="40"/>
                  </a:lnTo>
                  <a:lnTo>
                    <a:pt x="9" y="38"/>
                  </a:lnTo>
                  <a:lnTo>
                    <a:pt x="7" y="38"/>
                  </a:lnTo>
                  <a:lnTo>
                    <a:pt x="4" y="36"/>
                  </a:lnTo>
                  <a:lnTo>
                    <a:pt x="2" y="34"/>
                  </a:lnTo>
                  <a:lnTo>
                    <a:pt x="0" y="30"/>
                  </a:lnTo>
                  <a:lnTo>
                    <a:pt x="2" y="26"/>
                  </a:lnTo>
                  <a:lnTo>
                    <a:pt x="2" y="24"/>
                  </a:lnTo>
                  <a:lnTo>
                    <a:pt x="4" y="23"/>
                  </a:lnTo>
                  <a:lnTo>
                    <a:pt x="6" y="21"/>
                  </a:lnTo>
                  <a:lnTo>
                    <a:pt x="9" y="19"/>
                  </a:lnTo>
                  <a:lnTo>
                    <a:pt x="11" y="17"/>
                  </a:lnTo>
                  <a:lnTo>
                    <a:pt x="15" y="15"/>
                  </a:lnTo>
                  <a:lnTo>
                    <a:pt x="17" y="15"/>
                  </a:lnTo>
                  <a:lnTo>
                    <a:pt x="19" y="13"/>
                  </a:lnTo>
                  <a:lnTo>
                    <a:pt x="21" y="13"/>
                  </a:lnTo>
                  <a:lnTo>
                    <a:pt x="23" y="11"/>
                  </a:lnTo>
                  <a:lnTo>
                    <a:pt x="25" y="11"/>
                  </a:lnTo>
                  <a:lnTo>
                    <a:pt x="28" y="11"/>
                  </a:lnTo>
                  <a:lnTo>
                    <a:pt x="30" y="9"/>
                  </a:lnTo>
                  <a:lnTo>
                    <a:pt x="32" y="9"/>
                  </a:lnTo>
                  <a:lnTo>
                    <a:pt x="36" y="7"/>
                  </a:lnTo>
                  <a:lnTo>
                    <a:pt x="38" y="7"/>
                  </a:lnTo>
                  <a:lnTo>
                    <a:pt x="42" y="7"/>
                  </a:lnTo>
                  <a:lnTo>
                    <a:pt x="45" y="7"/>
                  </a:lnTo>
                  <a:lnTo>
                    <a:pt x="45" y="7"/>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621" name="Freeform 157">
              <a:extLst>
                <a:ext uri="{FF2B5EF4-FFF2-40B4-BE49-F238E27FC236}">
                  <a16:creationId xmlns:a16="http://schemas.microsoft.com/office/drawing/2014/main" id="{F6662830-92BD-1A43-A083-762DAFA0E7D2}"/>
                </a:ext>
              </a:extLst>
            </p:cNvPr>
            <p:cNvSpPr>
              <a:spLocks/>
            </p:cNvSpPr>
            <p:nvPr/>
          </p:nvSpPr>
          <p:spPr bwMode="auto">
            <a:xfrm>
              <a:off x="3387" y="2420"/>
              <a:ext cx="48" cy="54"/>
            </a:xfrm>
            <a:custGeom>
              <a:avLst/>
              <a:gdLst>
                <a:gd name="T0" fmla="*/ 0 w 97"/>
                <a:gd name="T1" fmla="*/ 8 h 106"/>
                <a:gd name="T2" fmla="*/ 21 w 97"/>
                <a:gd name="T3" fmla="*/ 2 h 106"/>
                <a:gd name="T4" fmla="*/ 40 w 97"/>
                <a:gd name="T5" fmla="*/ 0 h 106"/>
                <a:gd name="T6" fmla="*/ 55 w 97"/>
                <a:gd name="T7" fmla="*/ 2 h 106"/>
                <a:gd name="T8" fmla="*/ 68 w 97"/>
                <a:gd name="T9" fmla="*/ 8 h 106"/>
                <a:gd name="T10" fmla="*/ 78 w 97"/>
                <a:gd name="T11" fmla="*/ 13 h 106"/>
                <a:gd name="T12" fmla="*/ 87 w 97"/>
                <a:gd name="T13" fmla="*/ 21 h 106"/>
                <a:gd name="T14" fmla="*/ 91 w 97"/>
                <a:gd name="T15" fmla="*/ 30 h 106"/>
                <a:gd name="T16" fmla="*/ 95 w 97"/>
                <a:gd name="T17" fmla="*/ 42 h 106"/>
                <a:gd name="T18" fmla="*/ 97 w 97"/>
                <a:gd name="T19" fmla="*/ 51 h 106"/>
                <a:gd name="T20" fmla="*/ 95 w 97"/>
                <a:gd name="T21" fmla="*/ 63 h 106"/>
                <a:gd name="T22" fmla="*/ 91 w 97"/>
                <a:gd name="T23" fmla="*/ 74 h 106"/>
                <a:gd name="T24" fmla="*/ 87 w 97"/>
                <a:gd name="T25" fmla="*/ 84 h 106"/>
                <a:gd name="T26" fmla="*/ 80 w 97"/>
                <a:gd name="T27" fmla="*/ 91 h 106"/>
                <a:gd name="T28" fmla="*/ 72 w 97"/>
                <a:gd name="T29" fmla="*/ 99 h 106"/>
                <a:gd name="T30" fmla="*/ 61 w 97"/>
                <a:gd name="T31" fmla="*/ 103 h 106"/>
                <a:gd name="T32" fmla="*/ 49 w 97"/>
                <a:gd name="T33" fmla="*/ 106 h 106"/>
                <a:gd name="T34" fmla="*/ 49 w 97"/>
                <a:gd name="T35" fmla="*/ 103 h 106"/>
                <a:gd name="T36" fmla="*/ 47 w 97"/>
                <a:gd name="T37" fmla="*/ 99 h 106"/>
                <a:gd name="T38" fmla="*/ 45 w 97"/>
                <a:gd name="T39" fmla="*/ 95 h 106"/>
                <a:gd name="T40" fmla="*/ 43 w 97"/>
                <a:gd name="T41" fmla="*/ 93 h 106"/>
                <a:gd name="T42" fmla="*/ 42 w 97"/>
                <a:gd name="T43" fmla="*/ 91 h 106"/>
                <a:gd name="T44" fmla="*/ 42 w 97"/>
                <a:gd name="T45" fmla="*/ 89 h 106"/>
                <a:gd name="T46" fmla="*/ 42 w 97"/>
                <a:gd name="T47" fmla="*/ 87 h 106"/>
                <a:gd name="T48" fmla="*/ 43 w 97"/>
                <a:gd name="T49" fmla="*/ 87 h 106"/>
                <a:gd name="T50" fmla="*/ 45 w 97"/>
                <a:gd name="T51" fmla="*/ 86 h 106"/>
                <a:gd name="T52" fmla="*/ 47 w 97"/>
                <a:gd name="T53" fmla="*/ 86 h 106"/>
                <a:gd name="T54" fmla="*/ 55 w 97"/>
                <a:gd name="T55" fmla="*/ 84 h 106"/>
                <a:gd name="T56" fmla="*/ 61 w 97"/>
                <a:gd name="T57" fmla="*/ 80 h 106"/>
                <a:gd name="T58" fmla="*/ 64 w 97"/>
                <a:gd name="T59" fmla="*/ 76 h 106"/>
                <a:gd name="T60" fmla="*/ 70 w 97"/>
                <a:gd name="T61" fmla="*/ 72 h 106"/>
                <a:gd name="T62" fmla="*/ 72 w 97"/>
                <a:gd name="T63" fmla="*/ 67 h 106"/>
                <a:gd name="T64" fmla="*/ 76 w 97"/>
                <a:gd name="T65" fmla="*/ 63 h 106"/>
                <a:gd name="T66" fmla="*/ 76 w 97"/>
                <a:gd name="T67" fmla="*/ 57 h 106"/>
                <a:gd name="T68" fmla="*/ 78 w 97"/>
                <a:gd name="T69" fmla="*/ 51 h 106"/>
                <a:gd name="T70" fmla="*/ 76 w 97"/>
                <a:gd name="T71" fmla="*/ 46 h 106"/>
                <a:gd name="T72" fmla="*/ 76 w 97"/>
                <a:gd name="T73" fmla="*/ 40 h 106"/>
                <a:gd name="T74" fmla="*/ 74 w 97"/>
                <a:gd name="T75" fmla="*/ 36 h 106"/>
                <a:gd name="T76" fmla="*/ 70 w 97"/>
                <a:gd name="T77" fmla="*/ 32 h 106"/>
                <a:gd name="T78" fmla="*/ 66 w 97"/>
                <a:gd name="T79" fmla="*/ 28 h 106"/>
                <a:gd name="T80" fmla="*/ 61 w 97"/>
                <a:gd name="T81" fmla="*/ 25 h 106"/>
                <a:gd name="T82" fmla="*/ 55 w 97"/>
                <a:gd name="T83" fmla="*/ 23 h 106"/>
                <a:gd name="T84" fmla="*/ 47 w 97"/>
                <a:gd name="T85" fmla="*/ 21 h 106"/>
                <a:gd name="T86" fmla="*/ 43 w 97"/>
                <a:gd name="T87" fmla="*/ 21 h 106"/>
                <a:gd name="T88" fmla="*/ 40 w 97"/>
                <a:gd name="T89" fmla="*/ 23 h 106"/>
                <a:gd name="T90" fmla="*/ 36 w 97"/>
                <a:gd name="T91" fmla="*/ 23 h 106"/>
                <a:gd name="T92" fmla="*/ 34 w 97"/>
                <a:gd name="T93" fmla="*/ 25 h 106"/>
                <a:gd name="T94" fmla="*/ 30 w 97"/>
                <a:gd name="T95" fmla="*/ 25 h 106"/>
                <a:gd name="T96" fmla="*/ 26 w 97"/>
                <a:gd name="T97" fmla="*/ 27 h 106"/>
                <a:gd name="T98" fmla="*/ 22 w 97"/>
                <a:gd name="T99" fmla="*/ 27 h 106"/>
                <a:gd name="T100" fmla="*/ 19 w 97"/>
                <a:gd name="T101" fmla="*/ 28 h 106"/>
                <a:gd name="T102" fmla="*/ 19 w 97"/>
                <a:gd name="T103" fmla="*/ 25 h 106"/>
                <a:gd name="T104" fmla="*/ 17 w 97"/>
                <a:gd name="T105" fmla="*/ 23 h 106"/>
                <a:gd name="T106" fmla="*/ 15 w 97"/>
                <a:gd name="T107" fmla="*/ 21 h 106"/>
                <a:gd name="T108" fmla="*/ 13 w 97"/>
                <a:gd name="T109" fmla="*/ 19 h 106"/>
                <a:gd name="T110" fmla="*/ 11 w 97"/>
                <a:gd name="T111" fmla="*/ 17 h 106"/>
                <a:gd name="T112" fmla="*/ 9 w 97"/>
                <a:gd name="T113" fmla="*/ 17 h 106"/>
                <a:gd name="T114" fmla="*/ 5 w 97"/>
                <a:gd name="T115" fmla="*/ 13 h 106"/>
                <a:gd name="T116" fmla="*/ 2 w 97"/>
                <a:gd name="T117" fmla="*/ 11 h 106"/>
                <a:gd name="T118" fmla="*/ 0 w 97"/>
                <a:gd name="T119" fmla="*/ 9 h 106"/>
                <a:gd name="T120" fmla="*/ 0 w 97"/>
                <a:gd name="T121" fmla="*/ 8 h 106"/>
                <a:gd name="T122" fmla="*/ 0 w 97"/>
                <a:gd name="T123" fmla="*/ 8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97" h="106">
                  <a:moveTo>
                    <a:pt x="0" y="8"/>
                  </a:moveTo>
                  <a:lnTo>
                    <a:pt x="21" y="2"/>
                  </a:lnTo>
                  <a:lnTo>
                    <a:pt x="40" y="0"/>
                  </a:lnTo>
                  <a:lnTo>
                    <a:pt x="55" y="2"/>
                  </a:lnTo>
                  <a:lnTo>
                    <a:pt x="68" y="8"/>
                  </a:lnTo>
                  <a:lnTo>
                    <a:pt x="78" y="13"/>
                  </a:lnTo>
                  <a:lnTo>
                    <a:pt x="87" y="21"/>
                  </a:lnTo>
                  <a:lnTo>
                    <a:pt x="91" y="30"/>
                  </a:lnTo>
                  <a:lnTo>
                    <a:pt x="95" y="42"/>
                  </a:lnTo>
                  <a:lnTo>
                    <a:pt x="97" y="51"/>
                  </a:lnTo>
                  <a:lnTo>
                    <a:pt x="95" y="63"/>
                  </a:lnTo>
                  <a:lnTo>
                    <a:pt x="91" y="74"/>
                  </a:lnTo>
                  <a:lnTo>
                    <a:pt x="87" y="84"/>
                  </a:lnTo>
                  <a:lnTo>
                    <a:pt x="80" y="91"/>
                  </a:lnTo>
                  <a:lnTo>
                    <a:pt x="72" y="99"/>
                  </a:lnTo>
                  <a:lnTo>
                    <a:pt x="61" y="103"/>
                  </a:lnTo>
                  <a:lnTo>
                    <a:pt x="49" y="106"/>
                  </a:lnTo>
                  <a:lnTo>
                    <a:pt x="49" y="103"/>
                  </a:lnTo>
                  <a:lnTo>
                    <a:pt x="47" y="99"/>
                  </a:lnTo>
                  <a:lnTo>
                    <a:pt x="45" y="95"/>
                  </a:lnTo>
                  <a:lnTo>
                    <a:pt x="43" y="93"/>
                  </a:lnTo>
                  <a:lnTo>
                    <a:pt x="42" y="91"/>
                  </a:lnTo>
                  <a:lnTo>
                    <a:pt x="42" y="89"/>
                  </a:lnTo>
                  <a:lnTo>
                    <a:pt x="42" y="87"/>
                  </a:lnTo>
                  <a:lnTo>
                    <a:pt x="43" y="87"/>
                  </a:lnTo>
                  <a:lnTo>
                    <a:pt x="45" y="86"/>
                  </a:lnTo>
                  <a:lnTo>
                    <a:pt x="47" y="86"/>
                  </a:lnTo>
                  <a:lnTo>
                    <a:pt x="55" y="84"/>
                  </a:lnTo>
                  <a:lnTo>
                    <a:pt x="61" y="80"/>
                  </a:lnTo>
                  <a:lnTo>
                    <a:pt x="64" y="76"/>
                  </a:lnTo>
                  <a:lnTo>
                    <a:pt x="70" y="72"/>
                  </a:lnTo>
                  <a:lnTo>
                    <a:pt x="72" y="67"/>
                  </a:lnTo>
                  <a:lnTo>
                    <a:pt x="76" y="63"/>
                  </a:lnTo>
                  <a:lnTo>
                    <a:pt x="76" y="57"/>
                  </a:lnTo>
                  <a:lnTo>
                    <a:pt x="78" y="51"/>
                  </a:lnTo>
                  <a:lnTo>
                    <a:pt x="76" y="46"/>
                  </a:lnTo>
                  <a:lnTo>
                    <a:pt x="76" y="40"/>
                  </a:lnTo>
                  <a:lnTo>
                    <a:pt x="74" y="36"/>
                  </a:lnTo>
                  <a:lnTo>
                    <a:pt x="70" y="32"/>
                  </a:lnTo>
                  <a:lnTo>
                    <a:pt x="66" y="28"/>
                  </a:lnTo>
                  <a:lnTo>
                    <a:pt x="61" y="25"/>
                  </a:lnTo>
                  <a:lnTo>
                    <a:pt x="55" y="23"/>
                  </a:lnTo>
                  <a:lnTo>
                    <a:pt x="47" y="21"/>
                  </a:lnTo>
                  <a:lnTo>
                    <a:pt x="43" y="21"/>
                  </a:lnTo>
                  <a:lnTo>
                    <a:pt x="40" y="23"/>
                  </a:lnTo>
                  <a:lnTo>
                    <a:pt x="36" y="23"/>
                  </a:lnTo>
                  <a:lnTo>
                    <a:pt x="34" y="25"/>
                  </a:lnTo>
                  <a:lnTo>
                    <a:pt x="30" y="25"/>
                  </a:lnTo>
                  <a:lnTo>
                    <a:pt x="26" y="27"/>
                  </a:lnTo>
                  <a:lnTo>
                    <a:pt x="22" y="27"/>
                  </a:lnTo>
                  <a:lnTo>
                    <a:pt x="19" y="28"/>
                  </a:lnTo>
                  <a:lnTo>
                    <a:pt x="19" y="25"/>
                  </a:lnTo>
                  <a:lnTo>
                    <a:pt x="17" y="23"/>
                  </a:lnTo>
                  <a:lnTo>
                    <a:pt x="15" y="21"/>
                  </a:lnTo>
                  <a:lnTo>
                    <a:pt x="13" y="19"/>
                  </a:lnTo>
                  <a:lnTo>
                    <a:pt x="11" y="17"/>
                  </a:lnTo>
                  <a:lnTo>
                    <a:pt x="9" y="17"/>
                  </a:lnTo>
                  <a:lnTo>
                    <a:pt x="5" y="13"/>
                  </a:lnTo>
                  <a:lnTo>
                    <a:pt x="2" y="11"/>
                  </a:lnTo>
                  <a:lnTo>
                    <a:pt x="0" y="9"/>
                  </a:lnTo>
                  <a:lnTo>
                    <a:pt x="0" y="8"/>
                  </a:lnTo>
                  <a:lnTo>
                    <a:pt x="0" y="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622" name="Freeform 158">
              <a:extLst>
                <a:ext uri="{FF2B5EF4-FFF2-40B4-BE49-F238E27FC236}">
                  <a16:creationId xmlns:a16="http://schemas.microsoft.com/office/drawing/2014/main" id="{39D1C643-DD6D-9349-9342-761B9D708500}"/>
                </a:ext>
              </a:extLst>
            </p:cNvPr>
            <p:cNvSpPr>
              <a:spLocks/>
            </p:cNvSpPr>
            <p:nvPr/>
          </p:nvSpPr>
          <p:spPr bwMode="auto">
            <a:xfrm>
              <a:off x="3308" y="2423"/>
              <a:ext cx="47" cy="54"/>
            </a:xfrm>
            <a:custGeom>
              <a:avLst/>
              <a:gdLst>
                <a:gd name="T0" fmla="*/ 23 w 95"/>
                <a:gd name="T1" fmla="*/ 3 h 106"/>
                <a:gd name="T2" fmla="*/ 32 w 95"/>
                <a:gd name="T3" fmla="*/ 2 h 106"/>
                <a:gd name="T4" fmla="*/ 42 w 95"/>
                <a:gd name="T5" fmla="*/ 0 h 106"/>
                <a:gd name="T6" fmla="*/ 51 w 95"/>
                <a:gd name="T7" fmla="*/ 0 h 106"/>
                <a:gd name="T8" fmla="*/ 63 w 95"/>
                <a:gd name="T9" fmla="*/ 0 h 106"/>
                <a:gd name="T10" fmla="*/ 72 w 95"/>
                <a:gd name="T11" fmla="*/ 0 h 106"/>
                <a:gd name="T12" fmla="*/ 82 w 95"/>
                <a:gd name="T13" fmla="*/ 2 h 106"/>
                <a:gd name="T14" fmla="*/ 89 w 95"/>
                <a:gd name="T15" fmla="*/ 5 h 106"/>
                <a:gd name="T16" fmla="*/ 93 w 95"/>
                <a:gd name="T17" fmla="*/ 7 h 106"/>
                <a:gd name="T18" fmla="*/ 95 w 95"/>
                <a:gd name="T19" fmla="*/ 11 h 106"/>
                <a:gd name="T20" fmla="*/ 93 w 95"/>
                <a:gd name="T21" fmla="*/ 15 h 106"/>
                <a:gd name="T22" fmla="*/ 91 w 95"/>
                <a:gd name="T23" fmla="*/ 21 h 106"/>
                <a:gd name="T24" fmla="*/ 87 w 95"/>
                <a:gd name="T25" fmla="*/ 24 h 106"/>
                <a:gd name="T26" fmla="*/ 74 w 95"/>
                <a:gd name="T27" fmla="*/ 22 h 106"/>
                <a:gd name="T28" fmla="*/ 61 w 95"/>
                <a:gd name="T29" fmla="*/ 21 h 106"/>
                <a:gd name="T30" fmla="*/ 47 w 95"/>
                <a:gd name="T31" fmla="*/ 22 h 106"/>
                <a:gd name="T32" fmla="*/ 34 w 95"/>
                <a:gd name="T33" fmla="*/ 26 h 106"/>
                <a:gd name="T34" fmla="*/ 26 w 95"/>
                <a:gd name="T35" fmla="*/ 32 h 106"/>
                <a:gd name="T36" fmla="*/ 21 w 95"/>
                <a:gd name="T37" fmla="*/ 43 h 106"/>
                <a:gd name="T38" fmla="*/ 23 w 95"/>
                <a:gd name="T39" fmla="*/ 61 h 106"/>
                <a:gd name="T40" fmla="*/ 28 w 95"/>
                <a:gd name="T41" fmla="*/ 72 h 106"/>
                <a:gd name="T42" fmla="*/ 32 w 95"/>
                <a:gd name="T43" fmla="*/ 76 h 106"/>
                <a:gd name="T44" fmla="*/ 36 w 95"/>
                <a:gd name="T45" fmla="*/ 80 h 106"/>
                <a:gd name="T46" fmla="*/ 42 w 95"/>
                <a:gd name="T47" fmla="*/ 81 h 106"/>
                <a:gd name="T48" fmla="*/ 45 w 95"/>
                <a:gd name="T49" fmla="*/ 83 h 106"/>
                <a:gd name="T50" fmla="*/ 51 w 95"/>
                <a:gd name="T51" fmla="*/ 83 h 106"/>
                <a:gd name="T52" fmla="*/ 55 w 95"/>
                <a:gd name="T53" fmla="*/ 83 h 106"/>
                <a:gd name="T54" fmla="*/ 59 w 95"/>
                <a:gd name="T55" fmla="*/ 83 h 106"/>
                <a:gd name="T56" fmla="*/ 63 w 95"/>
                <a:gd name="T57" fmla="*/ 83 h 106"/>
                <a:gd name="T58" fmla="*/ 64 w 95"/>
                <a:gd name="T59" fmla="*/ 85 h 106"/>
                <a:gd name="T60" fmla="*/ 64 w 95"/>
                <a:gd name="T61" fmla="*/ 89 h 106"/>
                <a:gd name="T62" fmla="*/ 61 w 95"/>
                <a:gd name="T63" fmla="*/ 97 h 106"/>
                <a:gd name="T64" fmla="*/ 57 w 95"/>
                <a:gd name="T65" fmla="*/ 104 h 106"/>
                <a:gd name="T66" fmla="*/ 47 w 95"/>
                <a:gd name="T67" fmla="*/ 106 h 106"/>
                <a:gd name="T68" fmla="*/ 30 w 95"/>
                <a:gd name="T69" fmla="*/ 100 h 106"/>
                <a:gd name="T70" fmla="*/ 15 w 95"/>
                <a:gd name="T71" fmla="*/ 91 h 106"/>
                <a:gd name="T72" fmla="*/ 5 w 95"/>
                <a:gd name="T73" fmla="*/ 76 h 106"/>
                <a:gd name="T74" fmla="*/ 2 w 95"/>
                <a:gd name="T75" fmla="*/ 61 h 106"/>
                <a:gd name="T76" fmla="*/ 0 w 95"/>
                <a:gd name="T77" fmla="*/ 43 h 106"/>
                <a:gd name="T78" fmla="*/ 4 w 95"/>
                <a:gd name="T79" fmla="*/ 26 h 106"/>
                <a:gd name="T80" fmla="*/ 13 w 95"/>
                <a:gd name="T81" fmla="*/ 13 h 106"/>
                <a:gd name="T82" fmla="*/ 21 w 95"/>
                <a:gd name="T83" fmla="*/ 7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95" h="106">
                  <a:moveTo>
                    <a:pt x="21" y="7"/>
                  </a:moveTo>
                  <a:lnTo>
                    <a:pt x="23" y="3"/>
                  </a:lnTo>
                  <a:lnTo>
                    <a:pt x="28" y="3"/>
                  </a:lnTo>
                  <a:lnTo>
                    <a:pt x="32" y="2"/>
                  </a:lnTo>
                  <a:lnTo>
                    <a:pt x="36" y="2"/>
                  </a:lnTo>
                  <a:lnTo>
                    <a:pt x="42" y="0"/>
                  </a:lnTo>
                  <a:lnTo>
                    <a:pt x="47" y="0"/>
                  </a:lnTo>
                  <a:lnTo>
                    <a:pt x="51" y="0"/>
                  </a:lnTo>
                  <a:lnTo>
                    <a:pt x="57" y="0"/>
                  </a:lnTo>
                  <a:lnTo>
                    <a:pt x="63" y="0"/>
                  </a:lnTo>
                  <a:lnTo>
                    <a:pt x="66" y="0"/>
                  </a:lnTo>
                  <a:lnTo>
                    <a:pt x="72" y="0"/>
                  </a:lnTo>
                  <a:lnTo>
                    <a:pt x="78" y="2"/>
                  </a:lnTo>
                  <a:lnTo>
                    <a:pt x="82" y="2"/>
                  </a:lnTo>
                  <a:lnTo>
                    <a:pt x="85" y="3"/>
                  </a:lnTo>
                  <a:lnTo>
                    <a:pt x="89" y="5"/>
                  </a:lnTo>
                  <a:lnTo>
                    <a:pt x="91" y="7"/>
                  </a:lnTo>
                  <a:lnTo>
                    <a:pt x="93" y="7"/>
                  </a:lnTo>
                  <a:lnTo>
                    <a:pt x="95" y="9"/>
                  </a:lnTo>
                  <a:lnTo>
                    <a:pt x="95" y="11"/>
                  </a:lnTo>
                  <a:lnTo>
                    <a:pt x="93" y="13"/>
                  </a:lnTo>
                  <a:lnTo>
                    <a:pt x="93" y="15"/>
                  </a:lnTo>
                  <a:lnTo>
                    <a:pt x="91" y="19"/>
                  </a:lnTo>
                  <a:lnTo>
                    <a:pt x="91" y="21"/>
                  </a:lnTo>
                  <a:lnTo>
                    <a:pt x="91" y="24"/>
                  </a:lnTo>
                  <a:lnTo>
                    <a:pt x="87" y="24"/>
                  </a:lnTo>
                  <a:lnTo>
                    <a:pt x="82" y="22"/>
                  </a:lnTo>
                  <a:lnTo>
                    <a:pt x="74" y="22"/>
                  </a:lnTo>
                  <a:lnTo>
                    <a:pt x="68" y="22"/>
                  </a:lnTo>
                  <a:lnTo>
                    <a:pt x="61" y="21"/>
                  </a:lnTo>
                  <a:lnTo>
                    <a:pt x="53" y="22"/>
                  </a:lnTo>
                  <a:lnTo>
                    <a:pt x="47" y="22"/>
                  </a:lnTo>
                  <a:lnTo>
                    <a:pt x="40" y="24"/>
                  </a:lnTo>
                  <a:lnTo>
                    <a:pt x="34" y="26"/>
                  </a:lnTo>
                  <a:lnTo>
                    <a:pt x="30" y="28"/>
                  </a:lnTo>
                  <a:lnTo>
                    <a:pt x="26" y="32"/>
                  </a:lnTo>
                  <a:lnTo>
                    <a:pt x="23" y="38"/>
                  </a:lnTo>
                  <a:lnTo>
                    <a:pt x="21" y="43"/>
                  </a:lnTo>
                  <a:lnTo>
                    <a:pt x="23" y="51"/>
                  </a:lnTo>
                  <a:lnTo>
                    <a:pt x="23" y="61"/>
                  </a:lnTo>
                  <a:lnTo>
                    <a:pt x="28" y="70"/>
                  </a:lnTo>
                  <a:lnTo>
                    <a:pt x="28" y="72"/>
                  </a:lnTo>
                  <a:lnTo>
                    <a:pt x="30" y="74"/>
                  </a:lnTo>
                  <a:lnTo>
                    <a:pt x="32" y="76"/>
                  </a:lnTo>
                  <a:lnTo>
                    <a:pt x="34" y="78"/>
                  </a:lnTo>
                  <a:lnTo>
                    <a:pt x="36" y="80"/>
                  </a:lnTo>
                  <a:lnTo>
                    <a:pt x="38" y="80"/>
                  </a:lnTo>
                  <a:lnTo>
                    <a:pt x="42" y="81"/>
                  </a:lnTo>
                  <a:lnTo>
                    <a:pt x="44" y="81"/>
                  </a:lnTo>
                  <a:lnTo>
                    <a:pt x="45" y="83"/>
                  </a:lnTo>
                  <a:lnTo>
                    <a:pt x="49" y="83"/>
                  </a:lnTo>
                  <a:lnTo>
                    <a:pt x="51" y="83"/>
                  </a:lnTo>
                  <a:lnTo>
                    <a:pt x="53" y="83"/>
                  </a:lnTo>
                  <a:lnTo>
                    <a:pt x="55" y="83"/>
                  </a:lnTo>
                  <a:lnTo>
                    <a:pt x="57" y="83"/>
                  </a:lnTo>
                  <a:lnTo>
                    <a:pt x="59" y="83"/>
                  </a:lnTo>
                  <a:lnTo>
                    <a:pt x="61" y="85"/>
                  </a:lnTo>
                  <a:lnTo>
                    <a:pt x="63" y="83"/>
                  </a:lnTo>
                  <a:lnTo>
                    <a:pt x="64" y="85"/>
                  </a:lnTo>
                  <a:lnTo>
                    <a:pt x="64" y="85"/>
                  </a:lnTo>
                  <a:lnTo>
                    <a:pt x="64" y="87"/>
                  </a:lnTo>
                  <a:lnTo>
                    <a:pt x="64" y="89"/>
                  </a:lnTo>
                  <a:lnTo>
                    <a:pt x="63" y="93"/>
                  </a:lnTo>
                  <a:lnTo>
                    <a:pt x="61" y="97"/>
                  </a:lnTo>
                  <a:lnTo>
                    <a:pt x="59" y="100"/>
                  </a:lnTo>
                  <a:lnTo>
                    <a:pt x="57" y="104"/>
                  </a:lnTo>
                  <a:lnTo>
                    <a:pt x="59" y="106"/>
                  </a:lnTo>
                  <a:lnTo>
                    <a:pt x="47" y="106"/>
                  </a:lnTo>
                  <a:lnTo>
                    <a:pt x="38" y="104"/>
                  </a:lnTo>
                  <a:lnTo>
                    <a:pt x="30" y="100"/>
                  </a:lnTo>
                  <a:lnTo>
                    <a:pt x="23" y="97"/>
                  </a:lnTo>
                  <a:lnTo>
                    <a:pt x="15" y="91"/>
                  </a:lnTo>
                  <a:lnTo>
                    <a:pt x="11" y="83"/>
                  </a:lnTo>
                  <a:lnTo>
                    <a:pt x="5" y="76"/>
                  </a:lnTo>
                  <a:lnTo>
                    <a:pt x="4" y="68"/>
                  </a:lnTo>
                  <a:lnTo>
                    <a:pt x="2" y="61"/>
                  </a:lnTo>
                  <a:lnTo>
                    <a:pt x="0" y="53"/>
                  </a:lnTo>
                  <a:lnTo>
                    <a:pt x="0" y="43"/>
                  </a:lnTo>
                  <a:lnTo>
                    <a:pt x="2" y="36"/>
                  </a:lnTo>
                  <a:lnTo>
                    <a:pt x="4" y="26"/>
                  </a:lnTo>
                  <a:lnTo>
                    <a:pt x="9" y="19"/>
                  </a:lnTo>
                  <a:lnTo>
                    <a:pt x="13" y="13"/>
                  </a:lnTo>
                  <a:lnTo>
                    <a:pt x="21" y="7"/>
                  </a:lnTo>
                  <a:lnTo>
                    <a:pt x="21"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WordArt 2">
            <a:extLst>
              <a:ext uri="{FF2B5EF4-FFF2-40B4-BE49-F238E27FC236}">
                <a16:creationId xmlns:a16="http://schemas.microsoft.com/office/drawing/2014/main" id="{A58D0488-A8C6-D344-B75C-0A23D66C6AB4}"/>
              </a:ext>
            </a:extLst>
          </p:cNvPr>
          <p:cNvSpPr>
            <a:spLocks noChangeArrowheads="1" noChangeShapeType="1" noTextEdit="1"/>
          </p:cNvSpPr>
          <p:nvPr/>
        </p:nvSpPr>
        <p:spPr bwMode="auto">
          <a:xfrm>
            <a:off x="381000" y="381000"/>
            <a:ext cx="5638800" cy="6858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r>
              <a:rPr lang="en-US" kern="10">
                <a:ln w="9525">
                  <a:solidFill>
                    <a:srgbClr val="000000"/>
                  </a:solidFill>
                  <a:round/>
                  <a:headEnd/>
                  <a:tailEnd/>
                </a:ln>
                <a:solidFill>
                  <a:schemeClr val="accent1"/>
                </a:solidFill>
                <a:latin typeface="Arial Black" panose="020B0604020202020204" pitchFamily="34" charset="0"/>
                <a:cs typeface="Arial Black" panose="020B0604020202020204" pitchFamily="34" charset="0"/>
              </a:rPr>
              <a:t>Conductors</a:t>
            </a:r>
          </a:p>
        </p:txBody>
      </p:sp>
      <p:sp>
        <p:nvSpPr>
          <p:cNvPr id="40963" name="Text Box 3">
            <a:extLst>
              <a:ext uri="{FF2B5EF4-FFF2-40B4-BE49-F238E27FC236}">
                <a16:creationId xmlns:a16="http://schemas.microsoft.com/office/drawing/2014/main" id="{B350BC5B-5736-8B45-BA1F-3E27CB7F7A1F}"/>
              </a:ext>
            </a:extLst>
          </p:cNvPr>
          <p:cNvSpPr txBox="1">
            <a:spLocks noChangeArrowheads="1"/>
          </p:cNvSpPr>
          <p:nvPr/>
        </p:nvSpPr>
        <p:spPr bwMode="auto">
          <a:xfrm>
            <a:off x="381000" y="1295400"/>
            <a:ext cx="822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t>3 or Less Electrons in the Valence Shell</a:t>
            </a:r>
          </a:p>
        </p:txBody>
      </p:sp>
      <p:grpSp>
        <p:nvGrpSpPr>
          <p:cNvPr id="40973" name="Group 13">
            <a:extLst>
              <a:ext uri="{FF2B5EF4-FFF2-40B4-BE49-F238E27FC236}">
                <a16:creationId xmlns:a16="http://schemas.microsoft.com/office/drawing/2014/main" id="{7645853B-43E6-FE4D-97E0-3C3A7F1F7A45}"/>
              </a:ext>
            </a:extLst>
          </p:cNvPr>
          <p:cNvGrpSpPr>
            <a:grpSpLocks/>
          </p:cNvGrpSpPr>
          <p:nvPr/>
        </p:nvGrpSpPr>
        <p:grpSpPr bwMode="auto">
          <a:xfrm>
            <a:off x="381000" y="3810000"/>
            <a:ext cx="2133600" cy="2743200"/>
            <a:chOff x="240" y="2400"/>
            <a:chExt cx="1344" cy="1728"/>
          </a:xfrm>
        </p:grpSpPr>
        <p:pic>
          <p:nvPicPr>
            <p:cNvPr id="40965" name="Picture 5">
              <a:extLst>
                <a:ext uri="{FF2B5EF4-FFF2-40B4-BE49-F238E27FC236}">
                  <a16:creationId xmlns:a16="http://schemas.microsoft.com/office/drawing/2014/main" id="{03F3E034-C015-FC41-B7F0-98C81758A9A2}"/>
                </a:ext>
              </a:extLst>
            </p:cNvPr>
            <p:cNvPicPr>
              <a:picLocks noChangeAspect="1" noChangeArrowheads="1"/>
            </p:cNvPicPr>
            <p:nvPr/>
          </p:nvPicPr>
          <p:blipFill>
            <a:blip r:embed="rId2">
              <a:lum bright="18000"/>
              <a:extLst>
                <a:ext uri="{28A0092B-C50C-407E-A947-70E740481C1C}">
                  <a14:useLocalDpi xmlns:a14="http://schemas.microsoft.com/office/drawing/2010/main" val="0"/>
                </a:ext>
              </a:extLst>
            </a:blip>
            <a:srcRect/>
            <a:stretch>
              <a:fillRect/>
            </a:stretch>
          </p:blipFill>
          <p:spPr bwMode="auto">
            <a:xfrm>
              <a:off x="240" y="2400"/>
              <a:ext cx="1344" cy="1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0968" name="Text Box 8">
              <a:extLst>
                <a:ext uri="{FF2B5EF4-FFF2-40B4-BE49-F238E27FC236}">
                  <a16:creationId xmlns:a16="http://schemas.microsoft.com/office/drawing/2014/main" id="{E03DBF2E-E98E-8548-8359-EC191816DC3A}"/>
                </a:ext>
              </a:extLst>
            </p:cNvPr>
            <p:cNvSpPr txBox="1">
              <a:spLocks noChangeArrowheads="1"/>
            </p:cNvSpPr>
            <p:nvPr/>
          </p:nvSpPr>
          <p:spPr bwMode="auto">
            <a:xfrm>
              <a:off x="480" y="3840"/>
              <a:ext cx="86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b="1"/>
                <a:t>Copper</a:t>
              </a:r>
            </a:p>
          </p:txBody>
        </p:sp>
      </p:grpSp>
      <p:grpSp>
        <p:nvGrpSpPr>
          <p:cNvPr id="40974" name="Group 14">
            <a:extLst>
              <a:ext uri="{FF2B5EF4-FFF2-40B4-BE49-F238E27FC236}">
                <a16:creationId xmlns:a16="http://schemas.microsoft.com/office/drawing/2014/main" id="{5DB6BA38-7C08-FB43-AE72-412900D5C11F}"/>
              </a:ext>
            </a:extLst>
          </p:cNvPr>
          <p:cNvGrpSpPr>
            <a:grpSpLocks/>
          </p:cNvGrpSpPr>
          <p:nvPr/>
        </p:nvGrpSpPr>
        <p:grpSpPr bwMode="auto">
          <a:xfrm>
            <a:off x="3505200" y="3962400"/>
            <a:ext cx="1981200" cy="2514600"/>
            <a:chOff x="2208" y="2496"/>
            <a:chExt cx="1248" cy="1584"/>
          </a:xfrm>
        </p:grpSpPr>
        <p:pic>
          <p:nvPicPr>
            <p:cNvPr id="40966" name="Picture 6">
              <a:extLst>
                <a:ext uri="{FF2B5EF4-FFF2-40B4-BE49-F238E27FC236}">
                  <a16:creationId xmlns:a16="http://schemas.microsoft.com/office/drawing/2014/main" id="{3575C1A3-ED3E-004C-9157-E06593A1D50C}"/>
                </a:ext>
              </a:extLst>
            </p:cNvPr>
            <p:cNvPicPr>
              <a:picLocks noChangeAspect="1" noChangeArrowheads="1"/>
            </p:cNvPicPr>
            <p:nvPr/>
          </p:nvPicPr>
          <p:blipFill>
            <a:blip r:embed="rId3">
              <a:lum bright="24000"/>
              <a:extLst>
                <a:ext uri="{28A0092B-C50C-407E-A947-70E740481C1C}">
                  <a14:useLocalDpi xmlns:a14="http://schemas.microsoft.com/office/drawing/2010/main" val="0"/>
                </a:ext>
              </a:extLst>
            </a:blip>
            <a:srcRect/>
            <a:stretch>
              <a:fillRect/>
            </a:stretch>
          </p:blipFill>
          <p:spPr bwMode="auto">
            <a:xfrm>
              <a:off x="2208" y="2496"/>
              <a:ext cx="1248" cy="12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0970" name="Text Box 10">
              <a:extLst>
                <a:ext uri="{FF2B5EF4-FFF2-40B4-BE49-F238E27FC236}">
                  <a16:creationId xmlns:a16="http://schemas.microsoft.com/office/drawing/2014/main" id="{A4F70985-421D-5A42-AF6E-D3768DF2C3CF}"/>
                </a:ext>
              </a:extLst>
            </p:cNvPr>
            <p:cNvSpPr txBox="1">
              <a:spLocks noChangeArrowheads="1"/>
            </p:cNvSpPr>
            <p:nvPr/>
          </p:nvSpPr>
          <p:spPr bwMode="auto">
            <a:xfrm>
              <a:off x="2496" y="3792"/>
              <a:ext cx="86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b="1"/>
                <a:t>Silver</a:t>
              </a:r>
            </a:p>
          </p:txBody>
        </p:sp>
      </p:grpSp>
      <p:grpSp>
        <p:nvGrpSpPr>
          <p:cNvPr id="40975" name="Group 15">
            <a:extLst>
              <a:ext uri="{FF2B5EF4-FFF2-40B4-BE49-F238E27FC236}">
                <a16:creationId xmlns:a16="http://schemas.microsoft.com/office/drawing/2014/main" id="{B65BF1D2-E9B8-2847-A5D9-7745DA7E9140}"/>
              </a:ext>
            </a:extLst>
          </p:cNvPr>
          <p:cNvGrpSpPr>
            <a:grpSpLocks/>
          </p:cNvGrpSpPr>
          <p:nvPr/>
        </p:nvGrpSpPr>
        <p:grpSpPr bwMode="auto">
          <a:xfrm>
            <a:off x="6477000" y="3962400"/>
            <a:ext cx="1981200" cy="2514600"/>
            <a:chOff x="4080" y="2496"/>
            <a:chExt cx="1248" cy="1584"/>
          </a:xfrm>
        </p:grpSpPr>
        <p:pic>
          <p:nvPicPr>
            <p:cNvPr id="40967" name="Picture 7">
              <a:extLst>
                <a:ext uri="{FF2B5EF4-FFF2-40B4-BE49-F238E27FC236}">
                  <a16:creationId xmlns:a16="http://schemas.microsoft.com/office/drawing/2014/main" id="{3A5C5B73-E834-EA46-A9C6-9F2B43AB18AC}"/>
                </a:ext>
              </a:extLst>
            </p:cNvPr>
            <p:cNvPicPr>
              <a:picLocks noChangeAspect="1" noChangeArrowheads="1"/>
            </p:cNvPicPr>
            <p:nvPr/>
          </p:nvPicPr>
          <p:blipFill>
            <a:blip r:embed="rId4">
              <a:lum bright="36000"/>
              <a:extLst>
                <a:ext uri="{28A0092B-C50C-407E-A947-70E740481C1C}">
                  <a14:useLocalDpi xmlns:a14="http://schemas.microsoft.com/office/drawing/2010/main" val="0"/>
                </a:ext>
              </a:extLst>
            </a:blip>
            <a:srcRect/>
            <a:stretch>
              <a:fillRect/>
            </a:stretch>
          </p:blipFill>
          <p:spPr bwMode="auto">
            <a:xfrm>
              <a:off x="4080" y="2496"/>
              <a:ext cx="1248" cy="1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0971" name="Text Box 11">
              <a:extLst>
                <a:ext uri="{FF2B5EF4-FFF2-40B4-BE49-F238E27FC236}">
                  <a16:creationId xmlns:a16="http://schemas.microsoft.com/office/drawing/2014/main" id="{5FE247DA-0EE7-CE4D-ADE2-50151D76928F}"/>
                </a:ext>
              </a:extLst>
            </p:cNvPr>
            <p:cNvSpPr txBox="1">
              <a:spLocks noChangeArrowheads="1"/>
            </p:cNvSpPr>
            <p:nvPr/>
          </p:nvSpPr>
          <p:spPr bwMode="auto">
            <a:xfrm>
              <a:off x="4464" y="3792"/>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b="1"/>
                <a:t>Gold</a:t>
              </a:r>
            </a:p>
          </p:txBody>
        </p:sp>
      </p:grpSp>
      <p:sp>
        <p:nvSpPr>
          <p:cNvPr id="40972" name="Text Box 12">
            <a:extLst>
              <a:ext uri="{FF2B5EF4-FFF2-40B4-BE49-F238E27FC236}">
                <a16:creationId xmlns:a16="http://schemas.microsoft.com/office/drawing/2014/main" id="{EAC2BF2C-083B-0344-8151-D2C235F1A107}"/>
              </a:ext>
            </a:extLst>
          </p:cNvPr>
          <p:cNvSpPr txBox="1">
            <a:spLocks noChangeArrowheads="1"/>
          </p:cNvSpPr>
          <p:nvPr/>
        </p:nvSpPr>
        <p:spPr bwMode="auto">
          <a:xfrm>
            <a:off x="304800" y="2209800"/>
            <a:ext cx="838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t>What makes a good wire??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40975"/>
                                        </p:tgtEl>
                                        <p:attrNameLst>
                                          <p:attrName>style.visibility</p:attrName>
                                        </p:attrNameLst>
                                      </p:cBhvr>
                                      <p:to>
                                        <p:strVal val="visible"/>
                                      </p:to>
                                    </p:set>
                                    <p:anim calcmode="lin" valueType="num">
                                      <p:cBhvr additive="base">
                                        <p:cTn id="7" dur="500" fill="hold"/>
                                        <p:tgtEl>
                                          <p:spTgt spid="40975"/>
                                        </p:tgtEl>
                                        <p:attrNameLst>
                                          <p:attrName>ppt_x</p:attrName>
                                        </p:attrNameLst>
                                      </p:cBhvr>
                                      <p:tavLst>
                                        <p:tav tm="0">
                                          <p:val>
                                            <p:strVal val="0-#ppt_w/2"/>
                                          </p:val>
                                        </p:tav>
                                        <p:tav tm="100000">
                                          <p:val>
                                            <p:strVal val="#ppt_x"/>
                                          </p:val>
                                        </p:tav>
                                      </p:tavLst>
                                    </p:anim>
                                    <p:anim calcmode="lin" valueType="num">
                                      <p:cBhvr additive="base">
                                        <p:cTn id="8" dur="500" fill="hold"/>
                                        <p:tgtEl>
                                          <p:spTgt spid="40975"/>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8" fill="hold" nodeType="afterEffect">
                                  <p:stCondLst>
                                    <p:cond delay="2000"/>
                                  </p:stCondLst>
                                  <p:childTnLst>
                                    <p:set>
                                      <p:cBhvr>
                                        <p:cTn id="11" dur="1" fill="hold">
                                          <p:stCondLst>
                                            <p:cond delay="0"/>
                                          </p:stCondLst>
                                        </p:cTn>
                                        <p:tgtEl>
                                          <p:spTgt spid="40974"/>
                                        </p:tgtEl>
                                        <p:attrNameLst>
                                          <p:attrName>style.visibility</p:attrName>
                                        </p:attrNameLst>
                                      </p:cBhvr>
                                      <p:to>
                                        <p:strVal val="visible"/>
                                      </p:to>
                                    </p:set>
                                    <p:anim calcmode="lin" valueType="num">
                                      <p:cBhvr additive="base">
                                        <p:cTn id="12" dur="500" fill="hold"/>
                                        <p:tgtEl>
                                          <p:spTgt spid="40974"/>
                                        </p:tgtEl>
                                        <p:attrNameLst>
                                          <p:attrName>ppt_x</p:attrName>
                                        </p:attrNameLst>
                                      </p:cBhvr>
                                      <p:tavLst>
                                        <p:tav tm="0">
                                          <p:val>
                                            <p:strVal val="0-#ppt_w/2"/>
                                          </p:val>
                                        </p:tav>
                                        <p:tav tm="100000">
                                          <p:val>
                                            <p:strVal val="#ppt_x"/>
                                          </p:val>
                                        </p:tav>
                                      </p:tavLst>
                                    </p:anim>
                                    <p:anim calcmode="lin" valueType="num">
                                      <p:cBhvr additive="base">
                                        <p:cTn id="13" dur="500" fill="hold"/>
                                        <p:tgtEl>
                                          <p:spTgt spid="40974"/>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3000"/>
                            </p:stCondLst>
                            <p:childTnLst>
                              <p:par>
                                <p:cTn id="15" presetID="2" presetClass="entr" presetSubtype="8" fill="hold" nodeType="afterEffect">
                                  <p:stCondLst>
                                    <p:cond delay="2000"/>
                                  </p:stCondLst>
                                  <p:childTnLst>
                                    <p:set>
                                      <p:cBhvr>
                                        <p:cTn id="16" dur="1" fill="hold">
                                          <p:stCondLst>
                                            <p:cond delay="0"/>
                                          </p:stCondLst>
                                        </p:cTn>
                                        <p:tgtEl>
                                          <p:spTgt spid="40973"/>
                                        </p:tgtEl>
                                        <p:attrNameLst>
                                          <p:attrName>style.visibility</p:attrName>
                                        </p:attrNameLst>
                                      </p:cBhvr>
                                      <p:to>
                                        <p:strVal val="visible"/>
                                      </p:to>
                                    </p:set>
                                    <p:anim calcmode="lin" valueType="num">
                                      <p:cBhvr additive="base">
                                        <p:cTn id="17" dur="500" fill="hold"/>
                                        <p:tgtEl>
                                          <p:spTgt spid="40973"/>
                                        </p:tgtEl>
                                        <p:attrNameLst>
                                          <p:attrName>ppt_x</p:attrName>
                                        </p:attrNameLst>
                                      </p:cBhvr>
                                      <p:tavLst>
                                        <p:tav tm="0">
                                          <p:val>
                                            <p:strVal val="0-#ppt_w/2"/>
                                          </p:val>
                                        </p:tav>
                                        <p:tav tm="100000">
                                          <p:val>
                                            <p:strVal val="#ppt_x"/>
                                          </p:val>
                                        </p:tav>
                                      </p:tavLst>
                                    </p:anim>
                                    <p:anim calcmode="lin" valueType="num">
                                      <p:cBhvr additive="base">
                                        <p:cTn id="18" dur="500" fill="hold"/>
                                        <p:tgtEl>
                                          <p:spTgt spid="4097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WordArt 2">
            <a:extLst>
              <a:ext uri="{FF2B5EF4-FFF2-40B4-BE49-F238E27FC236}">
                <a16:creationId xmlns:a16="http://schemas.microsoft.com/office/drawing/2014/main" id="{43C108B1-321C-1248-9410-A23D00CC9A8F}"/>
              </a:ext>
            </a:extLst>
          </p:cNvPr>
          <p:cNvSpPr>
            <a:spLocks noChangeArrowheads="1" noChangeShapeType="1" noTextEdit="1"/>
          </p:cNvSpPr>
          <p:nvPr/>
        </p:nvSpPr>
        <p:spPr bwMode="auto">
          <a:xfrm>
            <a:off x="381000" y="381000"/>
            <a:ext cx="5638800" cy="6858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r>
              <a:rPr lang="en-US" kern="10" dirty="0">
                <a:ln w="9525">
                  <a:solidFill>
                    <a:srgbClr val="000000"/>
                  </a:solidFill>
                  <a:round/>
                  <a:headEnd/>
                  <a:tailEnd/>
                </a:ln>
                <a:solidFill>
                  <a:schemeClr val="accent1"/>
                </a:solidFill>
                <a:latin typeface="Arial Black" panose="020B0604020202020204" pitchFamily="34" charset="0"/>
                <a:cs typeface="Arial Black" panose="020B0604020202020204" pitchFamily="34" charset="0"/>
              </a:rPr>
              <a:t>So why do we use copper?</a:t>
            </a:r>
          </a:p>
        </p:txBody>
      </p:sp>
      <p:grpSp>
        <p:nvGrpSpPr>
          <p:cNvPr id="44052" name="Group 20">
            <a:extLst>
              <a:ext uri="{FF2B5EF4-FFF2-40B4-BE49-F238E27FC236}">
                <a16:creationId xmlns:a16="http://schemas.microsoft.com/office/drawing/2014/main" id="{CE46CEF8-3D37-8044-B757-17AC88CDE2A0}"/>
              </a:ext>
            </a:extLst>
          </p:cNvPr>
          <p:cNvGrpSpPr>
            <a:grpSpLocks/>
          </p:cNvGrpSpPr>
          <p:nvPr/>
        </p:nvGrpSpPr>
        <p:grpSpPr bwMode="auto">
          <a:xfrm>
            <a:off x="1143000" y="4038600"/>
            <a:ext cx="5378450" cy="819150"/>
            <a:chOff x="816" y="2496"/>
            <a:chExt cx="3388" cy="516"/>
          </a:xfrm>
        </p:grpSpPr>
        <p:pic>
          <p:nvPicPr>
            <p:cNvPr id="44037" name="Picture 5" descr="BS00590_">
              <a:extLst>
                <a:ext uri="{FF2B5EF4-FFF2-40B4-BE49-F238E27FC236}">
                  <a16:creationId xmlns:a16="http://schemas.microsoft.com/office/drawing/2014/main" id="{47B8E2C8-AB87-9741-8570-A3B187F9EF1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2496"/>
              <a:ext cx="508" cy="516"/>
            </a:xfrm>
            <a:prstGeom prst="rect">
              <a:avLst/>
            </a:prstGeom>
            <a:noFill/>
            <a:extLst>
              <a:ext uri="{909E8E84-426E-40DD-AFC4-6F175D3DCCD1}">
                <a14:hiddenFill xmlns:a14="http://schemas.microsoft.com/office/drawing/2010/main">
                  <a:solidFill>
                    <a:srgbClr val="FFFFFF"/>
                  </a:solidFill>
                </a14:hiddenFill>
              </a:ext>
            </a:extLst>
          </p:spPr>
        </p:pic>
        <p:sp>
          <p:nvSpPr>
            <p:cNvPr id="44039" name="WordArt 7">
              <a:extLst>
                <a:ext uri="{FF2B5EF4-FFF2-40B4-BE49-F238E27FC236}">
                  <a16:creationId xmlns:a16="http://schemas.microsoft.com/office/drawing/2014/main" id="{4548A6C0-7CDA-0E4F-AF56-52B51E43526F}"/>
                </a:ext>
              </a:extLst>
            </p:cNvPr>
            <p:cNvSpPr>
              <a:spLocks noChangeArrowheads="1" noChangeShapeType="1" noTextEdit="1"/>
            </p:cNvSpPr>
            <p:nvPr/>
          </p:nvSpPr>
          <p:spPr bwMode="auto">
            <a:xfrm>
              <a:off x="816" y="2496"/>
              <a:ext cx="2508" cy="456"/>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r>
                <a:rPr lang="en-US" sz="3600" kern="10">
                  <a:ln w="9525">
                    <a:solidFill>
                      <a:srgbClr val="000000"/>
                    </a:solidFill>
                    <a:round/>
                    <a:headEnd/>
                    <a:tailEnd/>
                  </a:ln>
                  <a:solidFill>
                    <a:srgbClr val="CC6600"/>
                  </a:solidFill>
                  <a:latin typeface="Arial Black" panose="020B0604020202020204" pitchFamily="34" charset="0"/>
                  <a:cs typeface="Arial Black" panose="020B0604020202020204" pitchFamily="34" charset="0"/>
                </a:rPr>
                <a:t>  Copper</a:t>
              </a:r>
            </a:p>
          </p:txBody>
        </p:sp>
      </p:grpSp>
      <p:grpSp>
        <p:nvGrpSpPr>
          <p:cNvPr id="44051" name="Group 19">
            <a:extLst>
              <a:ext uri="{FF2B5EF4-FFF2-40B4-BE49-F238E27FC236}">
                <a16:creationId xmlns:a16="http://schemas.microsoft.com/office/drawing/2014/main" id="{E51D8E0B-6D9B-3847-895F-3827EED4BC67}"/>
              </a:ext>
            </a:extLst>
          </p:cNvPr>
          <p:cNvGrpSpPr>
            <a:grpSpLocks/>
          </p:cNvGrpSpPr>
          <p:nvPr/>
        </p:nvGrpSpPr>
        <p:grpSpPr bwMode="auto">
          <a:xfrm>
            <a:off x="1066800" y="2743200"/>
            <a:ext cx="5789613" cy="893763"/>
            <a:chOff x="576" y="1728"/>
            <a:chExt cx="3647" cy="563"/>
          </a:xfrm>
        </p:grpSpPr>
        <p:pic>
          <p:nvPicPr>
            <p:cNvPr id="44036" name="Picture 4" descr="BD06954_">
              <a:extLst>
                <a:ext uri="{FF2B5EF4-FFF2-40B4-BE49-F238E27FC236}">
                  <a16:creationId xmlns:a16="http://schemas.microsoft.com/office/drawing/2014/main" id="{403A83FF-3E8A-554F-9630-E67BD6CB463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1728"/>
              <a:ext cx="1007" cy="563"/>
            </a:xfrm>
            <a:prstGeom prst="rect">
              <a:avLst/>
            </a:prstGeom>
            <a:noFill/>
            <a:extLst>
              <a:ext uri="{909E8E84-426E-40DD-AFC4-6F175D3DCCD1}">
                <a14:hiddenFill xmlns:a14="http://schemas.microsoft.com/office/drawing/2010/main">
                  <a:solidFill>
                    <a:srgbClr val="FFFFFF"/>
                  </a:solidFill>
                </a14:hiddenFill>
              </a:ext>
            </a:extLst>
          </p:spPr>
        </p:pic>
        <p:sp>
          <p:nvSpPr>
            <p:cNvPr id="44040" name="WordArt 8">
              <a:extLst>
                <a:ext uri="{FF2B5EF4-FFF2-40B4-BE49-F238E27FC236}">
                  <a16:creationId xmlns:a16="http://schemas.microsoft.com/office/drawing/2014/main" id="{718FB390-8FC7-0A44-94FC-51B4C77AD0F9}"/>
                </a:ext>
              </a:extLst>
            </p:cNvPr>
            <p:cNvSpPr>
              <a:spLocks noChangeArrowheads="1" noChangeShapeType="1" noTextEdit="1"/>
            </p:cNvSpPr>
            <p:nvPr/>
          </p:nvSpPr>
          <p:spPr bwMode="auto">
            <a:xfrm>
              <a:off x="576" y="1872"/>
              <a:ext cx="2400" cy="336"/>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r>
                <a:rPr lang="en-US" sz="3600" kern="10">
                  <a:ln w="9525">
                    <a:solidFill>
                      <a:srgbClr val="000000"/>
                    </a:solidFill>
                    <a:round/>
                    <a:headEnd/>
                    <a:tailEnd/>
                  </a:ln>
                  <a:solidFill>
                    <a:srgbClr val="DDDDDD"/>
                  </a:solidFill>
                  <a:latin typeface="Arial Black" panose="020B0604020202020204" pitchFamily="34" charset="0"/>
                  <a:cs typeface="Arial Black" panose="020B0604020202020204" pitchFamily="34" charset="0"/>
                </a:rPr>
                <a:t>  Silver</a:t>
              </a:r>
            </a:p>
          </p:txBody>
        </p:sp>
      </p:grpSp>
      <p:grpSp>
        <p:nvGrpSpPr>
          <p:cNvPr id="44049" name="Group 17">
            <a:extLst>
              <a:ext uri="{FF2B5EF4-FFF2-40B4-BE49-F238E27FC236}">
                <a16:creationId xmlns:a16="http://schemas.microsoft.com/office/drawing/2014/main" id="{9C605A55-5887-6F47-A5A1-1ABB7CB7E745}"/>
              </a:ext>
            </a:extLst>
          </p:cNvPr>
          <p:cNvGrpSpPr>
            <a:grpSpLocks/>
          </p:cNvGrpSpPr>
          <p:nvPr/>
        </p:nvGrpSpPr>
        <p:grpSpPr bwMode="auto">
          <a:xfrm>
            <a:off x="1219200" y="5029200"/>
            <a:ext cx="5942013" cy="892175"/>
            <a:chOff x="528" y="1824"/>
            <a:chExt cx="3743" cy="562"/>
          </a:xfrm>
        </p:grpSpPr>
        <p:pic>
          <p:nvPicPr>
            <p:cNvPr id="44035" name="Picture 3" descr="BD06953_">
              <a:extLst>
                <a:ext uri="{FF2B5EF4-FFF2-40B4-BE49-F238E27FC236}">
                  <a16:creationId xmlns:a16="http://schemas.microsoft.com/office/drawing/2014/main" id="{1F059F57-4399-CC42-8C89-246F29CF37A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64" y="1824"/>
              <a:ext cx="1007" cy="562"/>
            </a:xfrm>
            <a:prstGeom prst="rect">
              <a:avLst/>
            </a:prstGeom>
            <a:noFill/>
            <a:extLst>
              <a:ext uri="{909E8E84-426E-40DD-AFC4-6F175D3DCCD1}">
                <a14:hiddenFill xmlns:a14="http://schemas.microsoft.com/office/drawing/2010/main">
                  <a:solidFill>
                    <a:srgbClr val="FFFFFF"/>
                  </a:solidFill>
                </a14:hiddenFill>
              </a:ext>
            </a:extLst>
          </p:spPr>
        </p:pic>
        <p:sp>
          <p:nvSpPr>
            <p:cNvPr id="44041" name="WordArt 9">
              <a:extLst>
                <a:ext uri="{FF2B5EF4-FFF2-40B4-BE49-F238E27FC236}">
                  <a16:creationId xmlns:a16="http://schemas.microsoft.com/office/drawing/2014/main" id="{43AE3963-85F5-7B47-A035-F51004FF1FC0}"/>
                </a:ext>
              </a:extLst>
            </p:cNvPr>
            <p:cNvSpPr>
              <a:spLocks noChangeArrowheads="1" noChangeShapeType="1" noTextEdit="1"/>
            </p:cNvSpPr>
            <p:nvPr/>
          </p:nvSpPr>
          <p:spPr bwMode="auto">
            <a:xfrm>
              <a:off x="528" y="1968"/>
              <a:ext cx="2208" cy="336"/>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r>
                <a:rPr lang="en-US" sz="3600" kern="10">
                  <a:ln w="9525">
                    <a:solidFill>
                      <a:srgbClr val="000000"/>
                    </a:solidFill>
                    <a:round/>
                    <a:headEnd/>
                    <a:tailEnd/>
                  </a:ln>
                  <a:solidFill>
                    <a:srgbClr val="FFCC66"/>
                  </a:solidFill>
                  <a:latin typeface="Arial Black" panose="020B0604020202020204" pitchFamily="34" charset="0"/>
                  <a:cs typeface="Arial Black" panose="020B0604020202020204" pitchFamily="34" charset="0"/>
                </a:rPr>
                <a:t>  Gold</a:t>
              </a:r>
            </a:p>
          </p:txBody>
        </p:sp>
      </p:grpSp>
      <p:sp>
        <p:nvSpPr>
          <p:cNvPr id="2" name="Rectangle 1">
            <a:extLst>
              <a:ext uri="{FF2B5EF4-FFF2-40B4-BE49-F238E27FC236}">
                <a16:creationId xmlns:a16="http://schemas.microsoft.com/office/drawing/2014/main" id="{6BAE9306-DDAB-F64A-B169-D6901ACF58AF}"/>
              </a:ext>
            </a:extLst>
          </p:cNvPr>
          <p:cNvSpPr/>
          <p:nvPr/>
        </p:nvSpPr>
        <p:spPr>
          <a:xfrm>
            <a:off x="3733800" y="1544703"/>
            <a:ext cx="1223413" cy="923330"/>
          </a:xfrm>
          <a:prstGeom prst="rect">
            <a:avLst/>
          </a:prstGeom>
          <a:noFill/>
        </p:spPr>
        <p:txBody>
          <a:bodyPr wrap="none" lIns="91440" tIns="45720" rIns="91440" bIns="45720">
            <a:spAutoFit/>
          </a:bodyPr>
          <a:lstStyle/>
          <a:p>
            <a:pPr algn="ctr"/>
            <a:r>
              <a:rPr lang="en-US" sz="5400" b="1" dirty="0">
                <a:ln w="6600">
                  <a:solidFill>
                    <a:schemeClr val="accent2"/>
                  </a:solidFill>
                  <a:prstDash val="solid"/>
                </a:ln>
                <a:solidFill>
                  <a:srgbClr val="FFFFFF"/>
                </a:solidFill>
                <a:effectLst>
                  <a:outerShdw dist="38100" dir="2700000" algn="tl" rotWithShape="0">
                    <a:schemeClr val="accent2"/>
                  </a:outerShdw>
                </a:effectLst>
              </a:rPr>
              <a:t>$$$</a:t>
            </a:r>
            <a:endParaRPr lang="en-US" sz="5400" b="1" cap="none" spc="0" dirty="0">
              <a:ln w="6600">
                <a:solidFill>
                  <a:schemeClr val="accent2"/>
                </a:solidFill>
                <a:prstDash val="solid"/>
              </a:ln>
              <a:solidFill>
                <a:srgbClr val="FFFFFF"/>
              </a:solidFill>
              <a:effectLst>
                <a:outerShdw dist="38100" dir="2700000" algn="tl" rotWithShape="0">
                  <a:schemeClr val="accent2"/>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WordArt 2">
            <a:extLst>
              <a:ext uri="{FF2B5EF4-FFF2-40B4-BE49-F238E27FC236}">
                <a16:creationId xmlns:a16="http://schemas.microsoft.com/office/drawing/2014/main" id="{5D84A075-B92B-9F44-9FC8-CC1144EA9D84}"/>
              </a:ext>
            </a:extLst>
          </p:cNvPr>
          <p:cNvSpPr>
            <a:spLocks noChangeArrowheads="1" noChangeShapeType="1" noTextEdit="1"/>
          </p:cNvSpPr>
          <p:nvPr/>
        </p:nvSpPr>
        <p:spPr bwMode="auto">
          <a:xfrm>
            <a:off x="381000" y="381000"/>
            <a:ext cx="5638800" cy="6858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r>
              <a:rPr lang="en-US" kern="10">
                <a:ln w="9525">
                  <a:solidFill>
                    <a:srgbClr val="000000"/>
                  </a:solidFill>
                  <a:round/>
                  <a:headEnd/>
                  <a:tailEnd/>
                </a:ln>
                <a:solidFill>
                  <a:schemeClr val="accent1"/>
                </a:solidFill>
                <a:latin typeface="Arial Black" panose="020B0604020202020204" pitchFamily="34" charset="0"/>
                <a:cs typeface="Arial Black" panose="020B0604020202020204" pitchFamily="34" charset="0"/>
              </a:rPr>
              <a:t>Insulators</a:t>
            </a:r>
          </a:p>
        </p:txBody>
      </p:sp>
      <p:sp>
        <p:nvSpPr>
          <p:cNvPr id="41987" name="Text Box 3">
            <a:extLst>
              <a:ext uri="{FF2B5EF4-FFF2-40B4-BE49-F238E27FC236}">
                <a16:creationId xmlns:a16="http://schemas.microsoft.com/office/drawing/2014/main" id="{D96E80EB-66B5-5741-9FFA-6235E759920B}"/>
              </a:ext>
            </a:extLst>
          </p:cNvPr>
          <p:cNvSpPr txBox="1">
            <a:spLocks noChangeArrowheads="1"/>
          </p:cNvSpPr>
          <p:nvPr/>
        </p:nvSpPr>
        <p:spPr bwMode="auto">
          <a:xfrm>
            <a:off x="381000" y="1676400"/>
            <a:ext cx="8229600"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t>5 or More Electrons in the Valence Shell</a:t>
            </a:r>
          </a:p>
          <a:p>
            <a:pPr algn="l">
              <a:spcBef>
                <a:spcPct val="50000"/>
              </a:spcBef>
            </a:pPr>
            <a:endParaRPr lang="en-US" altLang="en-US"/>
          </a:p>
          <a:p>
            <a:pPr algn="l">
              <a:spcBef>
                <a:spcPct val="50000"/>
              </a:spcBef>
            </a:pPr>
            <a:r>
              <a:rPr lang="en-US" altLang="en-US"/>
              <a:t>Wood, Rubber and even PURE H</a:t>
            </a:r>
            <a:r>
              <a:rPr lang="en-US" altLang="en-US" sz="1600"/>
              <a:t>2</a:t>
            </a:r>
            <a:r>
              <a:rPr lang="en-US" altLang="en-US"/>
              <a:t>0 all have an atomic structure where there are more than five electrons “free” to move </a:t>
            </a:r>
          </a:p>
        </p:txBody>
      </p:sp>
      <p:grpSp>
        <p:nvGrpSpPr>
          <p:cNvPr id="41994" name="Group 10">
            <a:extLst>
              <a:ext uri="{FF2B5EF4-FFF2-40B4-BE49-F238E27FC236}">
                <a16:creationId xmlns:a16="http://schemas.microsoft.com/office/drawing/2014/main" id="{46159511-06B3-6E46-87F5-573E424C3BBE}"/>
              </a:ext>
            </a:extLst>
          </p:cNvPr>
          <p:cNvGrpSpPr>
            <a:grpSpLocks/>
          </p:cNvGrpSpPr>
          <p:nvPr/>
        </p:nvGrpSpPr>
        <p:grpSpPr bwMode="auto">
          <a:xfrm>
            <a:off x="762000" y="4038600"/>
            <a:ext cx="7543800" cy="2438400"/>
            <a:chOff x="480" y="2544"/>
            <a:chExt cx="4752" cy="1536"/>
          </a:xfrm>
        </p:grpSpPr>
        <p:pic>
          <p:nvPicPr>
            <p:cNvPr id="41988" name="Picture 4">
              <a:extLst>
                <a:ext uri="{FF2B5EF4-FFF2-40B4-BE49-F238E27FC236}">
                  <a16:creationId xmlns:a16="http://schemas.microsoft.com/office/drawing/2014/main" id="{0FB2424A-530D-F64D-9D5E-73845CA81E4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2544"/>
              <a:ext cx="1170" cy="1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1990" name="Text Box 6">
              <a:extLst>
                <a:ext uri="{FF2B5EF4-FFF2-40B4-BE49-F238E27FC236}">
                  <a16:creationId xmlns:a16="http://schemas.microsoft.com/office/drawing/2014/main" id="{16CBC124-8DCB-4B4C-8C24-C5AB2A680CF6}"/>
                </a:ext>
              </a:extLst>
            </p:cNvPr>
            <p:cNvSpPr txBox="1">
              <a:spLocks noChangeArrowheads="1"/>
            </p:cNvSpPr>
            <p:nvPr/>
          </p:nvSpPr>
          <p:spPr bwMode="auto">
            <a:xfrm>
              <a:off x="672" y="3792"/>
              <a:ext cx="86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b="1"/>
                <a:t>Oxygen</a:t>
              </a:r>
            </a:p>
          </p:txBody>
        </p:sp>
        <p:pic>
          <p:nvPicPr>
            <p:cNvPr id="41991" name="Picture 7">
              <a:extLst>
                <a:ext uri="{FF2B5EF4-FFF2-40B4-BE49-F238E27FC236}">
                  <a16:creationId xmlns:a16="http://schemas.microsoft.com/office/drawing/2014/main" id="{0D797515-D1A5-D84E-8EBC-F2B6F552DB6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2" y="2592"/>
              <a:ext cx="1200" cy="1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1992" name="Text Box 8">
              <a:extLst>
                <a:ext uri="{FF2B5EF4-FFF2-40B4-BE49-F238E27FC236}">
                  <a16:creationId xmlns:a16="http://schemas.microsoft.com/office/drawing/2014/main" id="{A166D95E-0292-AB42-BF15-3C14E256D73F}"/>
                </a:ext>
              </a:extLst>
            </p:cNvPr>
            <p:cNvSpPr txBox="1">
              <a:spLocks noChangeArrowheads="1"/>
            </p:cNvSpPr>
            <p:nvPr/>
          </p:nvSpPr>
          <p:spPr bwMode="auto">
            <a:xfrm>
              <a:off x="2400" y="2736"/>
              <a:ext cx="1536" cy="1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t>Yes..There are Neon signs but…they only work at VERY high VOLTAGES</a:t>
              </a:r>
            </a:p>
          </p:txBody>
        </p:sp>
        <p:sp>
          <p:nvSpPr>
            <p:cNvPr id="41993" name="Text Box 9">
              <a:extLst>
                <a:ext uri="{FF2B5EF4-FFF2-40B4-BE49-F238E27FC236}">
                  <a16:creationId xmlns:a16="http://schemas.microsoft.com/office/drawing/2014/main" id="{B214DC10-C562-AA40-81B6-7916BBD3A635}"/>
                </a:ext>
              </a:extLst>
            </p:cNvPr>
            <p:cNvSpPr txBox="1">
              <a:spLocks noChangeArrowheads="1"/>
            </p:cNvSpPr>
            <p:nvPr/>
          </p:nvSpPr>
          <p:spPr bwMode="auto">
            <a:xfrm>
              <a:off x="4272" y="3792"/>
              <a:ext cx="86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b="1"/>
                <a:t>Neon</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41994"/>
                                        </p:tgtEl>
                                        <p:attrNameLst>
                                          <p:attrName>style.visibility</p:attrName>
                                        </p:attrNameLst>
                                      </p:cBhvr>
                                      <p:to>
                                        <p:strVal val="visible"/>
                                      </p:to>
                                    </p:set>
                                    <p:anim calcmode="lin" valueType="num">
                                      <p:cBhvr additive="base">
                                        <p:cTn id="7" dur="500" fill="hold"/>
                                        <p:tgtEl>
                                          <p:spTgt spid="41994"/>
                                        </p:tgtEl>
                                        <p:attrNameLst>
                                          <p:attrName>ppt_x</p:attrName>
                                        </p:attrNameLst>
                                      </p:cBhvr>
                                      <p:tavLst>
                                        <p:tav tm="0">
                                          <p:val>
                                            <p:strVal val="0-#ppt_w/2"/>
                                          </p:val>
                                        </p:tav>
                                        <p:tav tm="100000">
                                          <p:val>
                                            <p:strVal val="#ppt_x"/>
                                          </p:val>
                                        </p:tav>
                                      </p:tavLst>
                                    </p:anim>
                                    <p:anim calcmode="lin" valueType="num">
                                      <p:cBhvr additive="base">
                                        <p:cTn id="8" dur="500" fill="hold"/>
                                        <p:tgtEl>
                                          <p:spTgt spid="4199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WordArt 2">
            <a:extLst>
              <a:ext uri="{FF2B5EF4-FFF2-40B4-BE49-F238E27FC236}">
                <a16:creationId xmlns:a16="http://schemas.microsoft.com/office/drawing/2014/main" id="{856EA5D8-CBB2-E749-B676-5FECF043E0E8}"/>
              </a:ext>
            </a:extLst>
          </p:cNvPr>
          <p:cNvSpPr>
            <a:spLocks noChangeArrowheads="1" noChangeShapeType="1" noTextEdit="1"/>
          </p:cNvSpPr>
          <p:nvPr/>
        </p:nvSpPr>
        <p:spPr bwMode="auto">
          <a:xfrm>
            <a:off x="381000" y="381000"/>
            <a:ext cx="5638800" cy="6858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r>
              <a:rPr lang="en-US" kern="10">
                <a:ln w="9525">
                  <a:solidFill>
                    <a:srgbClr val="000000"/>
                  </a:solidFill>
                  <a:round/>
                  <a:headEnd/>
                  <a:tailEnd/>
                </a:ln>
                <a:solidFill>
                  <a:schemeClr val="accent1"/>
                </a:solidFill>
                <a:latin typeface="Arial Black" panose="020B0604020202020204" pitchFamily="34" charset="0"/>
                <a:cs typeface="Arial Black" panose="020B0604020202020204" pitchFamily="34" charset="0"/>
              </a:rPr>
              <a:t>Semi-Conductors</a:t>
            </a:r>
          </a:p>
        </p:txBody>
      </p:sp>
      <p:sp>
        <p:nvSpPr>
          <p:cNvPr id="43011" name="Text Box 3">
            <a:extLst>
              <a:ext uri="{FF2B5EF4-FFF2-40B4-BE49-F238E27FC236}">
                <a16:creationId xmlns:a16="http://schemas.microsoft.com/office/drawing/2014/main" id="{9E0379B9-5798-384B-ADB4-11DFF21D218B}"/>
              </a:ext>
            </a:extLst>
          </p:cNvPr>
          <p:cNvSpPr txBox="1">
            <a:spLocks noChangeArrowheads="1"/>
          </p:cNvSpPr>
          <p:nvPr/>
        </p:nvSpPr>
        <p:spPr bwMode="auto">
          <a:xfrm>
            <a:off x="304800" y="1447800"/>
            <a:ext cx="8229600" cy="1370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t>4 Electrons in the Valence Shell</a:t>
            </a:r>
          </a:p>
          <a:p>
            <a:pPr algn="l">
              <a:spcBef>
                <a:spcPct val="50000"/>
              </a:spcBef>
            </a:pPr>
            <a:r>
              <a:rPr lang="en-US" altLang="en-US"/>
              <a:t>Their chemistry can be “played with” to make them a conductor one instant and an insulator the next…On..Off….0…1  etc.</a:t>
            </a:r>
          </a:p>
        </p:txBody>
      </p:sp>
      <p:grpSp>
        <p:nvGrpSpPr>
          <p:cNvPr id="43017" name="Group 9">
            <a:extLst>
              <a:ext uri="{FF2B5EF4-FFF2-40B4-BE49-F238E27FC236}">
                <a16:creationId xmlns:a16="http://schemas.microsoft.com/office/drawing/2014/main" id="{7AA217A9-4687-B948-81E2-D354D3C107ED}"/>
              </a:ext>
            </a:extLst>
          </p:cNvPr>
          <p:cNvGrpSpPr>
            <a:grpSpLocks/>
          </p:cNvGrpSpPr>
          <p:nvPr/>
        </p:nvGrpSpPr>
        <p:grpSpPr bwMode="auto">
          <a:xfrm>
            <a:off x="381000" y="2971800"/>
            <a:ext cx="7924800" cy="3657600"/>
            <a:chOff x="240" y="1872"/>
            <a:chExt cx="4992" cy="2304"/>
          </a:xfrm>
        </p:grpSpPr>
        <p:sp>
          <p:nvSpPr>
            <p:cNvPr id="43012" name="Text Box 4">
              <a:extLst>
                <a:ext uri="{FF2B5EF4-FFF2-40B4-BE49-F238E27FC236}">
                  <a16:creationId xmlns:a16="http://schemas.microsoft.com/office/drawing/2014/main" id="{11B52620-908D-7543-B6E7-705D3B76BA5E}"/>
                </a:ext>
              </a:extLst>
            </p:cNvPr>
            <p:cNvSpPr txBox="1">
              <a:spLocks noChangeArrowheads="1"/>
            </p:cNvSpPr>
            <p:nvPr/>
          </p:nvSpPr>
          <p:spPr bwMode="auto">
            <a:xfrm>
              <a:off x="240" y="1872"/>
              <a:ext cx="4992"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t>Digital Electronics, Silicon Valley, “The Chip”, Computers, Cell Phones, and…virtually all modern electronics…</a:t>
              </a:r>
            </a:p>
          </p:txBody>
        </p:sp>
        <p:pic>
          <p:nvPicPr>
            <p:cNvPr id="43013" name="Picture 5">
              <a:extLst>
                <a:ext uri="{FF2B5EF4-FFF2-40B4-BE49-F238E27FC236}">
                  <a16:creationId xmlns:a16="http://schemas.microsoft.com/office/drawing/2014/main" id="{DCAF15BB-12F7-4443-873E-489F2E611B4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2496"/>
              <a:ext cx="1404" cy="1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3014" name="Picture 6">
              <a:extLst>
                <a:ext uri="{FF2B5EF4-FFF2-40B4-BE49-F238E27FC236}">
                  <a16:creationId xmlns:a16="http://schemas.microsoft.com/office/drawing/2014/main" id="{9EC89987-69CF-F34A-A6BD-CC35DCE773DA}"/>
                </a:ext>
              </a:extLst>
            </p:cNvPr>
            <p:cNvPicPr>
              <a:picLocks noChangeAspect="1" noChangeArrowheads="1"/>
            </p:cNvPicPr>
            <p:nvPr/>
          </p:nvPicPr>
          <p:blipFill>
            <a:blip r:embed="rId3">
              <a:lum bright="12000"/>
              <a:extLst>
                <a:ext uri="{28A0092B-C50C-407E-A947-70E740481C1C}">
                  <a14:useLocalDpi xmlns:a14="http://schemas.microsoft.com/office/drawing/2010/main" val="0"/>
                </a:ext>
              </a:extLst>
            </a:blip>
            <a:srcRect/>
            <a:stretch>
              <a:fillRect/>
            </a:stretch>
          </p:blipFill>
          <p:spPr bwMode="auto">
            <a:xfrm>
              <a:off x="2880" y="2496"/>
              <a:ext cx="1248" cy="1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3015" name="Text Box 7">
              <a:extLst>
                <a:ext uri="{FF2B5EF4-FFF2-40B4-BE49-F238E27FC236}">
                  <a16:creationId xmlns:a16="http://schemas.microsoft.com/office/drawing/2014/main" id="{90FC6F4F-32EB-DD44-A075-3A50458FC7F9}"/>
                </a:ext>
              </a:extLst>
            </p:cNvPr>
            <p:cNvSpPr txBox="1">
              <a:spLocks noChangeArrowheads="1"/>
            </p:cNvSpPr>
            <p:nvPr/>
          </p:nvSpPr>
          <p:spPr bwMode="auto">
            <a:xfrm>
              <a:off x="1248" y="3888"/>
              <a:ext cx="86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b="1"/>
                <a:t>Silicon</a:t>
              </a:r>
            </a:p>
          </p:txBody>
        </p:sp>
        <p:sp>
          <p:nvSpPr>
            <p:cNvPr id="43016" name="Text Box 8">
              <a:extLst>
                <a:ext uri="{FF2B5EF4-FFF2-40B4-BE49-F238E27FC236}">
                  <a16:creationId xmlns:a16="http://schemas.microsoft.com/office/drawing/2014/main" id="{4DC42F96-C9F7-0547-948C-8CCF92639AB9}"/>
                </a:ext>
              </a:extLst>
            </p:cNvPr>
            <p:cNvSpPr txBox="1">
              <a:spLocks noChangeArrowheads="1"/>
            </p:cNvSpPr>
            <p:nvPr/>
          </p:nvSpPr>
          <p:spPr bwMode="auto">
            <a:xfrm>
              <a:off x="2976" y="3840"/>
              <a:ext cx="129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b="1"/>
                <a:t>Germanium</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43017"/>
                                        </p:tgtEl>
                                        <p:attrNameLst>
                                          <p:attrName>style.visibility</p:attrName>
                                        </p:attrNameLst>
                                      </p:cBhvr>
                                      <p:to>
                                        <p:strVal val="visible"/>
                                      </p:to>
                                    </p:set>
                                    <p:anim calcmode="lin" valueType="num">
                                      <p:cBhvr additive="base">
                                        <p:cTn id="7" dur="500" fill="hold"/>
                                        <p:tgtEl>
                                          <p:spTgt spid="43017"/>
                                        </p:tgtEl>
                                        <p:attrNameLst>
                                          <p:attrName>ppt_x</p:attrName>
                                        </p:attrNameLst>
                                      </p:cBhvr>
                                      <p:tavLst>
                                        <p:tav tm="0">
                                          <p:val>
                                            <p:strVal val="0-#ppt_w/2"/>
                                          </p:val>
                                        </p:tav>
                                        <p:tav tm="100000">
                                          <p:val>
                                            <p:strVal val="#ppt_x"/>
                                          </p:val>
                                        </p:tav>
                                      </p:tavLst>
                                    </p:anim>
                                    <p:anim calcmode="lin" valueType="num">
                                      <p:cBhvr additive="base">
                                        <p:cTn id="8" dur="500" fill="hold"/>
                                        <p:tgtEl>
                                          <p:spTgt spid="4301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WordArt 2">
            <a:extLst>
              <a:ext uri="{FF2B5EF4-FFF2-40B4-BE49-F238E27FC236}">
                <a16:creationId xmlns:a16="http://schemas.microsoft.com/office/drawing/2014/main" id="{0835BE02-FC1D-2741-BD06-99CEFA7F0CCD}"/>
              </a:ext>
            </a:extLst>
          </p:cNvPr>
          <p:cNvSpPr>
            <a:spLocks noChangeArrowheads="1" noChangeShapeType="1" noTextEdit="1"/>
          </p:cNvSpPr>
          <p:nvPr/>
        </p:nvSpPr>
        <p:spPr bwMode="auto">
          <a:xfrm>
            <a:off x="381000" y="381000"/>
            <a:ext cx="4114800" cy="6096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r>
              <a:rPr lang="en-US" kern="10">
                <a:ln w="9525">
                  <a:solidFill>
                    <a:srgbClr val="000000"/>
                  </a:solidFill>
                  <a:round/>
                  <a:headEnd/>
                  <a:tailEnd/>
                </a:ln>
                <a:solidFill>
                  <a:schemeClr val="accent1"/>
                </a:solidFill>
                <a:latin typeface="Arial Black" panose="020B0604020202020204" pitchFamily="34" charset="0"/>
                <a:cs typeface="Arial Black" panose="020B0604020202020204" pitchFamily="34" charset="0"/>
              </a:rPr>
              <a:t>Question...</a:t>
            </a:r>
          </a:p>
        </p:txBody>
      </p:sp>
      <p:sp>
        <p:nvSpPr>
          <p:cNvPr id="23555" name="Text Box 3">
            <a:extLst>
              <a:ext uri="{FF2B5EF4-FFF2-40B4-BE49-F238E27FC236}">
                <a16:creationId xmlns:a16="http://schemas.microsoft.com/office/drawing/2014/main" id="{EE1A03E5-5C46-8842-AB0C-5FF4E01E8A06}"/>
              </a:ext>
            </a:extLst>
          </p:cNvPr>
          <p:cNvSpPr txBox="1">
            <a:spLocks noChangeArrowheads="1"/>
          </p:cNvSpPr>
          <p:nvPr/>
        </p:nvSpPr>
        <p:spPr bwMode="auto">
          <a:xfrm>
            <a:off x="533400" y="1676400"/>
            <a:ext cx="77724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4000">
                <a:cs typeface="Times New Roman" panose="02020603050405020304" pitchFamily="18" charset="0"/>
              </a:rPr>
              <a:t>Does anyone </a:t>
            </a:r>
            <a:r>
              <a:rPr lang="en-US" altLang="en-US" sz="4000" u="sng">
                <a:cs typeface="Times New Roman" panose="02020603050405020304" pitchFamily="18" charset="0"/>
              </a:rPr>
              <a:t>actually use</a:t>
            </a:r>
            <a:r>
              <a:rPr lang="en-US" altLang="en-US" sz="4000">
                <a:cs typeface="Times New Roman" panose="02020603050405020304" pitchFamily="18" charset="0"/>
              </a:rPr>
              <a:t> electricity</a:t>
            </a:r>
            <a:r>
              <a:rPr lang="en-US" altLang="en-US" sz="4000"/>
              <a:t>?</a:t>
            </a:r>
          </a:p>
        </p:txBody>
      </p:sp>
      <p:pic>
        <p:nvPicPr>
          <p:cNvPr id="23556" name="Picture 4" descr="HH01719_">
            <a:extLst>
              <a:ext uri="{FF2B5EF4-FFF2-40B4-BE49-F238E27FC236}">
                <a16:creationId xmlns:a16="http://schemas.microsoft.com/office/drawing/2014/main" id="{516CA142-3499-2F40-816E-45BA47D681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2590800"/>
            <a:ext cx="3840163" cy="34686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Designs\Factory.pot</Template>
  <TotalTime>1093</TotalTime>
  <Words>2112</Words>
  <Application>Microsoft Macintosh PowerPoint</Application>
  <PresentationFormat>On-screen Show (4:3)</PresentationFormat>
  <Paragraphs>234</Paragraphs>
  <Slides>46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46</vt:i4>
      </vt:variant>
    </vt:vector>
  </HeadingPairs>
  <TitlesOfParts>
    <vt:vector size="50" baseType="lpstr">
      <vt:lpstr>Times New Roman</vt:lpstr>
      <vt:lpstr>Batang</vt:lpstr>
      <vt:lpstr>Arial Black</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The Science Academy</Company>
  <LinksUpToDate>false</LinksUpToDate>
  <SharedDoc>false</SharedDoc>
  <HyperlinksChanged>false</HyperlinksChanged>
  <AppVersion>16.0011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Schroll</dc:creator>
  <cp:lastModifiedBy>O'Grady-Cunniff, Dianne (CCPS)</cp:lastModifiedBy>
  <cp:revision>110</cp:revision>
  <dcterms:created xsi:type="dcterms:W3CDTF">2002-08-07T19:54:32Z</dcterms:created>
  <dcterms:modified xsi:type="dcterms:W3CDTF">2018-03-25T17:11:29Z</dcterms:modified>
</cp:coreProperties>
</file>